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81" r:id="rId5"/>
    <p:sldId id="258" r:id="rId6"/>
    <p:sldId id="28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Aft>
                <a:spcPts val="10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798020" y="538594"/>
            <a:ext cx="1808485" cy="51671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835967" y="278688"/>
            <a:ext cx="1695954" cy="484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255">
            <a:off x="2866028" y="3182426"/>
            <a:ext cx="1695954" cy="484558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title style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7428515" y="2619243"/>
            <a:ext cx="1580737" cy="451639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6339646" y="604321"/>
            <a:ext cx="1610332" cy="2025115"/>
          </a:xfrm>
          <a:prstGeom prst="rect">
            <a:avLst/>
          </a:prstGeom>
        </p:spPr>
      </p:pic>
      <p:pic>
        <p:nvPicPr>
          <p:cNvPr id="13" name="Picture 12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4891846" y="985321"/>
            <a:ext cx="1610332" cy="2025115"/>
          </a:xfrm>
          <a:prstGeom prst="rect">
            <a:avLst/>
          </a:prstGeom>
        </p:spPr>
      </p:pic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59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66660">
            <a:off x="5138374" y="599839"/>
            <a:ext cx="1610332" cy="2025115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29776">
            <a:off x="2072772" y="555386"/>
            <a:ext cx="1610332" cy="2025115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pic>
        <p:nvPicPr>
          <p:cNvPr id="14" name="Picture 13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1790">
            <a:off x="3591963" y="936015"/>
            <a:ext cx="1610332" cy="2025115"/>
          </a:xfrm>
          <a:prstGeom prst="rect">
            <a:avLst/>
          </a:prstGeom>
        </p:spPr>
      </p:pic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 anchorCtr="0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 anchor="t" anchorCtr="0"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2000"/>
            </a:lvl6pPr>
            <a:lvl7pPr marL="2290763" indent="-461963">
              <a:defRPr sz="2000"/>
            </a:lvl7pPr>
            <a:lvl8pPr marL="2290763" indent="-461963">
              <a:defRPr sz="2000"/>
            </a:lvl8pPr>
            <a:lvl9pPr marL="2290763" indent="-461963"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spcAft>
                <a:spcPts val="1000"/>
              </a:spcAft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PageOverlay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905000"/>
            <a:ext cx="8001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220" y="6158753"/>
            <a:ext cx="1051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0"/>
        </a:spcBef>
        <a:spcAft>
          <a:spcPts val="2000"/>
        </a:spcAft>
        <a:buFont typeface="Wingdings 2" pitchFamily="18" charset="2"/>
        <a:buChar char="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ÇEVRE</a:t>
            </a:r>
            <a:r>
              <a:rPr lang="tr-TR" dirty="0" smtClean="0"/>
              <a:t> FELSEFESİ</a:t>
            </a:r>
            <a:r>
              <a:rPr lang="en-US" dirty="0" smtClean="0"/>
              <a:t> VE ÇEVRE ETİĞİ</a:t>
            </a:r>
            <a:r>
              <a:rPr lang="tr-TR" dirty="0" smtClean="0"/>
              <a:t> YAKLAŞIMLARI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11.Hafta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Prof.Dr.Kıvılcım</a:t>
            </a:r>
            <a:r>
              <a:rPr lang="tr-TR" dirty="0" smtClean="0"/>
              <a:t> ERTAN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18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Çevre merkezci etik yaklaşım, çevre korumada yalnızca insanlar ve diğer canlı varlıkların değil, cansız varlıkların ve özellikle ekosistemin de etik ilgi alanına sokulması gereğini savunmaktadır.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605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20. yüzyılın </a:t>
            </a:r>
            <a:r>
              <a:rPr lang="tr-TR" sz="2800" dirty="0" err="1"/>
              <a:t>çevremerkezci</a:t>
            </a:r>
            <a:r>
              <a:rPr lang="tr-TR" sz="2800" dirty="0"/>
              <a:t> önemli düşünürlerden birisi olan </a:t>
            </a:r>
            <a:r>
              <a:rPr lang="tr-TR" sz="2800" dirty="0" err="1"/>
              <a:t>Aldo</a:t>
            </a:r>
            <a:r>
              <a:rPr lang="tr-TR" sz="2800" dirty="0"/>
              <a:t> </a:t>
            </a:r>
            <a:r>
              <a:rPr lang="tr-TR" sz="2800" dirty="0" err="1"/>
              <a:t>Leopold</a:t>
            </a:r>
            <a:r>
              <a:rPr lang="tr-TR" sz="2800" dirty="0"/>
              <a:t>, toprak etiği anlayışını dile getirdiği eserinde (</a:t>
            </a:r>
            <a:r>
              <a:rPr lang="tr-TR" sz="2800" dirty="0" err="1"/>
              <a:t>Leopold</a:t>
            </a:r>
            <a:r>
              <a:rPr lang="tr-TR" sz="2800" dirty="0"/>
              <a:t>, 1968: 224), “eğer bir şey </a:t>
            </a:r>
            <a:r>
              <a:rPr lang="tr-TR" sz="2800" dirty="0" err="1"/>
              <a:t>biyotik</a:t>
            </a:r>
            <a:r>
              <a:rPr lang="tr-TR" sz="2800" dirty="0"/>
              <a:t> topluluğun bütünlüğü, istikrarı ve güzelliğini koruyorsa, doğru bir şeydir” yaklaşımıyla </a:t>
            </a:r>
            <a:r>
              <a:rPr lang="tr-TR" sz="2800" dirty="0" err="1"/>
              <a:t>çevremerkezci</a:t>
            </a:r>
            <a:r>
              <a:rPr lang="tr-TR" sz="2800" dirty="0"/>
              <a:t> etik yaklaşımı savunmuştur.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76049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Çevremerkezcilikte</a:t>
            </a:r>
            <a:r>
              <a:rPr lang="tr-TR" dirty="0"/>
              <a:t> Kozmos düşüncesinin bulunduğunu ileri süren Merchant, </a:t>
            </a:r>
            <a:r>
              <a:rPr lang="tr-TR" dirty="0" err="1"/>
              <a:t>Aldo</a:t>
            </a:r>
            <a:r>
              <a:rPr lang="tr-TR" dirty="0"/>
              <a:t> </a:t>
            </a:r>
            <a:r>
              <a:rPr lang="tr-TR" dirty="0" err="1"/>
              <a:t>Leopold’ün</a:t>
            </a:r>
            <a:r>
              <a:rPr lang="tr-TR" dirty="0"/>
              <a:t> Yeryüzü Etiği yaklaşımı ile  J. S. </a:t>
            </a:r>
            <a:r>
              <a:rPr lang="tr-TR" dirty="0" err="1"/>
              <a:t>Mill’in</a:t>
            </a:r>
            <a:r>
              <a:rPr lang="tr-TR" dirty="0"/>
              <a:t> faydacı </a:t>
            </a:r>
            <a:r>
              <a:rPr lang="tr-TR" dirty="0" smtClean="0"/>
              <a:t>yaklaşımının </a:t>
            </a:r>
            <a:r>
              <a:rPr lang="tr-TR" dirty="0"/>
              <a:t>bu etik yaklaşımın temellerini oluşturduğunu ileri </a:t>
            </a:r>
            <a:r>
              <a:rPr lang="tr-TR" dirty="0" smtClean="0"/>
              <a:t>sürmüştür.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48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Derin ekoloji düşüncesinin </a:t>
            </a:r>
            <a:r>
              <a:rPr lang="tr-TR" dirty="0" err="1"/>
              <a:t>Arne</a:t>
            </a:r>
            <a:r>
              <a:rPr lang="tr-TR" dirty="0"/>
              <a:t> </a:t>
            </a:r>
            <a:r>
              <a:rPr lang="tr-TR" dirty="0" err="1"/>
              <a:t>Naess’dan</a:t>
            </a:r>
            <a:r>
              <a:rPr lang="tr-TR" dirty="0"/>
              <a:t> sonra önemli isimlerinden birisi olan Bill </a:t>
            </a:r>
            <a:r>
              <a:rPr lang="tr-TR" dirty="0" err="1"/>
              <a:t>Deval’a</a:t>
            </a:r>
            <a:r>
              <a:rPr lang="tr-TR" dirty="0"/>
              <a:t> göre, Oslo Üniversitesi Profesörü </a:t>
            </a:r>
            <a:r>
              <a:rPr lang="tr-TR" dirty="0" err="1"/>
              <a:t>Arne</a:t>
            </a:r>
            <a:r>
              <a:rPr lang="tr-TR" dirty="0"/>
              <a:t> </a:t>
            </a:r>
            <a:r>
              <a:rPr lang="tr-TR" dirty="0" err="1"/>
              <a:t>Naess</a:t>
            </a:r>
            <a:r>
              <a:rPr lang="tr-TR"/>
              <a:t>, iki farklı çevre felsefesini analiz etmiş ve aralarındaki farklılıkları ortaya koymuştur.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670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Ataöv</a:t>
            </a:r>
            <a:r>
              <a:rPr lang="tr-TR" dirty="0"/>
              <a:t>, </a:t>
            </a:r>
            <a:r>
              <a:rPr lang="tr-TR" dirty="0" err="1"/>
              <a:t>Türkkaya</a:t>
            </a:r>
            <a:r>
              <a:rPr lang="tr-TR" dirty="0"/>
              <a:t> (2009), Kapitalizm ve Çevre, İleri Yayınları, 1. Baskı, İstanbul.</a:t>
            </a:r>
          </a:p>
          <a:p>
            <a:r>
              <a:rPr lang="tr-TR" dirty="0"/>
              <a:t>Cevizci, Ahmet (2013), Uygulamalı Etik, Say Yayınları, İstanbul.</a:t>
            </a:r>
          </a:p>
          <a:p>
            <a:r>
              <a:rPr lang="tr-TR" dirty="0" err="1"/>
              <a:t>Des</a:t>
            </a:r>
            <a:r>
              <a:rPr lang="tr-TR" dirty="0"/>
              <a:t> </a:t>
            </a:r>
            <a:r>
              <a:rPr lang="tr-TR" dirty="0" err="1"/>
              <a:t>Jardins</a:t>
            </a:r>
            <a:r>
              <a:rPr lang="tr-TR" dirty="0"/>
              <a:t>, Joseph R. (2006), Çevre Etiği, İmge Kitabevi Yayınları, Ankara.</a:t>
            </a:r>
          </a:p>
          <a:p>
            <a:r>
              <a:rPr lang="tr-TR" dirty="0" err="1" smtClean="0"/>
              <a:t>Leopold</a:t>
            </a:r>
            <a:r>
              <a:rPr lang="tr-TR" dirty="0" smtClean="0"/>
              <a:t>, </a:t>
            </a:r>
            <a:r>
              <a:rPr lang="tr-TR" dirty="0" err="1" smtClean="0"/>
              <a:t>Aldo</a:t>
            </a:r>
            <a:r>
              <a:rPr lang="tr-TR" dirty="0" smtClean="0"/>
              <a:t> (2002), «</a:t>
            </a:r>
            <a:r>
              <a:rPr lang="tr-TR" dirty="0" err="1" smtClean="0"/>
              <a:t>The</a:t>
            </a:r>
            <a:r>
              <a:rPr lang="tr-TR" dirty="0" smtClean="0"/>
              <a:t> Land </a:t>
            </a:r>
            <a:r>
              <a:rPr lang="tr-TR" dirty="0" err="1" smtClean="0"/>
              <a:t>Ethic</a:t>
            </a:r>
            <a:r>
              <a:rPr lang="tr-TR" dirty="0" smtClean="0"/>
              <a:t>», </a:t>
            </a:r>
            <a:r>
              <a:rPr lang="tr-TR" dirty="0" err="1" smtClean="0"/>
              <a:t>Environmental</a:t>
            </a:r>
            <a:r>
              <a:rPr lang="tr-TR" dirty="0" smtClean="0"/>
              <a:t> </a:t>
            </a:r>
            <a:r>
              <a:rPr lang="tr-TR" dirty="0" err="1" smtClean="0"/>
              <a:t>Ethics</a:t>
            </a:r>
            <a:r>
              <a:rPr lang="tr-TR" dirty="0" smtClean="0"/>
              <a:t>, Oxford </a:t>
            </a:r>
            <a:r>
              <a:rPr lang="tr-TR" dirty="0" err="1" smtClean="0"/>
              <a:t>University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, USA.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5882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velogue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Travelogu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Travelogue.thmx</Template>
  <TotalTime>75</TotalTime>
  <Words>220</Words>
  <Application>Microsoft Office PowerPoint</Application>
  <PresentationFormat>Ekran Gösterisi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Calisto MT</vt:lpstr>
      <vt:lpstr>Mistral</vt:lpstr>
      <vt:lpstr>Wingdings 2</vt:lpstr>
      <vt:lpstr>Travelogue</vt:lpstr>
      <vt:lpstr>ÇEVRE FELSEFESİ VE ÇEVRE ETİĞİ YAKLAŞIMLARI 11.Hafta</vt:lpstr>
      <vt:lpstr>ÇEVRE</vt:lpstr>
      <vt:lpstr>Çevre</vt:lpstr>
      <vt:lpstr>Çevre</vt:lpstr>
      <vt:lpstr>Çevre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VE YURTTAŞLIK</dc:title>
  <dc:creator>Apple</dc:creator>
  <cp:lastModifiedBy>KIVILCIM ERTAN</cp:lastModifiedBy>
  <cp:revision>22</cp:revision>
  <dcterms:created xsi:type="dcterms:W3CDTF">2014-03-19T06:29:54Z</dcterms:created>
  <dcterms:modified xsi:type="dcterms:W3CDTF">2019-11-29T10:30:19Z</dcterms:modified>
</cp:coreProperties>
</file>