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23" r:id="rId1"/>
  </p:sldMasterIdLst>
  <p:notesMasterIdLst>
    <p:notesMasterId r:id="rId9"/>
  </p:notesMasterIdLst>
  <p:sldIdLst>
    <p:sldId id="256" r:id="rId2"/>
    <p:sldId id="279" r:id="rId3"/>
    <p:sldId id="284" r:id="rId4"/>
    <p:sldId id="285" r:id="rId5"/>
    <p:sldId id="286" r:id="rId6"/>
    <p:sldId id="287" r:id="rId7"/>
    <p:sldId id="28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309" autoAdjust="0"/>
    <p:restoredTop sz="94075" autoAdjust="0"/>
  </p:normalViewPr>
  <p:slideViewPr>
    <p:cSldViewPr snapToGrid="0">
      <p:cViewPr varScale="1">
        <p:scale>
          <a:sx n="50" d="100"/>
          <a:sy n="50" d="100"/>
        </p:scale>
        <p:origin x="78" y="43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1C133-268A-4320-9F0A-4A2976C65DF2}" type="datetimeFigureOut">
              <a:rPr lang="en-US" smtClean="0"/>
              <a:t>4/29/2019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DA2B13-2977-45AD-9EAA-25B177D1D282}" type="slidenum">
              <a:rPr lang="en-US" smtClean="0"/>
              <a:t>‹#›</a:t>
            </a:fld>
            <a:endParaRPr lang="en-US"/>
          </a:p>
        </p:txBody>
      </p:sp>
    </p:spTree>
    <p:extLst>
      <p:ext uri="{BB962C8B-B14F-4D97-AF65-F5344CB8AC3E}">
        <p14:creationId xmlns:p14="http://schemas.microsoft.com/office/powerpoint/2010/main" val="2867450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DA2B13-2977-45AD-9EAA-25B177D1D282}" type="slidenum">
              <a:rPr lang="en-US" smtClean="0"/>
              <a:t>1</a:t>
            </a:fld>
            <a:endParaRPr lang="en-US"/>
          </a:p>
        </p:txBody>
      </p:sp>
    </p:spTree>
    <p:extLst>
      <p:ext uri="{BB962C8B-B14F-4D97-AF65-F5344CB8AC3E}">
        <p14:creationId xmlns:p14="http://schemas.microsoft.com/office/powerpoint/2010/main" val="1964099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181601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3773637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8DC84A-7B43-4AFA-95B3-8B0F0CCF658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5029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2744746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8DC84A-7B43-4AFA-95B3-8B0F0CCF658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94117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643204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4008914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2591447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71455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CC8F2-5B5F-4E04-A6E2-E364CF39BF0D}" type="datetimeFigureOut">
              <a:rPr lang="en-US" smtClean="0"/>
              <a:t>4/29/2019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3305965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843297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DCC8F2-5B5F-4E04-A6E2-E364CF39BF0D}" type="datetimeFigureOut">
              <a:rPr lang="en-US" smtClean="0"/>
              <a:t>4/29/2019</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394156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DCC8F2-5B5F-4E04-A6E2-E364CF39BF0D}" type="datetimeFigureOut">
              <a:rPr lang="en-US" smtClean="0"/>
              <a:t>4/29/2019</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25908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CC8F2-5B5F-4E04-A6E2-E364CF39BF0D}" type="datetimeFigureOut">
              <a:rPr lang="en-US" smtClean="0"/>
              <a:t>4/29/2019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29870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363042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CC8F2-5B5F-4E04-A6E2-E364CF39BF0D}" type="datetimeFigureOut">
              <a:rPr lang="en-US" smtClean="0"/>
              <a:t>4/29/2019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8DC84A-7B43-4AFA-95B3-8B0F0CCF6587}" type="slidenum">
              <a:rPr lang="en-US" smtClean="0"/>
              <a:t>‹#›</a:t>
            </a:fld>
            <a:endParaRPr lang="en-US"/>
          </a:p>
        </p:txBody>
      </p:sp>
    </p:spTree>
    <p:extLst>
      <p:ext uri="{BB962C8B-B14F-4D97-AF65-F5344CB8AC3E}">
        <p14:creationId xmlns:p14="http://schemas.microsoft.com/office/powerpoint/2010/main" val="3971770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1DCC8F2-5B5F-4E04-A6E2-E364CF39BF0D}" type="datetimeFigureOut">
              <a:rPr lang="en-US" smtClean="0"/>
              <a:t>4/29/2019</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48DC84A-7B43-4AFA-95B3-8B0F0CCF6587}" type="slidenum">
              <a:rPr lang="en-US" smtClean="0"/>
              <a:t>‹#›</a:t>
            </a:fld>
            <a:endParaRPr lang="en-US"/>
          </a:p>
        </p:txBody>
      </p:sp>
    </p:spTree>
    <p:extLst>
      <p:ext uri="{BB962C8B-B14F-4D97-AF65-F5344CB8AC3E}">
        <p14:creationId xmlns:p14="http://schemas.microsoft.com/office/powerpoint/2010/main" val="1831763590"/>
      </p:ext>
    </p:extLst>
  </p:cSld>
  <p:clrMap bg1="lt1" tx1="dk1" bg2="lt2" tx2="dk2" accent1="accent1" accent2="accent2" accent3="accent3" accent4="accent4" accent5="accent5" accent6="accent6" hlink="hlink" folHlink="folHlink"/>
  <p:sldLayoutIdLst>
    <p:sldLayoutId id="2147484624" r:id="rId1"/>
    <p:sldLayoutId id="2147484625" r:id="rId2"/>
    <p:sldLayoutId id="2147484626" r:id="rId3"/>
    <p:sldLayoutId id="2147484627" r:id="rId4"/>
    <p:sldLayoutId id="2147484628" r:id="rId5"/>
    <p:sldLayoutId id="2147484629" r:id="rId6"/>
    <p:sldLayoutId id="2147484630" r:id="rId7"/>
    <p:sldLayoutId id="2147484631" r:id="rId8"/>
    <p:sldLayoutId id="2147484632" r:id="rId9"/>
    <p:sldLayoutId id="2147484633" r:id="rId10"/>
    <p:sldLayoutId id="2147484634" r:id="rId11"/>
    <p:sldLayoutId id="2147484635" r:id="rId12"/>
    <p:sldLayoutId id="2147484636" r:id="rId13"/>
    <p:sldLayoutId id="2147484637" r:id="rId14"/>
    <p:sldLayoutId id="2147484638" r:id="rId15"/>
    <p:sldLayoutId id="214748463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772824" y="2293785"/>
            <a:ext cx="9844478" cy="4564215"/>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4100" b="1" dirty="0" smtClean="0"/>
              <a:t>Tristan Tzara</a:t>
            </a:r>
            <a:endParaRPr lang="tr-TR" sz="4100" b="1" dirty="0" smtClean="0"/>
          </a:p>
          <a:p>
            <a:pPr algn="ctr"/>
            <a:endParaRPr lang="tr-TR" sz="4000" b="1" dirty="0"/>
          </a:p>
          <a:p>
            <a:pPr algn="ctr"/>
            <a:r>
              <a:rPr lang="en-US" sz="2700" dirty="0" err="1"/>
              <a:t>Doğum</a:t>
            </a:r>
            <a:r>
              <a:rPr lang="en-US" sz="2700" dirty="0"/>
              <a:t> - 16 </a:t>
            </a:r>
            <a:r>
              <a:rPr lang="en-US" sz="2700" dirty="0" smtClean="0"/>
              <a:t>Nisan 1896</a:t>
            </a:r>
            <a:r>
              <a:rPr lang="en-US" sz="2700" dirty="0"/>
              <a:t>, </a:t>
            </a:r>
            <a:r>
              <a:rPr lang="en-US" sz="2700" dirty="0" err="1"/>
              <a:t>Moineşti</a:t>
            </a:r>
            <a:r>
              <a:rPr lang="en-US" sz="2700" dirty="0"/>
              <a:t>, Romania </a:t>
            </a:r>
          </a:p>
          <a:p>
            <a:pPr algn="ctr"/>
            <a:r>
              <a:rPr lang="en-US" sz="2700" dirty="0" err="1"/>
              <a:t>Ölüm</a:t>
            </a:r>
            <a:r>
              <a:rPr lang="en-US" sz="2700" dirty="0"/>
              <a:t> - 25 </a:t>
            </a:r>
            <a:r>
              <a:rPr lang="en-US" sz="2700" dirty="0" err="1"/>
              <a:t>Aralık</a:t>
            </a:r>
            <a:r>
              <a:rPr lang="en-US" sz="2700" dirty="0"/>
              <a:t> 1963 (67 </a:t>
            </a:r>
            <a:r>
              <a:rPr lang="en-US" sz="2700" dirty="0" err="1"/>
              <a:t>yaşında</a:t>
            </a:r>
            <a:r>
              <a:rPr lang="en-US" sz="2700" dirty="0"/>
              <a:t>), Paris, </a:t>
            </a:r>
            <a:r>
              <a:rPr lang="en-US" sz="2700" dirty="0" err="1" smtClean="0"/>
              <a:t>Fransa</a:t>
            </a:r>
            <a:endParaRPr lang="tr-TR" sz="2700" dirty="0" smtClean="0"/>
          </a:p>
          <a:p>
            <a:pPr algn="ctr"/>
            <a:r>
              <a:rPr lang="en-US" sz="2700" dirty="0" smtClean="0"/>
              <a:t> </a:t>
            </a:r>
            <a:endParaRPr lang="en-US" sz="2700" dirty="0"/>
          </a:p>
          <a:p>
            <a:pPr algn="ctr"/>
            <a:endParaRPr lang="en-US" sz="3200" b="1" dirty="0"/>
          </a:p>
        </p:txBody>
      </p:sp>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47100" y="617047"/>
            <a:ext cx="2794000" cy="3721100"/>
          </a:xfrm>
          <a:prstGeom prst="rect">
            <a:avLst/>
          </a:prstGeom>
        </p:spPr>
      </p:pic>
    </p:spTree>
    <p:extLst>
      <p:ext uri="{BB962C8B-B14F-4D97-AF65-F5344CB8AC3E}">
        <p14:creationId xmlns:p14="http://schemas.microsoft.com/office/powerpoint/2010/main" val="20387450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5981700"/>
            <a:ext cx="8915400" cy="723900"/>
          </a:xfrm>
        </p:spPr>
        <p:txBody>
          <a:bodyPr>
            <a:normAutofit/>
          </a:bodyPr>
          <a:lstStyle/>
          <a:p>
            <a:pPr algn="just"/>
            <a:r>
              <a:rPr lang="sv-SE" sz="2400" dirty="0"/>
              <a:t>Robert Delaunay'dan </a:t>
            </a:r>
            <a:r>
              <a:rPr lang="sv-SE" sz="2400" i="1" dirty="0"/>
              <a:t>Tristan Tzara portresi</a:t>
            </a:r>
            <a:r>
              <a:rPr lang="sv-SE" sz="2400" dirty="0"/>
              <a:t>. (1923) </a:t>
            </a:r>
            <a:endParaRPr lang="en-US" sz="2400"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0550" y="192949"/>
            <a:ext cx="4093056" cy="578875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830720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1549" y="1924049"/>
            <a:ext cx="8415551" cy="2952751"/>
          </a:xfrm>
        </p:spPr>
        <p:txBody>
          <a:bodyPr>
            <a:normAutofit/>
          </a:bodyPr>
          <a:lstStyle/>
          <a:p>
            <a:pPr algn="just"/>
            <a:r>
              <a:rPr lang="en-US" sz="2400" b="1" dirty="0" err="1"/>
              <a:t>Meslek</a:t>
            </a:r>
            <a:endParaRPr lang="en-US" sz="2400" b="1" dirty="0"/>
          </a:p>
          <a:p>
            <a:pPr lvl="1" algn="just"/>
            <a:r>
              <a:rPr lang="en-US" sz="2400" b="1" dirty="0" err="1"/>
              <a:t>şair</a:t>
            </a:r>
            <a:r>
              <a:rPr lang="en-US" sz="2400" b="1" dirty="0"/>
              <a:t>, </a:t>
            </a:r>
            <a:r>
              <a:rPr lang="en-US" sz="2400" b="1" dirty="0" err="1"/>
              <a:t>deneme</a:t>
            </a:r>
            <a:r>
              <a:rPr lang="en-US" sz="2400" b="1" dirty="0"/>
              <a:t> </a:t>
            </a:r>
            <a:r>
              <a:rPr lang="en-US" sz="2400" b="1" dirty="0" err="1"/>
              <a:t>yazarı</a:t>
            </a:r>
            <a:r>
              <a:rPr lang="en-US" sz="2400" b="1" dirty="0"/>
              <a:t>, </a:t>
            </a:r>
            <a:r>
              <a:rPr lang="en-US" sz="2400" b="1" dirty="0" err="1"/>
              <a:t>gazeteci</a:t>
            </a:r>
            <a:r>
              <a:rPr lang="en-US" sz="2400" b="1" dirty="0"/>
              <a:t>, </a:t>
            </a:r>
            <a:r>
              <a:rPr lang="en-US" sz="2400" b="1" dirty="0" err="1"/>
              <a:t>oyun</a:t>
            </a:r>
            <a:r>
              <a:rPr lang="en-US" sz="2400" b="1" dirty="0"/>
              <a:t> </a:t>
            </a:r>
            <a:r>
              <a:rPr lang="en-US" sz="2400" b="1" dirty="0" err="1"/>
              <a:t>yazarı</a:t>
            </a:r>
            <a:r>
              <a:rPr lang="en-US" sz="2400" b="1" dirty="0"/>
              <a:t>, </a:t>
            </a:r>
            <a:r>
              <a:rPr lang="en-US" sz="2400" b="1" dirty="0" err="1"/>
              <a:t>performans</a:t>
            </a:r>
            <a:r>
              <a:rPr lang="en-US" sz="2400" b="1" dirty="0"/>
              <a:t> </a:t>
            </a:r>
            <a:r>
              <a:rPr lang="en-US" sz="2400" b="1" dirty="0" err="1"/>
              <a:t>sanatçısı</a:t>
            </a:r>
            <a:r>
              <a:rPr lang="en-US" sz="2400" b="1" dirty="0"/>
              <a:t>, </a:t>
            </a:r>
            <a:r>
              <a:rPr lang="en-US" sz="2400" b="1" dirty="0" err="1"/>
              <a:t>besteci</a:t>
            </a:r>
            <a:r>
              <a:rPr lang="en-US" sz="2400" b="1" dirty="0"/>
              <a:t>, film </a:t>
            </a:r>
            <a:r>
              <a:rPr lang="en-US" sz="2400" b="1" dirty="0" err="1"/>
              <a:t>yönetmeni</a:t>
            </a:r>
            <a:r>
              <a:rPr lang="en-US" sz="2400" b="1" dirty="0"/>
              <a:t>, </a:t>
            </a:r>
            <a:r>
              <a:rPr lang="en-US" sz="2400" b="1" dirty="0" err="1"/>
              <a:t>politikacı</a:t>
            </a:r>
            <a:r>
              <a:rPr lang="en-US" sz="2400" b="1" dirty="0"/>
              <a:t>, diplomat </a:t>
            </a:r>
          </a:p>
          <a:p>
            <a:pPr algn="just"/>
            <a:r>
              <a:rPr lang="en-US" sz="2400" b="1" dirty="0" err="1"/>
              <a:t>Etkin</a:t>
            </a:r>
            <a:r>
              <a:rPr lang="en-US" sz="2400" b="1" dirty="0"/>
              <a:t> </a:t>
            </a:r>
            <a:r>
              <a:rPr lang="en-US" sz="2400" b="1" dirty="0" err="1"/>
              <a:t>yılları</a:t>
            </a:r>
            <a:endParaRPr lang="en-US" sz="2400" b="1" dirty="0"/>
          </a:p>
          <a:p>
            <a:pPr lvl="1" algn="just"/>
            <a:r>
              <a:rPr lang="en-US" sz="2400" b="1" dirty="0"/>
              <a:t>1912–1963</a:t>
            </a:r>
          </a:p>
        </p:txBody>
      </p:sp>
    </p:spTree>
    <p:extLst>
      <p:ext uri="{BB962C8B-B14F-4D97-AF65-F5344CB8AC3E}">
        <p14:creationId xmlns:p14="http://schemas.microsoft.com/office/powerpoint/2010/main" val="1930636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9750" y="857250"/>
            <a:ext cx="9694862" cy="5791200"/>
          </a:xfrm>
        </p:spPr>
        <p:txBody>
          <a:bodyPr>
            <a:normAutofit lnSpcReduction="10000"/>
          </a:bodyPr>
          <a:lstStyle/>
          <a:p>
            <a:pPr algn="just"/>
            <a:r>
              <a:rPr lang="tr-TR" sz="2400" dirty="0" err="1"/>
              <a:t>Tristan</a:t>
            </a:r>
            <a:r>
              <a:rPr lang="tr-TR" sz="2400" dirty="0"/>
              <a:t> </a:t>
            </a:r>
            <a:r>
              <a:rPr lang="tr-TR" sz="2400" dirty="0" err="1"/>
              <a:t>Tzara</a:t>
            </a:r>
            <a:r>
              <a:rPr lang="tr-TR" sz="2400" dirty="0"/>
              <a:t> (d. </a:t>
            </a:r>
            <a:r>
              <a:rPr lang="tr-TR" sz="2400" dirty="0" err="1"/>
              <a:t>Moineşti</a:t>
            </a:r>
            <a:r>
              <a:rPr lang="tr-TR" sz="2400" dirty="0"/>
              <a:t>, Romanya, 16 Nisan 1896 - ö. Paris, Fransa, 25 Aralık 1963) Rumen asıllı Fransız şair, yazar, </a:t>
            </a:r>
            <a:r>
              <a:rPr lang="tr-TR" sz="2400" dirty="0" err="1"/>
              <a:t>Dadacılık</a:t>
            </a:r>
            <a:r>
              <a:rPr lang="tr-TR" sz="2400" dirty="0"/>
              <a:t> akımının kurucularından. </a:t>
            </a:r>
          </a:p>
          <a:p>
            <a:pPr algn="just"/>
            <a:r>
              <a:rPr lang="tr-TR" sz="2400" dirty="0"/>
              <a:t>Asıl adı Sami </a:t>
            </a:r>
            <a:r>
              <a:rPr lang="tr-TR" sz="2400" dirty="0" err="1"/>
              <a:t>Rosenstock'dır</a:t>
            </a:r>
            <a:r>
              <a:rPr lang="tr-TR" sz="2400" dirty="0"/>
              <a:t>. </a:t>
            </a:r>
            <a:r>
              <a:rPr lang="tr-TR" sz="2400" dirty="0" err="1"/>
              <a:t>Dadacılık</a:t>
            </a:r>
            <a:r>
              <a:rPr lang="tr-TR" sz="2400" dirty="0"/>
              <a:t> hareketinin adındaki "dada" kelimesini 1916 yılında arkadaşlarıyla birlikte </a:t>
            </a:r>
            <a:r>
              <a:rPr lang="tr-TR" sz="2400" dirty="0" err="1"/>
              <a:t>Larousse</a:t>
            </a:r>
            <a:r>
              <a:rPr lang="tr-TR" sz="2400" dirty="0"/>
              <a:t> sözlüğünün rastgele bir sayfasını açarak buldu. </a:t>
            </a:r>
            <a:endParaRPr lang="tr-TR" sz="2400" dirty="0" smtClean="0"/>
          </a:p>
          <a:p>
            <a:pPr algn="just"/>
            <a:r>
              <a:rPr lang="tr-TR" sz="2400" i="1" dirty="0" err="1" smtClean="0"/>
              <a:t>Dadacı</a:t>
            </a:r>
            <a:r>
              <a:rPr lang="tr-TR" sz="2400" i="1" dirty="0" smtClean="0"/>
              <a:t> </a:t>
            </a:r>
            <a:r>
              <a:rPr lang="tr-TR" sz="2400" i="1" dirty="0"/>
              <a:t>Manifesto </a:t>
            </a:r>
            <a:r>
              <a:rPr lang="tr-TR" sz="2400" dirty="0"/>
              <a:t>aynı yıl </a:t>
            </a:r>
            <a:r>
              <a:rPr lang="tr-TR" sz="2400" dirty="0" err="1"/>
              <a:t>Tristan</a:t>
            </a:r>
            <a:r>
              <a:rPr lang="tr-TR" sz="2400" dirty="0"/>
              <a:t> </a:t>
            </a:r>
            <a:r>
              <a:rPr lang="tr-TR" sz="2400" dirty="0" err="1"/>
              <a:t>Tzara</a:t>
            </a:r>
            <a:r>
              <a:rPr lang="tr-TR" sz="2400" dirty="0"/>
              <a:t> tarafından yazıldı. Tamamen rastlantılara dayalı ve geleneksel yazın kurallarının dışında bir edebiyat anlayışı geliştiren </a:t>
            </a:r>
            <a:r>
              <a:rPr lang="tr-TR" sz="2400" dirty="0" err="1"/>
              <a:t>Tzara</a:t>
            </a:r>
            <a:r>
              <a:rPr lang="tr-TR" sz="2400" dirty="0"/>
              <a:t>, şiirlerini gazeteden kesilen sözcükleri bir şapkada karıştırıp rastgele çekerek oluşturmuştur. </a:t>
            </a:r>
            <a:endParaRPr lang="tr-TR" sz="2400" dirty="0" smtClean="0"/>
          </a:p>
          <a:p>
            <a:pPr algn="just"/>
            <a:r>
              <a:rPr lang="tr-TR" sz="2400" dirty="0" smtClean="0"/>
              <a:t>1921'de </a:t>
            </a:r>
            <a:r>
              <a:rPr lang="tr-TR" sz="2400" dirty="0"/>
              <a:t>Paris'e yerleşerek, </a:t>
            </a:r>
            <a:r>
              <a:rPr lang="tr-TR" sz="2400" dirty="0" err="1"/>
              <a:t>André</a:t>
            </a:r>
            <a:r>
              <a:rPr lang="tr-TR" sz="2400" dirty="0"/>
              <a:t> </a:t>
            </a:r>
            <a:r>
              <a:rPr lang="tr-TR" sz="2400" dirty="0" err="1"/>
              <a:t>Breton</a:t>
            </a:r>
            <a:r>
              <a:rPr lang="tr-TR" sz="2400" dirty="0"/>
              <a:t>, </a:t>
            </a:r>
            <a:r>
              <a:rPr lang="tr-TR" sz="2400" dirty="0" err="1"/>
              <a:t>Philippe</a:t>
            </a:r>
            <a:r>
              <a:rPr lang="tr-TR" sz="2400" dirty="0"/>
              <a:t> </a:t>
            </a:r>
            <a:r>
              <a:rPr lang="tr-TR" sz="2400" dirty="0" err="1"/>
              <a:t>Soupault</a:t>
            </a:r>
            <a:r>
              <a:rPr lang="tr-TR" sz="2400" dirty="0"/>
              <a:t>, Louis </a:t>
            </a:r>
            <a:r>
              <a:rPr lang="tr-TR" sz="2400" dirty="0" err="1"/>
              <a:t>Aragon</a:t>
            </a:r>
            <a:r>
              <a:rPr lang="tr-TR" sz="2400" dirty="0"/>
              <a:t> ve Paul </a:t>
            </a:r>
            <a:r>
              <a:rPr lang="tr-TR" sz="2400" dirty="0" err="1"/>
              <a:t>Eluard</a:t>
            </a:r>
            <a:r>
              <a:rPr lang="tr-TR" sz="2400" dirty="0"/>
              <a:t> gibi şair ve yazarlarla, dilin yapısında ve kullanımında yaptıkları değişik ve çarpıcı denemelerle kamuoyunu ve sanat çevrelerini sarstılar. </a:t>
            </a:r>
          </a:p>
          <a:p>
            <a:endParaRPr lang="tr-TR" dirty="0" smtClean="0"/>
          </a:p>
          <a:p>
            <a:endParaRPr lang="tr-TR" dirty="0"/>
          </a:p>
        </p:txBody>
      </p:sp>
    </p:spTree>
    <p:extLst>
      <p:ext uri="{BB962C8B-B14F-4D97-AF65-F5344CB8AC3E}">
        <p14:creationId xmlns:p14="http://schemas.microsoft.com/office/powerpoint/2010/main" val="2423014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4500" y="1485900"/>
            <a:ext cx="9790112" cy="4425322"/>
          </a:xfrm>
        </p:spPr>
        <p:txBody>
          <a:bodyPr>
            <a:normAutofit/>
          </a:bodyPr>
          <a:lstStyle/>
          <a:p>
            <a:pPr algn="just"/>
            <a:r>
              <a:rPr lang="tr-TR" sz="2400" dirty="0"/>
              <a:t>Dil ve estetik kurallarını, bunların denetlemesini, mantık dizgesini yok sayan ve sözcük anlamlarına değer vermeyen, alabildiğine bağımsız çağrışımlarla ilkel ve doğrudan anlatım biçimi arayan bir sanat akımı olan </a:t>
            </a:r>
            <a:r>
              <a:rPr lang="tr-TR" sz="2400" dirty="0" err="1"/>
              <a:t>Dadacılık</a:t>
            </a:r>
            <a:r>
              <a:rPr lang="tr-TR" sz="2400" dirty="0"/>
              <a:t>; dünyanın, insanlığın yaşadığı yıkımdan umutsuzluğa düşmüş, hiçbir şeyin sağlam ve sürekli olduğuna inanmayan anlayışa sahip bir felsefi yapıdan etkilenmiş, I. Dünya Savaşı'nın yarattığı umutsuzluktan, boğuntu ve dengesizlikten, burjuva değerleri karşısında duyduğu tiksintiden kaynaklanan protesto eylemleri yapan ve güvensizlik ve umutsuzluk içeren yıkıcı bir devinimdi. </a:t>
            </a:r>
          </a:p>
        </p:txBody>
      </p:sp>
    </p:spTree>
    <p:extLst>
      <p:ext uri="{BB962C8B-B14F-4D97-AF65-F5344CB8AC3E}">
        <p14:creationId xmlns:p14="http://schemas.microsoft.com/office/powerpoint/2010/main" val="3200553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657350"/>
            <a:ext cx="9523412" cy="4253872"/>
          </a:xfrm>
        </p:spPr>
        <p:txBody>
          <a:bodyPr/>
          <a:lstStyle/>
          <a:p>
            <a:pPr algn="just"/>
            <a:r>
              <a:rPr lang="tr-TR" sz="2400" dirty="0" err="1"/>
              <a:t>André</a:t>
            </a:r>
            <a:r>
              <a:rPr lang="tr-TR" sz="2400" dirty="0"/>
              <a:t> </a:t>
            </a:r>
            <a:r>
              <a:rPr lang="tr-TR" sz="2400" dirty="0" err="1"/>
              <a:t>Breton'un</a:t>
            </a:r>
            <a:r>
              <a:rPr lang="tr-TR" sz="2400" dirty="0"/>
              <a:t> </a:t>
            </a:r>
            <a:r>
              <a:rPr lang="tr-TR" sz="2400" dirty="0" err="1"/>
              <a:t>Dadacılıktan</a:t>
            </a:r>
            <a:r>
              <a:rPr lang="tr-TR" sz="2400" dirty="0"/>
              <a:t> sıyrılması ve bir grup yazarın da bu sıyrılmayı taşkınlıkla dönemin kamuoyuna taşımasından sonra Dadaizm her ne kadar yaşatılmaya devam edilse de, </a:t>
            </a:r>
            <a:r>
              <a:rPr lang="tr-TR" sz="2400" dirty="0" err="1"/>
              <a:t>Breton'un</a:t>
            </a:r>
            <a:r>
              <a:rPr lang="tr-TR" sz="2400" dirty="0"/>
              <a:t> kurduğu Gerçeküstücülük etkisini arttırdıkça, </a:t>
            </a:r>
            <a:r>
              <a:rPr lang="tr-TR" sz="2400" dirty="0" err="1"/>
              <a:t>Dadacılık</a:t>
            </a:r>
            <a:r>
              <a:rPr lang="tr-TR" sz="2400" dirty="0"/>
              <a:t> da giderek ortadan kaybolmuştur. </a:t>
            </a:r>
            <a:r>
              <a:rPr lang="tr-TR" sz="2400" dirty="0" err="1"/>
              <a:t>Tzara</a:t>
            </a:r>
            <a:r>
              <a:rPr lang="tr-TR" sz="2400" dirty="0"/>
              <a:t> </a:t>
            </a:r>
            <a:r>
              <a:rPr lang="tr-TR" sz="2400" dirty="0" err="1"/>
              <a:t>Dadacılık</a:t>
            </a:r>
            <a:r>
              <a:rPr lang="tr-TR" sz="2400" dirty="0"/>
              <a:t> sonrası şiirlerini gerçeküstücülüğe yakın bir tarzda yazmıştır. </a:t>
            </a:r>
          </a:p>
          <a:p>
            <a:pPr algn="just"/>
            <a:r>
              <a:rPr lang="tr-TR" sz="2400" dirty="0" err="1"/>
              <a:t>Tzara</a:t>
            </a:r>
            <a:r>
              <a:rPr lang="tr-TR" sz="2400" dirty="0"/>
              <a:t> 1937'de Fransız Komünist Partisi'ne katılmış ve II. Dünya Savaşı'nda Fransız direnişçileri arasında yer almıştır. </a:t>
            </a:r>
          </a:p>
          <a:p>
            <a:endParaRPr lang="tr-TR" dirty="0"/>
          </a:p>
        </p:txBody>
      </p:sp>
    </p:spTree>
    <p:extLst>
      <p:ext uri="{BB962C8B-B14F-4D97-AF65-F5344CB8AC3E}">
        <p14:creationId xmlns:p14="http://schemas.microsoft.com/office/powerpoint/2010/main" val="3213579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7850" y="1714500"/>
            <a:ext cx="9656762" cy="4196722"/>
          </a:xfrm>
        </p:spPr>
        <p:txBody>
          <a:bodyPr>
            <a:normAutofit/>
          </a:bodyPr>
          <a:lstStyle/>
          <a:p>
            <a:pPr algn="just"/>
            <a:r>
              <a:rPr lang="tr-TR" sz="2400" dirty="0"/>
              <a:t>Nihilist ve asi tavrıyla edebiyata yeni bir bakış açısı getiren </a:t>
            </a:r>
            <a:r>
              <a:rPr lang="tr-TR" sz="2400" dirty="0" err="1"/>
              <a:t>Tzara'nın</a:t>
            </a:r>
            <a:r>
              <a:rPr lang="tr-TR" sz="2400" dirty="0"/>
              <a:t> en önemli eserleri, </a:t>
            </a:r>
            <a:r>
              <a:rPr lang="tr-TR" sz="2400" i="1" dirty="0" err="1"/>
              <a:t>L'Homme</a:t>
            </a:r>
            <a:r>
              <a:rPr lang="tr-TR" sz="2400" i="1" dirty="0"/>
              <a:t> </a:t>
            </a:r>
            <a:r>
              <a:rPr lang="tr-TR" sz="2400" i="1" dirty="0" err="1"/>
              <a:t>Approximatif</a:t>
            </a:r>
            <a:r>
              <a:rPr lang="tr-TR" sz="2400" i="1" dirty="0"/>
              <a:t> </a:t>
            </a:r>
            <a:r>
              <a:rPr lang="tr-TR" sz="2400" dirty="0"/>
              <a:t>(Yaklaşık Adam) (1931), </a:t>
            </a:r>
            <a:r>
              <a:rPr lang="tr-TR" sz="2400" i="1" dirty="0"/>
              <a:t>Le </a:t>
            </a:r>
            <a:r>
              <a:rPr lang="tr-TR" sz="2400" i="1" dirty="0" err="1"/>
              <a:t>Coeur</a:t>
            </a:r>
            <a:r>
              <a:rPr lang="tr-TR" sz="2400" i="1" dirty="0"/>
              <a:t> à Gaz </a:t>
            </a:r>
            <a:r>
              <a:rPr lang="tr-TR" sz="2400" dirty="0"/>
              <a:t>(Gazlı Yürek) (1938), </a:t>
            </a:r>
            <a:r>
              <a:rPr lang="tr-TR" sz="2400" i="1" dirty="0" err="1"/>
              <a:t>Midis</a:t>
            </a:r>
            <a:r>
              <a:rPr lang="tr-TR" sz="2400" i="1" dirty="0"/>
              <a:t> </a:t>
            </a:r>
            <a:r>
              <a:rPr lang="tr-TR" sz="2400" i="1" dirty="0" err="1"/>
              <a:t>Gagnés</a:t>
            </a:r>
            <a:r>
              <a:rPr lang="tr-TR" sz="2400" i="1" dirty="0"/>
              <a:t> </a:t>
            </a:r>
            <a:r>
              <a:rPr lang="tr-TR" sz="2400" dirty="0"/>
              <a:t>(</a:t>
            </a:r>
            <a:r>
              <a:rPr lang="tr-TR" sz="2400" dirty="0" err="1"/>
              <a:t>Hakedilmiş</a:t>
            </a:r>
            <a:r>
              <a:rPr lang="tr-TR" sz="2400" dirty="0"/>
              <a:t> Öğleler) (1939), </a:t>
            </a:r>
            <a:r>
              <a:rPr lang="tr-TR" sz="2400" i="1" dirty="0" err="1"/>
              <a:t>Parler</a:t>
            </a:r>
            <a:r>
              <a:rPr lang="tr-TR" sz="2400" i="1" dirty="0"/>
              <a:t> Seul </a:t>
            </a:r>
            <a:r>
              <a:rPr lang="tr-TR" sz="2400" dirty="0"/>
              <a:t>(Yalnız Konuşmak) (1950), </a:t>
            </a:r>
            <a:r>
              <a:rPr lang="tr-TR" sz="2400" i="1" dirty="0"/>
              <a:t>La </a:t>
            </a:r>
            <a:r>
              <a:rPr lang="tr-TR" sz="2400" i="1" dirty="0" err="1"/>
              <a:t>Face</a:t>
            </a:r>
            <a:r>
              <a:rPr lang="tr-TR" sz="2400" i="1" dirty="0"/>
              <a:t> </a:t>
            </a:r>
            <a:r>
              <a:rPr lang="tr-TR" sz="2400" i="1" dirty="0" err="1"/>
              <a:t>Intérieure</a:t>
            </a:r>
            <a:r>
              <a:rPr lang="tr-TR" sz="2400" i="1" dirty="0"/>
              <a:t> </a:t>
            </a:r>
            <a:r>
              <a:rPr lang="tr-TR" sz="2400" dirty="0"/>
              <a:t>(İç Yüz) (1953)dür. Ayrıca yazarın </a:t>
            </a:r>
            <a:r>
              <a:rPr lang="tr-TR" sz="2400" i="1" dirty="0"/>
              <a:t>Dada Manifestoları </a:t>
            </a:r>
            <a:r>
              <a:rPr lang="tr-TR" sz="2400" dirty="0"/>
              <a:t>adında bir kitabı da bulunmaktadır.</a:t>
            </a:r>
          </a:p>
        </p:txBody>
      </p:sp>
    </p:spTree>
    <p:extLst>
      <p:ext uri="{BB962C8B-B14F-4D97-AF65-F5344CB8AC3E}">
        <p14:creationId xmlns:p14="http://schemas.microsoft.com/office/powerpoint/2010/main" val="4057923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698</TotalTime>
  <Words>407</Words>
  <Application>Microsoft Office PowerPoint</Application>
  <PresentationFormat>Geniş ekran</PresentationFormat>
  <Paragraphs>19</Paragraphs>
  <Slides>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Wisp</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Alina</dc:creator>
  <cp:lastModifiedBy>Windows Kullanıcısı</cp:lastModifiedBy>
  <cp:revision>121</cp:revision>
  <dcterms:created xsi:type="dcterms:W3CDTF">2018-04-07T06:31:25Z</dcterms:created>
  <dcterms:modified xsi:type="dcterms:W3CDTF">2019-04-29T12:09:17Z</dcterms:modified>
</cp:coreProperties>
</file>