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8" r:id="rId10"/>
    <p:sldId id="269" r:id="rId11"/>
    <p:sldId id="270" r:id="rId12"/>
    <p:sldId id="271" r:id="rId13"/>
    <p:sldId id="272" r:id="rId14"/>
    <p:sldId id="264" r:id="rId15"/>
    <p:sldId id="265" r:id="rId16"/>
    <p:sldId id="266" r:id="rId17"/>
    <p:sldId id="267" r:id="rId1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15.09.2011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15.09.2011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15.09.2011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15.09.2011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15.09.2011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15.09.2011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15.09.2011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15.09.2011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15.09.2011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15.09.2011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15.09.2011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15.09.2011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HARFLERİN SIFATLARI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err="1" smtClean="0"/>
              <a:t>Tecvîd</a:t>
            </a:r>
            <a:r>
              <a:rPr lang="tr-TR" sz="2400" dirty="0" smtClean="0"/>
              <a:t> ilminde sıfat; mahreçte meydana gelişi esnasında sese arız olan keyfiyete denir.</a:t>
            </a:r>
          </a:p>
          <a:p>
            <a:r>
              <a:rPr lang="tr-TR" sz="2400" dirty="0" smtClean="0"/>
              <a:t>Mahreçleri bir olan harfler sıfatlarıyla birbirlerinden ayrılırlar.</a:t>
            </a:r>
          </a:p>
          <a:p>
            <a:r>
              <a:rPr lang="tr-TR" sz="2400" dirty="0" smtClean="0"/>
              <a:t>Harflerin mahreçlerinin yanı sıra sıfatlarını da bilmeden doğru bir uygulama yapmanın imkanı yoktur.</a:t>
            </a:r>
          </a:p>
          <a:p>
            <a:r>
              <a:rPr lang="tr-TR" sz="2400" dirty="0" smtClean="0"/>
              <a:t>Sıfatlar; sıfat-</a:t>
            </a:r>
            <a:r>
              <a:rPr lang="tr-TR" sz="2400" dirty="0" err="1" smtClean="0"/>
              <a:t>lazime</a:t>
            </a:r>
            <a:r>
              <a:rPr lang="tr-TR" sz="2400" dirty="0" smtClean="0"/>
              <a:t> ve sıfat-ı </a:t>
            </a:r>
            <a:r>
              <a:rPr lang="tr-TR" sz="2400" dirty="0" err="1" smtClean="0"/>
              <a:t>arize</a:t>
            </a:r>
            <a:r>
              <a:rPr lang="tr-TR" sz="2400" dirty="0" smtClean="0"/>
              <a:t> şeklinde ikiye ayrılır…</a:t>
            </a:r>
          </a:p>
          <a:p>
            <a:endParaRPr lang="tr-TR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ĞUNNE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ar-EG" dirty="0" smtClean="0"/>
              <a:t>ٍ</a:t>
            </a:r>
            <a:r>
              <a:rPr lang="tr-TR" dirty="0" smtClean="0"/>
              <a:t>Sözlükte inilti veya güvercin sesine benzeyen genze mahsus ses şeklinde tarif edilir. Istılahta, Harfi seslendirirken burundan genizden (burundan) gelen sese denir.</a:t>
            </a:r>
          </a:p>
          <a:p>
            <a:r>
              <a:rPr lang="ar-EG" dirty="0" smtClean="0"/>
              <a:t>م   ن  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TEKRÎR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Sözlükte tekrar etmek manasındadır. </a:t>
            </a:r>
            <a:r>
              <a:rPr lang="tr-TR" dirty="0" err="1" smtClean="0"/>
              <a:t>Tecvidde</a:t>
            </a:r>
            <a:r>
              <a:rPr lang="tr-TR" dirty="0" smtClean="0"/>
              <a:t> dil ucunu titremesine ve sürçmesine denir. Bu sıfat sadece </a:t>
            </a:r>
            <a:r>
              <a:rPr lang="ar-EG" dirty="0" smtClean="0"/>
              <a:t>ر </a:t>
            </a:r>
            <a:r>
              <a:rPr lang="tr-TR" dirty="0" smtClean="0"/>
              <a:t>  harfinde vardır.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TEFEŞŞİ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Sözlükte çoğalmak yayılmak demektir. </a:t>
            </a:r>
            <a:r>
              <a:rPr lang="tr-TR" dirty="0" err="1" smtClean="0"/>
              <a:t>Tcvid</a:t>
            </a:r>
            <a:r>
              <a:rPr lang="tr-TR" dirty="0" smtClean="0"/>
              <a:t> ıstılahında ise sesin ağızda yayılmasına denir. Su şırıltısı şeklinde ses. Bu sıfat sadece </a:t>
            </a:r>
            <a:r>
              <a:rPr lang="ar-EG" dirty="0" smtClean="0"/>
              <a:t>ش</a:t>
            </a:r>
            <a:r>
              <a:rPr lang="tr-TR" dirty="0" smtClean="0"/>
              <a:t>  harfinde vardır.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İSTİTÂLE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Sözlükte uzamak demektir. </a:t>
            </a:r>
            <a:r>
              <a:rPr lang="tr-TR" dirty="0" err="1" smtClean="0"/>
              <a:t>Tecvidde</a:t>
            </a:r>
            <a:r>
              <a:rPr lang="tr-TR" dirty="0" smtClean="0"/>
              <a:t> ise; sesin </a:t>
            </a:r>
            <a:r>
              <a:rPr lang="tr-TR" dirty="0" err="1" smtClean="0"/>
              <a:t>mahrecde</a:t>
            </a:r>
            <a:r>
              <a:rPr lang="tr-TR" dirty="0" smtClean="0"/>
              <a:t> uzamasına denir. Bu sıfat sadece </a:t>
            </a:r>
            <a:r>
              <a:rPr lang="ar-EG" dirty="0" smtClean="0"/>
              <a:t> ض</a:t>
            </a:r>
            <a:r>
              <a:rPr lang="tr-TR" dirty="0" smtClean="0"/>
              <a:t>  harfinde vardır. Bu harf okunurken se</a:t>
            </a:r>
            <a:r>
              <a:rPr lang="tr-TR" dirty="0" smtClean="0"/>
              <a:t>s</a:t>
            </a:r>
            <a:r>
              <a:rPr lang="tr-TR" dirty="0" smtClean="0"/>
              <a:t>  </a:t>
            </a:r>
            <a:r>
              <a:rPr lang="ar-EG" dirty="0" smtClean="0"/>
              <a:t> ل</a:t>
            </a:r>
            <a:r>
              <a:rPr lang="tr-TR" dirty="0" smtClean="0"/>
              <a:t>  harfinin mahrecine kadar uzar. Harfin sesi az bir miktar uzar. Ancak bu uzama bir elif </a:t>
            </a:r>
            <a:r>
              <a:rPr lang="tr-TR" smtClean="0"/>
              <a:t>miktarına varmamalıdır.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ITBAK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400" dirty="0" smtClean="0"/>
              <a:t>Sözlükte yapışmak, ulaşmak, kapamak gibi manalara gelir.</a:t>
            </a:r>
          </a:p>
          <a:p>
            <a:pPr>
              <a:lnSpc>
                <a:spcPct val="150000"/>
              </a:lnSpc>
            </a:pPr>
            <a:r>
              <a:rPr lang="tr-TR" sz="2400" dirty="0" smtClean="0"/>
              <a:t>Istılahta ise; harfin telaffuzu esnasında dilin üst damağa yapışmasına ve dil kökünün üst damağa kalkmasına denir. Bu sıfat isti’lâ2daki durumdan daha mübalağalıdır.  Özellikle </a:t>
            </a:r>
            <a:r>
              <a:rPr lang="ar-EG" sz="2400" dirty="0" smtClean="0"/>
              <a:t>ط </a:t>
            </a:r>
            <a:r>
              <a:rPr lang="tr-TR" sz="2400" dirty="0" smtClean="0"/>
              <a:t>harfinde dilin sertçe üst damağa yapışması söz konudur.</a:t>
            </a:r>
          </a:p>
          <a:p>
            <a:r>
              <a:rPr lang="tr-TR" dirty="0" smtClean="0"/>
              <a:t> </a:t>
            </a:r>
            <a:r>
              <a:rPr lang="ar-EG" dirty="0" smtClean="0"/>
              <a:t>ض ص ط ظ</a:t>
            </a: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İNFİTAH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Sözlükte açılmak, ayrılmak manasındadır. </a:t>
            </a:r>
            <a:r>
              <a:rPr lang="tr-TR" dirty="0" err="1" smtClean="0"/>
              <a:t>Tecvidde</a:t>
            </a:r>
            <a:r>
              <a:rPr lang="tr-TR" dirty="0" smtClean="0"/>
              <a:t> ise, Dilin damaktan ayrılmasına denir. Zıddı </a:t>
            </a:r>
            <a:r>
              <a:rPr lang="tr-TR" dirty="0" err="1" smtClean="0"/>
              <a:t>itbak’tır</a:t>
            </a:r>
            <a:r>
              <a:rPr lang="tr-TR" dirty="0" smtClean="0"/>
              <a:t>.</a:t>
            </a:r>
          </a:p>
          <a:p>
            <a:r>
              <a:rPr lang="ar-EG" dirty="0" smtClean="0"/>
              <a:t>من اخذ وجد سعةً فزكا حقٌّ له شُرْبُ غَيْثٍ</a:t>
            </a:r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TEFHÎM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Sözlükte; </a:t>
            </a:r>
            <a:r>
              <a:rPr lang="tr-TR" dirty="0" err="1" smtClean="0"/>
              <a:t>ta’zîm</a:t>
            </a:r>
            <a:r>
              <a:rPr lang="tr-TR" dirty="0" smtClean="0"/>
              <a:t>, yüceltmek bir şeyi kalın kılmak manasındadır. </a:t>
            </a:r>
            <a:r>
              <a:rPr lang="tr-TR" dirty="0" err="1" smtClean="0"/>
              <a:t>Tecvidde</a:t>
            </a:r>
            <a:r>
              <a:rPr lang="tr-TR" dirty="0" smtClean="0"/>
              <a:t> harfi kalın okumaya denir. </a:t>
            </a:r>
          </a:p>
          <a:p>
            <a:endParaRPr lang="tr-TR" dirty="0" smtClean="0"/>
          </a:p>
          <a:p>
            <a:r>
              <a:rPr lang="ar-EG" dirty="0" smtClean="0"/>
              <a:t>خُصَّ ضَغْطٍ </a:t>
            </a:r>
            <a:r>
              <a:rPr lang="ar-EG" dirty="0" smtClean="0"/>
              <a:t>قِظْ</a:t>
            </a:r>
            <a:r>
              <a:rPr lang="tr-TR" dirty="0" smtClean="0"/>
              <a:t> yerine göre </a:t>
            </a:r>
            <a:r>
              <a:rPr lang="ar-EG" dirty="0" smtClean="0"/>
              <a:t>ر</a:t>
            </a:r>
            <a:r>
              <a:rPr lang="tr-TR" dirty="0" smtClean="0"/>
              <a:t> ve </a:t>
            </a:r>
            <a:r>
              <a:rPr lang="tr-TR" dirty="0" err="1" smtClean="0"/>
              <a:t>Lafzatullah’ın</a:t>
            </a:r>
            <a:r>
              <a:rPr lang="tr-TR" dirty="0" smtClean="0"/>
              <a:t> </a:t>
            </a:r>
            <a:r>
              <a:rPr lang="ar-EG" dirty="0" smtClean="0"/>
              <a:t>ل</a:t>
            </a:r>
            <a:r>
              <a:rPr lang="tr-TR" dirty="0" smtClean="0"/>
              <a:t>’ı bu harflerdendir.</a:t>
            </a:r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TERKÎK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Sözlükte bir şeyi ince kılmaya denir. </a:t>
            </a:r>
            <a:r>
              <a:rPr lang="tr-TR" dirty="0" err="1" smtClean="0"/>
              <a:t>Tecvidde</a:t>
            </a:r>
            <a:r>
              <a:rPr lang="tr-TR" dirty="0" smtClean="0"/>
              <a:t> Harfi ince okumaya denir. </a:t>
            </a:r>
            <a:r>
              <a:rPr lang="tr-TR" dirty="0" err="1" smtClean="0"/>
              <a:t>İsti’lâ</a:t>
            </a:r>
            <a:r>
              <a:rPr lang="tr-TR" dirty="0" smtClean="0"/>
              <a:t> harfleri dışındaki harfler böyledir.</a:t>
            </a:r>
          </a:p>
          <a:p>
            <a:r>
              <a:rPr lang="tr-TR" dirty="0" smtClean="0"/>
              <a:t> </a:t>
            </a:r>
            <a:r>
              <a:rPr lang="ar-EG" dirty="0" smtClean="0"/>
              <a:t>انشر حديث علمك سوف تجهز بذا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CEHR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Harfi telaffuz ederken mahrece itimadın dayanmanın kuvvetli olması sebebiyle nefesin hapsolmasına </a:t>
            </a:r>
            <a:r>
              <a:rPr lang="tr-TR" dirty="0" err="1" smtClean="0"/>
              <a:t>cevf</a:t>
            </a:r>
            <a:r>
              <a:rPr lang="tr-TR" dirty="0" smtClean="0"/>
              <a:t> denir.</a:t>
            </a:r>
          </a:p>
          <a:p>
            <a:r>
              <a:rPr lang="ar-EG" dirty="0" smtClean="0"/>
              <a:t>ظِلُّ قَوٍ رَ بْض ٍ اِذ ْ غَذَا جُنْدٌ مُطِيعٌ 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HEMS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Harfi seslendirirken mahrece itimadın zayıf olması sebebiyle nefesin akmasıdır.</a:t>
            </a:r>
          </a:p>
          <a:p>
            <a:r>
              <a:rPr lang="ar-EG" dirty="0" smtClean="0"/>
              <a:t>فَحَثهُ شَخْصُ سَكَتْ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ŞİDDET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Harfi telaffuz ederken mahrece dayanmanın kuvvetli olması sebebiyle sesin hapsolup akmamasına denir. Zıddı </a:t>
            </a:r>
            <a:r>
              <a:rPr lang="tr-TR" dirty="0" err="1" smtClean="0"/>
              <a:t>rihvettir</a:t>
            </a:r>
            <a:r>
              <a:rPr lang="tr-TR" dirty="0" smtClean="0"/>
              <a:t>.</a:t>
            </a:r>
          </a:p>
          <a:p>
            <a:r>
              <a:rPr lang="ar-EG" dirty="0" smtClean="0"/>
              <a:t>اَجِدْ قَطٍّ بَكَتْ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RİHVET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Harfi </a:t>
            </a:r>
            <a:r>
              <a:rPr lang="tr-TR" dirty="0" err="1" smtClean="0"/>
              <a:t>selendirirken</a:t>
            </a:r>
            <a:r>
              <a:rPr lang="tr-TR" dirty="0" smtClean="0"/>
              <a:t> mahrece dayanmanın zayıf olması sebebiyle sesin akmasına denir. Zıddı şiddettir.</a:t>
            </a:r>
          </a:p>
          <a:p>
            <a:r>
              <a:rPr lang="ar-EG" dirty="0" smtClean="0"/>
              <a:t>خسُّ حَظٍّ شَصُّ هَزٍّ ضَغْثٍ فَذ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BEYNİYYE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Sözlükte ortada olmak anlamındadır. Sesin ne tamamen akmasına, ne de tamamen hapsolmasına, yani ikisi arasındaki duruma verilen isimdir.</a:t>
            </a:r>
          </a:p>
          <a:p>
            <a:r>
              <a:rPr lang="ar-EG" dirty="0" smtClean="0"/>
              <a:t>لَمْ يَرْوِ عَنْ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İSTİ’LÂ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</a:t>
            </a:r>
            <a:r>
              <a:rPr lang="tr-TR" dirty="0" smtClean="0"/>
              <a:t>özlükte yükselmek demektir. </a:t>
            </a:r>
            <a:r>
              <a:rPr lang="tr-TR" dirty="0" err="1" smtClean="0"/>
              <a:t>Tecvîd</a:t>
            </a:r>
            <a:r>
              <a:rPr lang="tr-TR" dirty="0" smtClean="0"/>
              <a:t> ıstılahında ise harf telaffuz edilirken, dilin üst damağa yükselmesidir. Zıddı </a:t>
            </a:r>
            <a:r>
              <a:rPr lang="tr-TR" dirty="0" err="1" smtClean="0"/>
              <a:t>istif’âl’dir</a:t>
            </a:r>
            <a:r>
              <a:rPr lang="tr-TR" dirty="0" smtClean="0"/>
              <a:t>.</a:t>
            </a:r>
          </a:p>
          <a:p>
            <a:r>
              <a:rPr lang="ar-EG" dirty="0" smtClean="0"/>
              <a:t>خُصَّ ضَغْطٍ قِظْ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İSTİF’ÂL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Sözlükte aşağı olmak alçalmak manasındadır. </a:t>
            </a:r>
            <a:r>
              <a:rPr lang="tr-TR" dirty="0" err="1" smtClean="0"/>
              <a:t>Tecvidde</a:t>
            </a:r>
            <a:r>
              <a:rPr lang="tr-TR" dirty="0" smtClean="0"/>
              <a:t> ise, harfin telaffuzu esnasında dilin aşağıya meyletme haline denir. Bu harfler </a:t>
            </a:r>
            <a:r>
              <a:rPr lang="tr-TR" dirty="0" err="1" smtClean="0"/>
              <a:t>isti’lâ</a:t>
            </a:r>
            <a:r>
              <a:rPr lang="tr-TR" dirty="0" smtClean="0"/>
              <a:t> sıfatına sahip 7 harfin dışındaki harflerdir.</a:t>
            </a:r>
            <a:endParaRPr lang="ar-EG" dirty="0" smtClean="0"/>
          </a:p>
          <a:p>
            <a:r>
              <a:rPr lang="ar-EG" dirty="0" smtClean="0"/>
              <a:t>انشر حديث علمك سوف تجهز بذا</a:t>
            </a:r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SAFİR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Sözlükte ıslık veya kuş sesi demektir. </a:t>
            </a:r>
            <a:r>
              <a:rPr lang="tr-TR" dirty="0" err="1" smtClean="0"/>
              <a:t>Tecvidde</a:t>
            </a:r>
            <a:r>
              <a:rPr lang="tr-TR" dirty="0" smtClean="0"/>
              <a:t> ise harfi telaffuz ederken ıslık veya kuş sesine benzer bir sesin ortaya çıkmasıdır.</a:t>
            </a:r>
          </a:p>
          <a:p>
            <a:r>
              <a:rPr lang="ar-EG" dirty="0" smtClean="0"/>
              <a:t>ز  س  ص</a:t>
            </a:r>
          </a:p>
          <a:p>
            <a:r>
              <a:rPr lang="tr-TR" dirty="0" smtClean="0"/>
              <a:t>Bu harflere </a:t>
            </a:r>
            <a:r>
              <a:rPr lang="tr-TR" dirty="0" err="1" smtClean="0"/>
              <a:t>hurûf</a:t>
            </a:r>
            <a:r>
              <a:rPr lang="tr-TR" dirty="0" smtClean="0"/>
              <a:t>-i safir denir.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504</Words>
  <Application>Microsoft Office PowerPoint</Application>
  <PresentationFormat>Ekran Gösterisi (4:3)</PresentationFormat>
  <Paragraphs>53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18" baseType="lpstr">
      <vt:lpstr>Ofis Teması</vt:lpstr>
      <vt:lpstr>HARFLERİN SIFATLARI</vt:lpstr>
      <vt:lpstr>CEHR</vt:lpstr>
      <vt:lpstr>HEMS</vt:lpstr>
      <vt:lpstr>ŞİDDET</vt:lpstr>
      <vt:lpstr>RİHVET</vt:lpstr>
      <vt:lpstr>BEYNİYYE</vt:lpstr>
      <vt:lpstr>İSTİ’LÂ</vt:lpstr>
      <vt:lpstr>İSTİF’ÂL</vt:lpstr>
      <vt:lpstr>SAFİR</vt:lpstr>
      <vt:lpstr>ĞUNNE</vt:lpstr>
      <vt:lpstr>TEKRÎR</vt:lpstr>
      <vt:lpstr>TEFEŞŞİ</vt:lpstr>
      <vt:lpstr>İSTİTÂLE</vt:lpstr>
      <vt:lpstr>ITBAK</vt:lpstr>
      <vt:lpstr>İNFİTAH</vt:lpstr>
      <vt:lpstr>TEFHÎM</vt:lpstr>
      <vt:lpstr>TERKÎK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HARFLERİN SIFATLARI</dc:title>
  <cp:lastModifiedBy>Bilal Atik</cp:lastModifiedBy>
  <cp:revision>6</cp:revision>
  <dcterms:modified xsi:type="dcterms:W3CDTF">2011-09-14T23:19:35Z</dcterms:modified>
</cp:coreProperties>
</file>