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7A494-6B4A-4321-B9B6-B98F7C05BCEC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421F6-5E9A-4FAB-8559-32A3CA6E88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36244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07A494-6B4A-4321-B9B6-B98F7C05BCEC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8421F6-5E9A-4FAB-8559-32A3CA6E88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0273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 b="1" i="1" smtClean="0">
                <a:solidFill>
                  <a:schemeClr val="accent2"/>
                </a:solidFill>
                <a:latin typeface="Times New Roman" panose="02020603050405020304" pitchFamily="18" charset="0"/>
              </a:rPr>
              <a:t>Diversity And Classification of Flowering Plants: </a:t>
            </a:r>
            <a:br>
              <a:rPr lang="en-US" altLang="tr-TR" b="1" i="1" smtClean="0">
                <a:solidFill>
                  <a:schemeClr val="accent2"/>
                </a:solidFill>
                <a:latin typeface="Times New Roman" panose="02020603050405020304" pitchFamily="18" charset="0"/>
              </a:rPr>
            </a:br>
            <a:r>
              <a:rPr lang="en-US" altLang="tr-TR" b="1" i="1" smtClean="0">
                <a:solidFill>
                  <a:schemeClr val="accent2"/>
                </a:solidFill>
                <a:latin typeface="Times New Roman" panose="02020603050405020304" pitchFamily="18" charset="0"/>
              </a:rPr>
              <a:t/>
            </a:r>
            <a:br>
              <a:rPr lang="en-US" altLang="tr-TR" b="1" i="1" smtClean="0">
                <a:solidFill>
                  <a:schemeClr val="accent2"/>
                </a:solidFill>
                <a:latin typeface="Times New Roman" panose="02020603050405020304" pitchFamily="18" charset="0"/>
              </a:rPr>
            </a:br>
            <a:r>
              <a:rPr lang="en-US" altLang="tr-TR" sz="4200" b="1" i="1" smtClean="0">
                <a:solidFill>
                  <a:srgbClr val="FF0000"/>
                </a:solidFill>
                <a:latin typeface="Times New Roman" panose="02020603050405020304" pitchFamily="18" charset="0"/>
              </a:rPr>
              <a:t>Eudicots</a:t>
            </a:r>
            <a:br>
              <a:rPr lang="en-US" altLang="tr-TR" sz="4200" b="1" i="1" smtClean="0">
                <a:solidFill>
                  <a:srgbClr val="FF0000"/>
                </a:solidFill>
                <a:latin typeface="Times New Roman" panose="02020603050405020304" pitchFamily="18" charset="0"/>
              </a:rPr>
            </a:br>
            <a:r>
              <a:rPr lang="en-US" altLang="tr-TR" sz="4200" b="1" i="1" smtClean="0">
                <a:solidFill>
                  <a:srgbClr val="FF0000"/>
                </a:solidFill>
                <a:latin typeface="Times New Roman" panose="02020603050405020304" pitchFamily="18" charset="0"/>
              </a:rPr>
              <a:t>ca. 75% of all angiosperms!</a:t>
            </a:r>
            <a:r>
              <a:rPr lang="en-US" altLang="tr-TR" b="1" i="1" smtClean="0">
                <a:solidFill>
                  <a:schemeClr val="tx1"/>
                </a:solidFill>
                <a:latin typeface="Times New Roman" panose="02020603050405020304" pitchFamily="18" charset="0"/>
              </a:rPr>
              <a:t/>
            </a:r>
            <a:br>
              <a:rPr lang="en-US" altLang="tr-TR" b="1" i="1" smtClean="0">
                <a:solidFill>
                  <a:schemeClr val="tx1"/>
                </a:solidFill>
                <a:latin typeface="Times New Roman" panose="02020603050405020304" pitchFamily="18" charset="0"/>
              </a:rPr>
            </a:br>
            <a:r>
              <a:rPr lang="en-US" altLang="tr-TR" b="1" i="1" smtClean="0">
                <a:solidFill>
                  <a:schemeClr val="tx1"/>
                </a:solidFill>
                <a:latin typeface="Times New Roman" panose="02020603050405020304" pitchFamily="18" charset="0"/>
              </a:rPr>
              <a:t/>
            </a:r>
            <a:br>
              <a:rPr lang="en-US" altLang="tr-TR" b="1" i="1" smtClean="0">
                <a:solidFill>
                  <a:schemeClr val="tx1"/>
                </a:solidFill>
                <a:latin typeface="Times New Roman" panose="02020603050405020304" pitchFamily="18" charset="0"/>
              </a:rPr>
            </a:br>
            <a:r>
              <a:rPr lang="en-US" altLang="tr-TR" b="1" i="1" smtClean="0">
                <a:solidFill>
                  <a:schemeClr val="tx1"/>
                </a:solidFill>
                <a:latin typeface="Times New Roman" panose="02020603050405020304" pitchFamily="18" charset="0"/>
              </a:rPr>
              <a:t/>
            </a:r>
            <a:br>
              <a:rPr lang="en-US" altLang="tr-TR" b="1" i="1" smtClean="0">
                <a:solidFill>
                  <a:schemeClr val="tx1"/>
                </a:solidFill>
                <a:latin typeface="Times New Roman" panose="02020603050405020304" pitchFamily="18" charset="0"/>
              </a:rPr>
            </a:br>
            <a:r>
              <a:rPr lang="en-US" altLang="tr-TR" b="1" i="1" smtClean="0">
                <a:solidFill>
                  <a:schemeClr val="tx1"/>
                </a:solidFill>
                <a:latin typeface="Times New Roman" panose="02020603050405020304" pitchFamily="18" charset="0"/>
              </a:rPr>
              <a:t/>
            </a:r>
            <a:br>
              <a:rPr lang="en-US" altLang="tr-TR" b="1" i="1" smtClean="0">
                <a:solidFill>
                  <a:schemeClr val="tx1"/>
                </a:solidFill>
                <a:latin typeface="Times New Roman" panose="02020603050405020304" pitchFamily="18" charset="0"/>
              </a:rPr>
            </a:br>
            <a:endParaRPr lang="en-US" altLang="tr-TR" b="1" i="1" smtClean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0274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b="1" smtClean="0"/>
              <a:t>RANUNCULALES </a:t>
            </a:r>
            <a:r>
              <a:rPr lang="en-US" altLang="tr-TR" b="1" smtClean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endParaRPr lang="en-US" altLang="tr-TR" smtClean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6392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Ranunculaceae</a:t>
            </a:r>
            <a:r>
              <a:rPr lang="tr-TR" altLang="tr-TR" smtClean="0"/>
              <a:t/>
            </a:r>
            <a:br>
              <a:rPr lang="tr-TR" altLang="tr-TR" smtClean="0"/>
            </a:br>
            <a:r>
              <a:rPr lang="tr-TR" altLang="tr-TR" sz="2400" i="1" smtClean="0"/>
              <a:t>(meaning little frog, after the amphibious habit of many species). 62 genera / 2,450 species. </a:t>
            </a:r>
            <a:r>
              <a:rPr lang="tr-TR" altLang="tr-TR" smtClean="0"/>
              <a:t/>
            </a:r>
            <a:br>
              <a:rPr lang="tr-TR" altLang="tr-TR" smtClean="0"/>
            </a:br>
            <a:endParaRPr lang="tr-TR" altLang="tr-TR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82066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mtClean="0"/>
              <a:t>Flower in longitudinal section</a:t>
            </a:r>
            <a:endParaRPr lang="tr-TR" altLang="tr-TR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6889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mtClean="0"/>
              <a:t>Follicles</a:t>
            </a:r>
            <a:endParaRPr lang="tr-TR" altLang="tr-TR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1202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mtClean="0"/>
              <a:t>Follicles with seeds</a:t>
            </a:r>
            <a:endParaRPr lang="tr-TR" altLang="tr-TR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2477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i="1" smtClean="0"/>
              <a:t>Ranunculus trichophyllus</a:t>
            </a:r>
            <a:endParaRPr lang="tr-TR" altLang="tr-TR" i="1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2245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i="1" smtClean="0"/>
              <a:t>Clematis sp.</a:t>
            </a:r>
            <a:endParaRPr lang="tr-TR" altLang="tr-TR" i="1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6771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Papaveraceae</a:t>
            </a:r>
            <a:br>
              <a:rPr lang="tr-TR" altLang="tr-TR" b="1" smtClean="0"/>
            </a:br>
            <a:r>
              <a:rPr lang="tr-TR" altLang="tr-TR" sz="2000" b="1" smtClean="0"/>
              <a:t>P</a:t>
            </a:r>
            <a:r>
              <a:rPr lang="tr-TR" altLang="tr-TR" sz="2000" smtClean="0"/>
              <a:t>oppy family (Latin for poppy). 40 genera / 760 species. </a:t>
            </a:r>
            <a:endParaRPr lang="tr-TR" altLang="tr-TR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2400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mtClean="0"/>
              <a:t>poricidal capsule</a:t>
            </a:r>
            <a:endParaRPr lang="tr-TR" altLang="tr-TR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9479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mtClean="0"/>
              <a:t>parietal placentae</a:t>
            </a:r>
            <a:endParaRPr lang="tr-TR" altLang="tr-TR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8361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 b="1" smtClean="0">
                <a:solidFill>
                  <a:schemeClr val="tx1"/>
                </a:solidFill>
                <a:latin typeface="Times New Roman" panose="02020603050405020304" pitchFamily="18" charset="0"/>
              </a:rPr>
              <a:t>Eudicots </a:t>
            </a:r>
            <a:endParaRPr lang="en-US" altLang="tr-TR" b="1" smtClean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6047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i="1" smtClean="0"/>
              <a:t>Papaver somniferum</a:t>
            </a:r>
            <a:endParaRPr lang="tr-TR" altLang="tr-TR" i="1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1749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i="1" smtClean="0"/>
              <a:t>Hypecoum sp.</a:t>
            </a:r>
            <a:endParaRPr lang="tr-TR" altLang="tr-TR" i="1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9254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9724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b="1" noProof="1" smtClean="0">
                <a:solidFill>
                  <a:schemeClr val="tx1"/>
                </a:solidFill>
                <a:latin typeface="Times New Roman" panose="02020603050405020304" pitchFamily="18" charset="0"/>
              </a:rPr>
              <a:t>Crassulaceae</a:t>
            </a:r>
            <a:r>
              <a:rPr lang="en-US" altLang="tr-TR" b="1" smtClean="0">
                <a:solidFill>
                  <a:schemeClr val="tx1"/>
                </a:solidFill>
                <a:latin typeface="Times New Roman" panose="02020603050405020304" pitchFamily="18" charset="0"/>
              </a:rPr>
              <a:t> - </a:t>
            </a:r>
            <a:r>
              <a:rPr lang="en-US" altLang="tr-TR" noProof="1" smtClean="0">
                <a:solidFill>
                  <a:schemeClr val="tx1"/>
                </a:solidFill>
                <a:latin typeface="Times New Roman" panose="02020603050405020304" pitchFamily="18" charset="0"/>
              </a:rPr>
              <a:t>Stonecrop</a:t>
            </a:r>
            <a:r>
              <a:rPr lang="en-US" altLang="tr-TR" smtClean="0">
                <a:solidFill>
                  <a:schemeClr val="tx1"/>
                </a:solidFill>
                <a:latin typeface="Times New Roman" panose="02020603050405020304" pitchFamily="18" charset="0"/>
              </a:rPr>
              <a:t> family </a:t>
            </a:r>
            <a:br>
              <a:rPr lang="en-US" altLang="tr-TR" smtClean="0">
                <a:solidFill>
                  <a:schemeClr val="tx1"/>
                </a:solidFill>
                <a:latin typeface="Times New Roman" panose="02020603050405020304" pitchFamily="18" charset="0"/>
              </a:rPr>
            </a:br>
            <a:r>
              <a:rPr lang="en-US" altLang="tr-TR" sz="2400" smtClean="0">
                <a:solidFill>
                  <a:schemeClr val="tx1"/>
                </a:solidFill>
                <a:latin typeface="Times New Roman" panose="02020603050405020304" pitchFamily="18" charset="0"/>
              </a:rPr>
              <a:t>(</a:t>
            </a:r>
            <a:r>
              <a:rPr lang="en-US" altLang="tr-TR" sz="2400" noProof="1" smtClean="0">
                <a:solidFill>
                  <a:schemeClr val="tx1"/>
                </a:solidFill>
                <a:latin typeface="Times New Roman" panose="02020603050405020304" pitchFamily="18" charset="0"/>
              </a:rPr>
              <a:t>meaning "thick or succulent little plant"</a:t>
            </a:r>
            <a:r>
              <a:rPr lang="en-US" altLang="tr-TR" sz="2400" smtClean="0">
                <a:solidFill>
                  <a:schemeClr val="tx1"/>
                </a:solidFill>
                <a:latin typeface="Times New Roman" panose="02020603050405020304" pitchFamily="18" charset="0"/>
              </a:rPr>
              <a:t>).  </a:t>
            </a:r>
            <a:r>
              <a:rPr lang="en-US" altLang="tr-TR" sz="2400" noProof="1" smtClean="0">
                <a:solidFill>
                  <a:schemeClr val="tx1"/>
                </a:solidFill>
                <a:latin typeface="Times New Roman" panose="02020603050405020304" pitchFamily="18" charset="0"/>
              </a:rPr>
              <a:t>33</a:t>
            </a:r>
            <a:r>
              <a:rPr lang="en-US" altLang="tr-TR" sz="2400" smtClean="0">
                <a:solidFill>
                  <a:schemeClr val="tx1"/>
                </a:solidFill>
                <a:latin typeface="Times New Roman" panose="02020603050405020304" pitchFamily="18" charset="0"/>
              </a:rPr>
              <a:t> genera / </a:t>
            </a:r>
            <a:r>
              <a:rPr lang="en-US" altLang="tr-TR" sz="2400" noProof="1" smtClean="0">
                <a:solidFill>
                  <a:schemeClr val="tx1"/>
                </a:solidFill>
                <a:latin typeface="Times New Roman" panose="02020603050405020304" pitchFamily="18" charset="0"/>
              </a:rPr>
              <a:t>ca. 1,500</a:t>
            </a:r>
            <a:r>
              <a:rPr lang="en-US" altLang="tr-TR" sz="2400" smtClean="0">
                <a:solidFill>
                  <a:schemeClr val="tx1"/>
                </a:solidFill>
                <a:latin typeface="Times New Roman" panose="02020603050405020304" pitchFamily="18" charset="0"/>
              </a:rPr>
              <a:t> species</a:t>
            </a:r>
            <a:endParaRPr lang="en-US" altLang="tr-TR" smtClean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1862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250032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noProof="1" smtClean="0">
                <a:latin typeface="Times New Roman" panose="02020603050405020304" pitchFamily="18" charset="0"/>
              </a:rPr>
              <a:t>fruit a </a:t>
            </a:r>
            <a:r>
              <a:rPr lang="tr-TR" altLang="tr-TR" b="1" i="1" noProof="1" smtClean="0">
                <a:latin typeface="Times New Roman" panose="02020603050405020304" pitchFamily="18" charset="0"/>
              </a:rPr>
              <a:t>follicetum</a:t>
            </a:r>
            <a:r>
              <a:rPr lang="tr-TR" altLang="tr-TR" noProof="1" smtClean="0">
                <a:latin typeface="Times New Roman" panose="02020603050405020304" pitchFamily="18" charset="0"/>
              </a:rPr>
              <a:t>.</a:t>
            </a:r>
            <a:endParaRPr lang="tr-TR" altLang="tr-TR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839749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altLang="tr-TR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99870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50478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z="3600" b="1" smtClean="0"/>
              <a:t>Droseraceae</a:t>
            </a:r>
            <a:r>
              <a:rPr lang="en-US" altLang="tr-TR" sz="3600" smtClean="0"/>
              <a:t>—Sundew family </a:t>
            </a:r>
            <a:br>
              <a:rPr lang="en-US" altLang="tr-TR" sz="3600" smtClean="0"/>
            </a:br>
            <a:r>
              <a:rPr lang="en-US" altLang="tr-TR" sz="2400" smtClean="0"/>
              <a:t>(Gr. </a:t>
            </a:r>
            <a:r>
              <a:rPr lang="en-US" altLang="tr-TR" sz="2400" i="1" smtClean="0"/>
              <a:t>droseros</a:t>
            </a:r>
            <a:r>
              <a:rPr lang="en-US" altLang="tr-TR" sz="2400" smtClean="0"/>
              <a:t>, dewy, in reference to glandular hairs). </a:t>
            </a:r>
            <a:br>
              <a:rPr lang="en-US" altLang="tr-TR" sz="2400" smtClean="0"/>
            </a:br>
            <a:r>
              <a:rPr lang="en-US" altLang="tr-TR" sz="2400" smtClean="0"/>
              <a:t>3 genera (</a:t>
            </a:r>
            <a:r>
              <a:rPr lang="en-US" altLang="tr-TR" sz="2400" i="1" smtClean="0"/>
              <a:t>Aldrovanda, Dionaea, Drosera</a:t>
            </a:r>
            <a:r>
              <a:rPr lang="en-US" altLang="tr-TR" sz="2400" smtClean="0"/>
              <a:t>)/ca. 110 species.</a:t>
            </a:r>
            <a:endParaRPr lang="en-US" altLang="tr-TR" sz="2400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42211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z="3600" b="1" smtClean="0"/>
              <a:t>Droseraceae</a:t>
            </a:r>
            <a:r>
              <a:rPr lang="en-US" altLang="tr-TR" sz="3600" smtClean="0"/>
              <a:t>—Sundew family </a:t>
            </a:r>
            <a:br>
              <a:rPr lang="en-US" altLang="tr-TR" sz="3600" smtClean="0"/>
            </a:br>
            <a:r>
              <a:rPr lang="en-US" altLang="tr-TR" sz="2400" smtClean="0"/>
              <a:t>(Gr. </a:t>
            </a:r>
            <a:r>
              <a:rPr lang="en-US" altLang="tr-TR" sz="2400" i="1" smtClean="0"/>
              <a:t>droseros</a:t>
            </a:r>
            <a:r>
              <a:rPr lang="en-US" altLang="tr-TR" sz="2400" smtClean="0"/>
              <a:t>, dewy, in reference to glandular hairs). </a:t>
            </a:r>
            <a:br>
              <a:rPr lang="en-US" altLang="tr-TR" sz="2400" smtClean="0"/>
            </a:br>
            <a:r>
              <a:rPr lang="en-US" altLang="tr-TR" sz="2400" smtClean="0"/>
              <a:t>3 genera (</a:t>
            </a:r>
            <a:r>
              <a:rPr lang="en-US" altLang="tr-TR" sz="2400" i="1" smtClean="0"/>
              <a:t>Aldrovanda, Dionaea, Drosera</a:t>
            </a:r>
            <a:r>
              <a:rPr lang="en-US" altLang="tr-TR" sz="2400" smtClean="0"/>
              <a:t>)/ca. 110 species.</a:t>
            </a:r>
            <a:endParaRPr lang="en-US" altLang="tr-TR" sz="2400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5305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189864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 smtClean="0"/>
              <a:t>Core Caryophyllales</a:t>
            </a:r>
            <a:endParaRPr lang="en-US" altLang="tr-TR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64594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altLang="tr-TR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33218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370271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7795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altLang="tr-TR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63725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b="1" smtClean="0"/>
              <a:t>Amaranthaceae </a:t>
            </a:r>
            <a:r>
              <a:rPr lang="tr-TR" altLang="tr-TR" smtClean="0"/>
              <a:t>(including Chenopodiaceae)</a:t>
            </a:r>
            <a:r>
              <a:rPr lang="tr-TR" altLang="tr-TR" b="1" smtClean="0"/>
              <a:t> </a:t>
            </a:r>
            <a:r>
              <a:rPr lang="en-US" altLang="tr-TR" smtClean="0">
                <a:solidFill>
                  <a:schemeClr val="tx1"/>
                </a:solidFill>
                <a:latin typeface="Times New Roman" panose="02020603050405020304" pitchFamily="18" charset="0"/>
              </a:rPr>
              <a:t/>
            </a:r>
            <a:br>
              <a:rPr lang="en-US" altLang="tr-TR" smtClean="0">
                <a:solidFill>
                  <a:schemeClr val="tx1"/>
                </a:solidFill>
                <a:latin typeface="Times New Roman" panose="02020603050405020304" pitchFamily="18" charset="0"/>
              </a:rPr>
            </a:br>
            <a:r>
              <a:rPr lang="en-US" altLang="tr-TR" sz="2400" noProof="1" smtClean="0">
                <a:solidFill>
                  <a:schemeClr val="tx1"/>
                </a:solidFill>
                <a:latin typeface="Times New Roman" panose="02020603050405020304" pitchFamily="18" charset="0"/>
              </a:rPr>
              <a:t>174 </a:t>
            </a:r>
            <a:r>
              <a:rPr lang="en-US" altLang="tr-TR" sz="2400" smtClean="0">
                <a:solidFill>
                  <a:schemeClr val="tx1"/>
                </a:solidFill>
                <a:latin typeface="Times New Roman" panose="02020603050405020304" pitchFamily="18" charset="0"/>
              </a:rPr>
              <a:t>genera / </a:t>
            </a:r>
            <a:r>
              <a:rPr lang="en-US" altLang="tr-TR" sz="2400" noProof="1" smtClean="0">
                <a:solidFill>
                  <a:schemeClr val="tx1"/>
                </a:solidFill>
                <a:latin typeface="Times New Roman" panose="02020603050405020304" pitchFamily="18" charset="0"/>
              </a:rPr>
              <a:t>2050</a:t>
            </a:r>
            <a:r>
              <a:rPr lang="en-US" altLang="tr-TR" sz="2400" smtClean="0">
                <a:solidFill>
                  <a:schemeClr val="tx1"/>
                </a:solidFill>
                <a:latin typeface="Times New Roman" panose="02020603050405020304" pitchFamily="18" charset="0"/>
              </a:rPr>
              <a:t> species</a:t>
            </a:r>
            <a:endParaRPr lang="en-US" altLang="tr-TR" smtClean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27280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mtClean="0"/>
              <a:t>Reduced leaf</a:t>
            </a:r>
            <a:endParaRPr lang="tr-TR" altLang="tr-TR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71881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mtClean="0"/>
              <a:t>Succulent leaves</a:t>
            </a:r>
            <a:endParaRPr lang="tr-TR" altLang="tr-TR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233808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i="1" smtClean="0"/>
              <a:t>uniseriate perianth </a:t>
            </a:r>
            <a:r>
              <a:rPr lang="tr-TR" altLang="tr-TR" smtClean="0"/>
              <a:t>of mostly sepals</a:t>
            </a:r>
            <a:endParaRPr lang="tr-TR" altLang="tr-TR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28230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mtClean="0"/>
              <a:t>periant</a:t>
            </a:r>
            <a:endParaRPr lang="tr-TR" altLang="tr-TR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7286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 smtClean="0"/>
              <a:t>Proteales</a:t>
            </a:r>
            <a:endParaRPr lang="en-US" altLang="tr-TR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213318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mtClean="0"/>
              <a:t>Curved embryo</a:t>
            </a:r>
            <a:endParaRPr lang="tr-TR" altLang="tr-TR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14589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i="1" smtClean="0"/>
              <a:t>Microcnemum sp.</a:t>
            </a:r>
            <a:endParaRPr lang="tr-TR" altLang="tr-TR" i="1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339512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i="1" smtClean="0"/>
              <a:t>Salicornia sp.</a:t>
            </a:r>
            <a:endParaRPr lang="tr-TR" altLang="tr-TR" i="1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52577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i="1" smtClean="0"/>
              <a:t>Halostachys sp.</a:t>
            </a:r>
            <a:endParaRPr lang="tr-TR" altLang="tr-TR" i="1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64462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i="1" smtClean="0"/>
              <a:t>Salsola grandis</a:t>
            </a:r>
            <a:endParaRPr lang="tr-TR" altLang="tr-TR" i="1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19368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729445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b="1" smtClean="0"/>
              <a:t>Caryophyllaceae </a:t>
            </a:r>
            <a:r>
              <a:rPr lang="en-US" altLang="tr-TR" smtClean="0">
                <a:solidFill>
                  <a:schemeClr val="tx1"/>
                </a:solidFill>
                <a:latin typeface="Times New Roman" panose="02020603050405020304" pitchFamily="18" charset="0"/>
              </a:rPr>
              <a:t/>
            </a:r>
            <a:br>
              <a:rPr lang="en-US" altLang="tr-TR" smtClean="0">
                <a:solidFill>
                  <a:schemeClr val="tx1"/>
                </a:solidFill>
                <a:latin typeface="Times New Roman" panose="02020603050405020304" pitchFamily="18" charset="0"/>
              </a:rPr>
            </a:br>
            <a:r>
              <a:rPr lang="en-US" altLang="tr-TR" sz="2400" noProof="1" smtClean="0">
                <a:solidFill>
                  <a:schemeClr val="tx1"/>
                </a:solidFill>
                <a:latin typeface="Times New Roman" panose="02020603050405020304" pitchFamily="18" charset="0"/>
              </a:rPr>
              <a:t>87 </a:t>
            </a:r>
            <a:r>
              <a:rPr lang="en-US" altLang="tr-TR" sz="2400" smtClean="0">
                <a:solidFill>
                  <a:schemeClr val="tx1"/>
                </a:solidFill>
                <a:latin typeface="Times New Roman" panose="02020603050405020304" pitchFamily="18" charset="0"/>
              </a:rPr>
              <a:t>genera / </a:t>
            </a:r>
            <a:r>
              <a:rPr lang="en-US" altLang="tr-TR" sz="2400" noProof="1" smtClean="0">
                <a:solidFill>
                  <a:schemeClr val="tx1"/>
                </a:solidFill>
                <a:latin typeface="Times New Roman" panose="02020603050405020304" pitchFamily="18" charset="0"/>
              </a:rPr>
              <a:t>2300</a:t>
            </a:r>
            <a:r>
              <a:rPr lang="en-US" altLang="tr-TR" sz="2400" smtClean="0">
                <a:solidFill>
                  <a:schemeClr val="tx1"/>
                </a:solidFill>
                <a:latin typeface="Times New Roman" panose="02020603050405020304" pitchFamily="18" charset="0"/>
              </a:rPr>
              <a:t> species</a:t>
            </a:r>
            <a:endParaRPr lang="en-US" altLang="tr-TR" smtClean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456149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mtClean="0"/>
              <a:t>Swollen nodes</a:t>
            </a:r>
            <a:endParaRPr lang="tr-TR" altLang="tr-TR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554305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mtClean="0"/>
              <a:t>Cyme inflorescence</a:t>
            </a:r>
            <a:endParaRPr lang="tr-TR" altLang="tr-TR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0897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mtClean="0"/>
              <a:t>flower in longitudinal section</a:t>
            </a:r>
            <a:endParaRPr lang="tr-TR" altLang="tr-TR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1523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b="1" noProof="1" smtClean="0">
                <a:solidFill>
                  <a:schemeClr val="tx1"/>
                </a:solidFill>
                <a:latin typeface="Times New Roman" panose="02020603050405020304" pitchFamily="18" charset="0"/>
              </a:rPr>
              <a:t>Platanaceae</a:t>
            </a:r>
            <a:r>
              <a:rPr lang="en-US" altLang="tr-TR" b="1" smtClean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br>
              <a:rPr lang="en-US" altLang="tr-TR" b="1" smtClean="0">
                <a:solidFill>
                  <a:schemeClr val="tx1"/>
                </a:solidFill>
                <a:latin typeface="Times New Roman" panose="02020603050405020304" pitchFamily="18" charset="0"/>
              </a:rPr>
            </a:br>
            <a:r>
              <a:rPr lang="en-US" altLang="tr-TR" sz="3600" smtClean="0">
                <a:solidFill>
                  <a:schemeClr val="tx1"/>
                </a:solidFill>
                <a:latin typeface="Times New Roman" panose="02020603050405020304" pitchFamily="18" charset="0"/>
              </a:rPr>
              <a:t>Plane Tree / </a:t>
            </a:r>
            <a:r>
              <a:rPr lang="en-US" altLang="tr-TR" sz="3600" noProof="1" smtClean="0">
                <a:solidFill>
                  <a:schemeClr val="tx1"/>
                </a:solidFill>
                <a:latin typeface="Times New Roman" panose="02020603050405020304" pitchFamily="18" charset="0"/>
              </a:rPr>
              <a:t>Sycamore</a:t>
            </a:r>
            <a:r>
              <a:rPr lang="en-US" altLang="tr-TR" sz="3600" smtClean="0">
                <a:solidFill>
                  <a:schemeClr val="tx1"/>
                </a:solidFill>
                <a:latin typeface="Times New Roman" panose="02020603050405020304" pitchFamily="18" charset="0"/>
              </a:rPr>
              <a:t> family </a:t>
            </a:r>
            <a:br>
              <a:rPr lang="en-US" altLang="tr-TR" sz="3600" smtClean="0">
                <a:solidFill>
                  <a:schemeClr val="tx1"/>
                </a:solidFill>
                <a:latin typeface="Times New Roman" panose="02020603050405020304" pitchFamily="18" charset="0"/>
              </a:rPr>
            </a:br>
            <a:r>
              <a:rPr lang="en-US" altLang="tr-TR" sz="2400" smtClean="0">
                <a:solidFill>
                  <a:schemeClr val="tx1"/>
                </a:solidFill>
                <a:latin typeface="Times New Roman" panose="02020603050405020304" pitchFamily="18" charset="0"/>
              </a:rPr>
              <a:t>(</a:t>
            </a:r>
            <a:r>
              <a:rPr lang="en-US" altLang="tr-TR" sz="2400" noProof="1" smtClean="0">
                <a:solidFill>
                  <a:schemeClr val="tx1"/>
                </a:solidFill>
                <a:latin typeface="Times New Roman" panose="02020603050405020304" pitchFamily="18" charset="0"/>
              </a:rPr>
              <a:t>Greek Platanus, broad leaf</a:t>
            </a:r>
            <a:r>
              <a:rPr lang="en-US" altLang="tr-TR" sz="2400" smtClean="0">
                <a:solidFill>
                  <a:schemeClr val="tx1"/>
                </a:solidFill>
                <a:latin typeface="Times New Roman" panose="02020603050405020304" pitchFamily="18" charset="0"/>
              </a:rPr>
              <a:t>).  </a:t>
            </a:r>
            <a:r>
              <a:rPr lang="en-US" altLang="tr-TR" sz="2400" noProof="1" smtClean="0">
                <a:solidFill>
                  <a:schemeClr val="tx1"/>
                </a:solidFill>
                <a:latin typeface="Times New Roman" panose="02020603050405020304" pitchFamily="18" charset="0"/>
              </a:rPr>
              <a:t>1</a:t>
            </a:r>
            <a:r>
              <a:rPr lang="en-US" altLang="tr-TR" sz="2400" smtClean="0">
                <a:solidFill>
                  <a:schemeClr val="tx1"/>
                </a:solidFill>
                <a:latin typeface="Times New Roman" panose="02020603050405020304" pitchFamily="18" charset="0"/>
              </a:rPr>
              <a:t> genus (</a:t>
            </a:r>
            <a:r>
              <a:rPr lang="en-US" altLang="tr-TR" sz="2400" i="1" smtClean="0">
                <a:solidFill>
                  <a:schemeClr val="tx1"/>
                </a:solidFill>
                <a:latin typeface="Times New Roman" panose="02020603050405020304" pitchFamily="18" charset="0"/>
              </a:rPr>
              <a:t>Platanus</a:t>
            </a:r>
            <a:r>
              <a:rPr lang="en-US" altLang="tr-TR" sz="2400" smtClean="0">
                <a:solidFill>
                  <a:schemeClr val="tx1"/>
                </a:solidFill>
                <a:latin typeface="Times New Roman" panose="02020603050405020304" pitchFamily="18" charset="0"/>
              </a:rPr>
              <a:t>) / </a:t>
            </a:r>
            <a:r>
              <a:rPr lang="en-US" altLang="tr-TR" sz="2400" noProof="1" smtClean="0">
                <a:solidFill>
                  <a:schemeClr val="tx1"/>
                </a:solidFill>
                <a:latin typeface="Times New Roman" panose="02020603050405020304" pitchFamily="18" charset="0"/>
              </a:rPr>
              <a:t>7</a:t>
            </a:r>
            <a:r>
              <a:rPr lang="en-US" altLang="tr-TR" sz="2400" smtClean="0">
                <a:solidFill>
                  <a:schemeClr val="tx1"/>
                </a:solidFill>
                <a:latin typeface="Times New Roman" panose="02020603050405020304" pitchFamily="18" charset="0"/>
              </a:rPr>
              <a:t> species.</a:t>
            </a:r>
            <a:endParaRPr lang="en-US" altLang="tr-TR" smtClean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00076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mtClean="0"/>
              <a:t>flower in exploded view</a:t>
            </a:r>
            <a:endParaRPr lang="tr-TR" altLang="tr-TR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00746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mtClean="0"/>
              <a:t>Denticidal capsule</a:t>
            </a:r>
            <a:endParaRPr lang="tr-TR" altLang="tr-TR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63351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mtClean="0"/>
              <a:t>free-central placentation</a:t>
            </a:r>
            <a:endParaRPr lang="tr-TR" altLang="tr-TR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89559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mtClean="0"/>
              <a:t>curved (peripheral) embryo around the perisperm.</a:t>
            </a:r>
            <a:endParaRPr lang="tr-TR" altLang="tr-TR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17801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mtClean="0"/>
              <a:t>Stellaria</a:t>
            </a:r>
            <a:endParaRPr lang="tr-TR" altLang="tr-TR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09711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mtClean="0"/>
              <a:t>Silene sp.</a:t>
            </a:r>
            <a:endParaRPr lang="tr-TR" altLang="tr-TR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22029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mtClean="0"/>
              <a:t>Dianthus sp.</a:t>
            </a:r>
            <a:endParaRPr lang="tr-TR" altLang="tr-TR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57405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b="1" noProof="1" smtClean="0">
                <a:solidFill>
                  <a:schemeClr val="tx1"/>
                </a:solidFill>
                <a:latin typeface="Times New Roman" panose="02020603050405020304" pitchFamily="18" charset="0"/>
              </a:rPr>
              <a:t>Cactaceae</a:t>
            </a:r>
            <a:r>
              <a:rPr lang="en-US" altLang="tr-TR" b="1" smtClean="0">
                <a:solidFill>
                  <a:schemeClr val="tx1"/>
                </a:solidFill>
                <a:latin typeface="Times New Roman" panose="02020603050405020304" pitchFamily="18" charset="0"/>
              </a:rPr>
              <a:t> - </a:t>
            </a:r>
            <a:r>
              <a:rPr lang="en-US" altLang="tr-TR" noProof="1" smtClean="0">
                <a:solidFill>
                  <a:schemeClr val="tx1"/>
                </a:solidFill>
                <a:latin typeface="Times New Roman" panose="02020603050405020304" pitchFamily="18" charset="0"/>
              </a:rPr>
              <a:t>Cactus</a:t>
            </a:r>
            <a:r>
              <a:rPr lang="en-US" altLang="tr-TR" smtClean="0">
                <a:solidFill>
                  <a:schemeClr val="tx1"/>
                </a:solidFill>
                <a:latin typeface="Times New Roman" panose="02020603050405020304" pitchFamily="18" charset="0"/>
              </a:rPr>
              <a:t> family </a:t>
            </a:r>
            <a:br>
              <a:rPr lang="en-US" altLang="tr-TR" smtClean="0">
                <a:solidFill>
                  <a:schemeClr val="tx1"/>
                </a:solidFill>
                <a:latin typeface="Times New Roman" panose="02020603050405020304" pitchFamily="18" charset="0"/>
              </a:rPr>
            </a:br>
            <a:r>
              <a:rPr lang="en-US" altLang="tr-TR" sz="2400" smtClean="0">
                <a:solidFill>
                  <a:schemeClr val="tx1"/>
                </a:solidFill>
                <a:latin typeface="Times New Roman" panose="02020603050405020304" pitchFamily="18" charset="0"/>
              </a:rPr>
              <a:t>(</a:t>
            </a:r>
            <a:r>
              <a:rPr lang="en-US" altLang="tr-TR" sz="2400" noProof="1" smtClean="0">
                <a:solidFill>
                  <a:schemeClr val="tx1"/>
                </a:solidFill>
                <a:latin typeface="Times New Roman" panose="02020603050405020304" pitchFamily="18" charset="0"/>
              </a:rPr>
              <a:t>Greek for a spiny plant</a:t>
            </a:r>
            <a:r>
              <a:rPr lang="en-US" altLang="tr-TR" sz="2400" smtClean="0">
                <a:solidFill>
                  <a:schemeClr val="tx1"/>
                </a:solidFill>
                <a:latin typeface="Times New Roman" panose="02020603050405020304" pitchFamily="18" charset="0"/>
              </a:rPr>
              <a:t>).  </a:t>
            </a:r>
            <a:r>
              <a:rPr lang="en-US" altLang="tr-TR" sz="2400" noProof="1" smtClean="0">
                <a:solidFill>
                  <a:schemeClr val="tx1"/>
                </a:solidFill>
                <a:latin typeface="Times New Roman" panose="02020603050405020304" pitchFamily="18" charset="0"/>
              </a:rPr>
              <a:t>97</a:t>
            </a:r>
            <a:r>
              <a:rPr lang="en-US" altLang="tr-TR" sz="2400" smtClean="0">
                <a:solidFill>
                  <a:schemeClr val="tx1"/>
                </a:solidFill>
                <a:latin typeface="Times New Roman" panose="02020603050405020304" pitchFamily="18" charset="0"/>
              </a:rPr>
              <a:t> genera / </a:t>
            </a:r>
            <a:r>
              <a:rPr lang="en-US" altLang="tr-TR" sz="2400" noProof="1" smtClean="0">
                <a:solidFill>
                  <a:schemeClr val="tx1"/>
                </a:solidFill>
                <a:latin typeface="Times New Roman" panose="02020603050405020304" pitchFamily="18" charset="0"/>
              </a:rPr>
              <a:t>1,400</a:t>
            </a:r>
            <a:r>
              <a:rPr lang="en-US" altLang="tr-TR" sz="2400" smtClean="0">
                <a:solidFill>
                  <a:schemeClr val="tx1"/>
                </a:solidFill>
                <a:latin typeface="Times New Roman" panose="02020603050405020304" pitchFamily="18" charset="0"/>
              </a:rPr>
              <a:t> species</a:t>
            </a:r>
            <a:endParaRPr lang="en-US" altLang="tr-TR" smtClean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7586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altLang="tr-TR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43449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i="1" noProof="1" smtClean="0">
                <a:latin typeface="Times New Roman" panose="02020603050405020304" pitchFamily="18" charset="0"/>
              </a:rPr>
              <a:t>encircling stipules</a:t>
            </a:r>
            <a:endParaRPr lang="tr-TR" altLang="tr-TR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6670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i="1" noProof="1" smtClean="0">
                <a:latin typeface="Times New Roman" panose="02020603050405020304" pitchFamily="18" charset="0"/>
              </a:rPr>
              <a:t>infrapetiolar buds</a:t>
            </a:r>
            <a:endParaRPr lang="tr-TR" altLang="tr-TR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60934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i="1" noProof="1" smtClean="0">
                <a:latin typeface="Times New Roman" panose="02020603050405020304" pitchFamily="18" charset="0"/>
              </a:rPr>
              <a:t>palmately lobed and veined</a:t>
            </a:r>
            <a:r>
              <a:rPr lang="tr-TR" altLang="tr-TR" i="1" noProof="1" smtClean="0">
                <a:latin typeface="Times New Roman" panose="02020603050405020304" pitchFamily="18" charset="0"/>
              </a:rPr>
              <a:t> </a:t>
            </a:r>
            <a:endParaRPr lang="tr-TR" altLang="tr-TR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3162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64042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296</Words>
  <Application>Microsoft Office PowerPoint</Application>
  <PresentationFormat>Ekran Gösterisi (4:3)</PresentationFormat>
  <Paragraphs>46</Paragraphs>
  <Slides>58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58</vt:i4>
      </vt:variant>
    </vt:vector>
  </HeadingPairs>
  <TitlesOfParts>
    <vt:vector size="63" baseType="lpstr">
      <vt:lpstr>Arial</vt:lpstr>
      <vt:lpstr>Calibri</vt:lpstr>
      <vt:lpstr>Calibri Light</vt:lpstr>
      <vt:lpstr>Times New Roman</vt:lpstr>
      <vt:lpstr>Office Teması</vt:lpstr>
      <vt:lpstr>Diversity And Classification of Flowering Plants:   Eudicots ca. 75% of all angiosperms!    </vt:lpstr>
      <vt:lpstr>Eudicots </vt:lpstr>
      <vt:lpstr>PowerPoint Sunusu</vt:lpstr>
      <vt:lpstr>Proteales</vt:lpstr>
      <vt:lpstr>Platanaceae  Plane Tree / Sycamore family  (Greek Platanus, broad leaf).  1 genus (Platanus) / 7 species.</vt:lpstr>
      <vt:lpstr>encircling stipules</vt:lpstr>
      <vt:lpstr>infrapetiolar buds</vt:lpstr>
      <vt:lpstr>palmately lobed and veined </vt:lpstr>
      <vt:lpstr>PowerPoint Sunusu</vt:lpstr>
      <vt:lpstr>RANUNCULALES  </vt:lpstr>
      <vt:lpstr>Ranunculaceae (meaning little frog, after the amphibious habit of many species). 62 genera / 2,450 species.  </vt:lpstr>
      <vt:lpstr>Flower in longitudinal section</vt:lpstr>
      <vt:lpstr>Follicles</vt:lpstr>
      <vt:lpstr>Follicles with seeds</vt:lpstr>
      <vt:lpstr>Ranunculus trichophyllus</vt:lpstr>
      <vt:lpstr>Clematis sp.</vt:lpstr>
      <vt:lpstr>Papaveraceae Poppy family (Latin for poppy). 40 genera / 760 species. </vt:lpstr>
      <vt:lpstr>poricidal capsule</vt:lpstr>
      <vt:lpstr>parietal placentae</vt:lpstr>
      <vt:lpstr>Papaver somniferum</vt:lpstr>
      <vt:lpstr>Hypecoum sp.</vt:lpstr>
      <vt:lpstr>PowerPoint Sunusu</vt:lpstr>
      <vt:lpstr>Crassulaceae - Stonecrop family  (meaning "thick or succulent little plant").  33 genera / ca. 1,500 species</vt:lpstr>
      <vt:lpstr>PowerPoint Sunusu</vt:lpstr>
      <vt:lpstr>fruit a follicetum.</vt:lpstr>
      <vt:lpstr>PowerPoint Sunusu</vt:lpstr>
      <vt:lpstr>PowerPoint Sunusu</vt:lpstr>
      <vt:lpstr>Droseraceae—Sundew family  (Gr. droseros, dewy, in reference to glandular hairs).  3 genera (Aldrovanda, Dionaea, Drosera)/ca. 110 species.</vt:lpstr>
      <vt:lpstr>Droseraceae—Sundew family  (Gr. droseros, dewy, in reference to glandular hairs).  3 genera (Aldrovanda, Dionaea, Drosera)/ca. 110 species.</vt:lpstr>
      <vt:lpstr>Core Caryophyllales</vt:lpstr>
      <vt:lpstr>PowerPoint Sunusu</vt:lpstr>
      <vt:lpstr>PowerPoint Sunusu</vt:lpstr>
      <vt:lpstr>PowerPoint Sunusu</vt:lpstr>
      <vt:lpstr>PowerPoint Sunusu</vt:lpstr>
      <vt:lpstr>Amaranthaceae (including Chenopodiaceae)  174 genera / 2050 species</vt:lpstr>
      <vt:lpstr>Reduced leaf</vt:lpstr>
      <vt:lpstr>Succulent leaves</vt:lpstr>
      <vt:lpstr>uniseriate perianth of mostly sepals</vt:lpstr>
      <vt:lpstr>periant</vt:lpstr>
      <vt:lpstr>Curved embryo</vt:lpstr>
      <vt:lpstr>Microcnemum sp.</vt:lpstr>
      <vt:lpstr>Salicornia sp.</vt:lpstr>
      <vt:lpstr>Halostachys sp.</vt:lpstr>
      <vt:lpstr>Salsola grandis</vt:lpstr>
      <vt:lpstr>PowerPoint Sunusu</vt:lpstr>
      <vt:lpstr>Caryophyllaceae  87 genera / 2300 species</vt:lpstr>
      <vt:lpstr>Swollen nodes</vt:lpstr>
      <vt:lpstr>Cyme inflorescence</vt:lpstr>
      <vt:lpstr>flower in longitudinal section</vt:lpstr>
      <vt:lpstr>flower in exploded view</vt:lpstr>
      <vt:lpstr>Denticidal capsule</vt:lpstr>
      <vt:lpstr>free-central placentation</vt:lpstr>
      <vt:lpstr>curved (peripheral) embryo around the perisperm.</vt:lpstr>
      <vt:lpstr>Stellaria</vt:lpstr>
      <vt:lpstr>Silene sp.</vt:lpstr>
      <vt:lpstr>Dianthus sp.</vt:lpstr>
      <vt:lpstr>Cactaceae - Cactus family  (Greek for a spiny plant).  97 genera / 1,400 species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Diversity And Classification of Flowering Plants:   Eudicots ca. 75% of all angiosperms!    </dc:title>
  <dc:creator>isabaskose@gmail.com</dc:creator>
  <cp:lastModifiedBy>isabaskose@gmail.com</cp:lastModifiedBy>
  <cp:revision>1</cp:revision>
  <dcterms:created xsi:type="dcterms:W3CDTF">2020-01-24T12:58:17Z</dcterms:created>
  <dcterms:modified xsi:type="dcterms:W3CDTF">2020-01-24T12:58:17Z</dcterms:modified>
</cp:coreProperties>
</file>