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0765B5C-06F6-4B3E-B50F-4F0E57A6DCD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0E770B3-1E66-4185-BF6C-A74413A249C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Mülkiyet-4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073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2248347"/>
            <a:ext cx="8784976" cy="434900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2800" b="1" dirty="0" smtClean="0"/>
              <a:t>III. Taşınmaz Mülkiyetinin Tescilden Önce Kazanılması</a:t>
            </a:r>
          </a:p>
          <a:p>
            <a:pPr marL="457200" indent="-457200" algn="just">
              <a:buAutoNum type="alphaUcPeriod"/>
            </a:pPr>
            <a:r>
              <a:rPr lang="tr-TR" b="1" dirty="0" smtClean="0"/>
              <a:t>Genel Olarak</a:t>
            </a:r>
          </a:p>
          <a:p>
            <a:pPr marL="0" indent="0" algn="just">
              <a:buNone/>
            </a:pPr>
            <a:r>
              <a:rPr lang="tr-TR" dirty="0" smtClean="0"/>
              <a:t>Bazı durumlarda taşınmaz mülkiyetinin tescilden önce kazanılmasına kanun izin vermektedir. Bu durumda tescil açıklayıcı niteliktedir.</a:t>
            </a:r>
          </a:p>
          <a:p>
            <a:pPr marL="0" indent="0" algn="just">
              <a:buNone/>
            </a:pPr>
            <a:r>
              <a:rPr lang="tr-TR" b="1" dirty="0" smtClean="0"/>
              <a:t>B. TMK m. 705/2’de Belirtilen Tescilden Önce Kazanma Halleri</a:t>
            </a:r>
          </a:p>
          <a:p>
            <a:pPr algn="just"/>
            <a:r>
              <a:rPr lang="tr-TR" dirty="0" smtClean="0"/>
              <a:t>Miras</a:t>
            </a:r>
          </a:p>
          <a:p>
            <a:pPr algn="just"/>
            <a:r>
              <a:rPr lang="tr-TR" dirty="0" smtClean="0"/>
              <a:t>Mahkeme Kararı</a:t>
            </a:r>
          </a:p>
          <a:p>
            <a:pPr algn="just"/>
            <a:r>
              <a:rPr lang="tr-TR" dirty="0" smtClean="0"/>
              <a:t>Cebri İcra</a:t>
            </a:r>
          </a:p>
          <a:p>
            <a:pPr algn="just"/>
            <a:r>
              <a:rPr lang="tr-TR" dirty="0" smtClean="0"/>
              <a:t>İşgal</a:t>
            </a:r>
          </a:p>
          <a:p>
            <a:pPr algn="just"/>
            <a:r>
              <a:rPr lang="tr-TR" dirty="0" smtClean="0"/>
              <a:t>Kamulaştırma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7943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2248347"/>
            <a:ext cx="8784975" cy="42049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800" b="1" dirty="0" smtClean="0"/>
              <a:t>C. Taşınmaz Mülkiyetinin Tescilden Önce Kazanıldığı Diğer Haller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Kişiliği sona eren bir tüzel kişinin mallarının kamu hukuku tüzel kişisine geçmesi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Vakfa özgülenen taşınmazın mülkiyetinin vakfa geçmesi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Evlenme sözleşmesi dolayısıyla meydana gelen mülkiyet değişikliği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Ticaret şirketlerinin birleşmesi ve bölünmesi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Ticari işletmenin devri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Şirkete ayni sermaye olarak taşınmaz konulması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Yeni arazi oluşumu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950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2248347"/>
            <a:ext cx="8352927" cy="42769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 smtClean="0"/>
              <a:t>IV. Taşınmaz Mülkiyetinin Zamanaşımı Yoluyla Kazanılması</a:t>
            </a:r>
          </a:p>
          <a:p>
            <a:pPr algn="just"/>
            <a:r>
              <a:rPr lang="tr-TR" dirty="0"/>
              <a:t> </a:t>
            </a:r>
            <a:r>
              <a:rPr lang="tr-TR" dirty="0" smtClean="0"/>
              <a:t>Olağan (Sicile Dayanan) Zamanaşımı</a:t>
            </a:r>
          </a:p>
          <a:p>
            <a:pPr algn="just"/>
            <a:r>
              <a:rPr lang="tr-TR" dirty="0" smtClean="0"/>
              <a:t>Olağanüstü (Sicil Dışı) Zamanaşımı</a:t>
            </a:r>
          </a:p>
          <a:p>
            <a:pPr marL="457200" indent="-457200" algn="just">
              <a:buAutoNum type="alphaUcPeriod"/>
            </a:pPr>
            <a:r>
              <a:rPr lang="tr-TR" b="1" dirty="0" smtClean="0"/>
              <a:t>Olağan </a:t>
            </a:r>
            <a:r>
              <a:rPr lang="tr-TR" b="1" dirty="0"/>
              <a:t>(Sicile Dayanan) </a:t>
            </a:r>
            <a:r>
              <a:rPr lang="tr-TR" b="1" dirty="0" smtClean="0"/>
              <a:t>Zamanaşımı</a:t>
            </a:r>
          </a:p>
          <a:p>
            <a:pPr marL="0" indent="0" algn="just">
              <a:buNone/>
            </a:pPr>
            <a:r>
              <a:rPr lang="tr-TR" dirty="0" smtClean="0"/>
              <a:t>TMK m. </a:t>
            </a:r>
            <a:r>
              <a:rPr lang="tr-TR" dirty="0"/>
              <a:t>712’ye göre, </a:t>
            </a:r>
            <a:r>
              <a:rPr lang="tr-TR" i="1" dirty="0"/>
              <a:t>‘Geçerli bir hukukî sebep olmaksızın tapu kütüğüne malik olarak yazılan </a:t>
            </a:r>
            <a:r>
              <a:rPr lang="tr-TR" i="1" dirty="0" smtClean="0"/>
              <a:t>kişi, taşınmaz </a:t>
            </a:r>
            <a:r>
              <a:rPr lang="tr-TR" i="1" dirty="0"/>
              <a:t>üzerindeki zilyetliğini davasız ve aralıksız olarak on yıl süreyle ve </a:t>
            </a:r>
            <a:r>
              <a:rPr lang="tr-TR" i="1" dirty="0" err="1"/>
              <a:t>iyiniyetle</a:t>
            </a:r>
            <a:r>
              <a:rPr lang="tr-TR" i="1" dirty="0"/>
              <a:t> </a:t>
            </a:r>
            <a:r>
              <a:rPr lang="tr-TR" i="1" dirty="0" smtClean="0"/>
              <a:t>sürdürürse, onun </a:t>
            </a:r>
            <a:r>
              <a:rPr lang="tr-TR" i="1" dirty="0"/>
              <a:t>bu yolla kazanmış olduğu mülkiyet hakkına itiraz edilemez.’</a:t>
            </a:r>
          </a:p>
          <a:p>
            <a:pPr marL="0" indent="0" algn="just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0851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3" y="2248347"/>
            <a:ext cx="8265240" cy="3877815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AutoNum type="arabicPeriod"/>
            </a:pPr>
            <a:r>
              <a:rPr lang="tr-TR" b="1" dirty="0" smtClean="0"/>
              <a:t>Olağan Zamanaşımıyla Kazanmanın Şartları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Taşınmazın tapu sicilinde kayıtlı olması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Tapu sicilinde yolsuz bir tescil bulunması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Yolsuz tescille malik olarak görünen kimsenin malik sıfatıyla zilyet olması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Zilyetliğin </a:t>
            </a:r>
            <a:r>
              <a:rPr lang="tr-TR" dirty="0" err="1" smtClean="0"/>
              <a:t>iyiniyetle</a:t>
            </a:r>
            <a:r>
              <a:rPr lang="tr-TR" dirty="0" smtClean="0"/>
              <a:t>, davasız ve aralıksız on yıl sürmesi</a:t>
            </a:r>
          </a:p>
          <a:p>
            <a:pPr marL="0" indent="0" algn="just">
              <a:buNone/>
            </a:pPr>
            <a:r>
              <a:rPr lang="tr-TR" b="1" dirty="0" smtClean="0"/>
              <a:t>2. Olağan Zamanaşımıyla Kazanmanın Hükmü</a:t>
            </a:r>
          </a:p>
          <a:p>
            <a:pPr marL="0" indent="0" algn="just">
              <a:buNone/>
            </a:pPr>
            <a:r>
              <a:rPr lang="tr-TR" dirty="0" smtClean="0"/>
              <a:t>Zamanaşımının şartları tamamlanınca yolsuz tescil kendiliğinden düzelmiş olur; adına yolsuz tescil bulunan zilyet mülkiyeti kazanır.</a:t>
            </a:r>
          </a:p>
          <a:p>
            <a:pPr marL="0" indent="0" algn="just">
              <a:buNone/>
            </a:pPr>
            <a:r>
              <a:rPr lang="tr-TR" dirty="0" smtClean="0"/>
              <a:t>Zamanaşımıyla kazanmanın hükümlerinin geriye etkili olacağı kabul edilmektedir.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3260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2248347"/>
            <a:ext cx="8568951" cy="4276997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B. Olağanüstü (Sicil Dışı) Zamanaşımı</a:t>
            </a:r>
          </a:p>
          <a:p>
            <a:pPr marL="0" indent="0" algn="just">
              <a:buNone/>
            </a:pPr>
            <a:r>
              <a:rPr lang="tr-TR" b="1" dirty="0" smtClean="0"/>
              <a:t>1.Genel Olarak</a:t>
            </a:r>
          </a:p>
          <a:p>
            <a:pPr marL="0" indent="0" algn="just">
              <a:buNone/>
            </a:pPr>
            <a:r>
              <a:rPr lang="tr-TR" dirty="0" smtClean="0"/>
              <a:t>Kadastrosu yapılmış yerlerde olağanüstü zamanaşımı yoluyla mülkiyetin kazanılması TMK m. 713’e tabidir. Henüz kadastro yapılmamış yerlerde kadastro yapılıncaya kadar, tapulu taşınmazlar bakımından TMK m. 713/2 tapusuz taşınmazlar bakımından TMK m. 713/1 uygulanır.</a:t>
            </a:r>
          </a:p>
          <a:p>
            <a:pPr marL="0" indent="0" algn="just">
              <a:buNone/>
            </a:pPr>
            <a:r>
              <a:rPr lang="tr-TR" dirty="0" smtClean="0"/>
              <a:t>Kadastro yapılırken, tapulu taşınmazlar KK m. 13/</a:t>
            </a:r>
            <a:r>
              <a:rPr lang="tr-TR" dirty="0" err="1" smtClean="0"/>
              <a:t>Bc’ye</a:t>
            </a:r>
            <a:r>
              <a:rPr lang="tr-TR" dirty="0" smtClean="0"/>
              <a:t> tapusuz taşınmazlar ise KK m. 14’e tabidir.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8771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6805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1600" b="1" dirty="0" smtClean="0"/>
              <a:t>TMK m. </a:t>
            </a:r>
            <a:r>
              <a:rPr lang="tr-TR" sz="1600" b="1" dirty="0"/>
              <a:t>713’e göre, </a:t>
            </a:r>
            <a:r>
              <a:rPr lang="tr-TR" sz="1600" b="1" i="1" dirty="0"/>
              <a:t>‘</a:t>
            </a:r>
            <a:r>
              <a:rPr lang="tr-TR" sz="1600" i="1" dirty="0"/>
              <a:t>Tapu kütüğünde kayıtlı olmayan bir taşınmazı davasız ve aralıksız olarak </a:t>
            </a:r>
            <a:r>
              <a:rPr lang="tr-TR" sz="1600" i="1" dirty="0" smtClean="0"/>
              <a:t>yirmi yıl </a:t>
            </a:r>
            <a:r>
              <a:rPr lang="tr-TR" sz="1600" i="1" dirty="0"/>
              <a:t>süreyle ve malik sıfatıyla zilyetliğinde bulunduran kişi, o taşınmazın tamamı, bir parçası veya </a:t>
            </a:r>
            <a:r>
              <a:rPr lang="tr-TR" sz="1600" i="1" dirty="0" smtClean="0"/>
              <a:t>bir payı </a:t>
            </a:r>
            <a:r>
              <a:rPr lang="tr-TR" sz="1600" i="1" dirty="0"/>
              <a:t>üzerindeki mülkiyet hakkının tapu kütüğüne tesciline karar verilmesini isteyebilir.</a:t>
            </a:r>
          </a:p>
          <a:p>
            <a:pPr marL="0" indent="0" algn="just">
              <a:buNone/>
            </a:pPr>
            <a:r>
              <a:rPr lang="tr-TR" sz="1600" i="1" dirty="0"/>
              <a:t>Aynı koşullar altında, maliki tapu kütüğünden anlaşılamayan veya yirmi yıl önce (…) (</a:t>
            </a:r>
            <a:r>
              <a:rPr lang="tr-TR" sz="1600" i="1" dirty="0" smtClean="0"/>
              <a:t>1) hakkında </a:t>
            </a:r>
            <a:r>
              <a:rPr lang="tr-TR" sz="1600" i="1" dirty="0"/>
              <a:t>gaiplik kararı verilmiş bir kimse adına kayıtlı bulunan taşınmazın tamamının </a:t>
            </a:r>
            <a:r>
              <a:rPr lang="tr-TR" sz="1600" i="1" dirty="0" smtClean="0"/>
              <a:t>veya bölünmesinde </a:t>
            </a:r>
            <a:r>
              <a:rPr lang="tr-TR" sz="1600" i="1" dirty="0"/>
              <a:t>sakınca olmayan bir parçasının zilyedi de, o taşınmazın tamamı, bir parçası veya </a:t>
            </a:r>
            <a:r>
              <a:rPr lang="tr-TR" sz="1600" i="1" dirty="0" smtClean="0"/>
              <a:t>bir payı </a:t>
            </a:r>
            <a:r>
              <a:rPr lang="tr-TR" sz="1600" i="1" dirty="0"/>
              <a:t>üzerindeki mülkiyet hakkının tapu kütüğüne tesciline karar verilmesini isteyebilir. (1)</a:t>
            </a:r>
          </a:p>
          <a:p>
            <a:pPr marL="0" indent="0" algn="just">
              <a:buNone/>
            </a:pPr>
            <a:r>
              <a:rPr lang="tr-TR" sz="1600" i="1" dirty="0"/>
              <a:t>Tescil davası, Hazineye ve ilgili kamu tüzel kişilerine veya varsa tapuda malik gözüken </a:t>
            </a:r>
            <a:r>
              <a:rPr lang="tr-TR" sz="1600" i="1" dirty="0" smtClean="0"/>
              <a:t>kişinin mirasçılarına </a:t>
            </a:r>
            <a:r>
              <a:rPr lang="tr-TR" sz="1600" i="1" dirty="0"/>
              <a:t>karşı açılır.</a:t>
            </a:r>
          </a:p>
          <a:p>
            <a:pPr marL="0" indent="0" algn="just">
              <a:buNone/>
            </a:pPr>
            <a:r>
              <a:rPr lang="tr-TR" sz="1600" i="1" dirty="0"/>
              <a:t>Davanın konusu, mahkemece gazeteyle bir defa ve ayrıca taşınmazın bulunduğu yerde </a:t>
            </a:r>
            <a:r>
              <a:rPr lang="tr-TR" sz="1600" i="1" dirty="0" smtClean="0"/>
              <a:t>uygun araç </a:t>
            </a:r>
            <a:r>
              <a:rPr lang="tr-TR" sz="1600" i="1" dirty="0"/>
              <a:t>ve aralıklarla en az üç defa ilân olunur.</a:t>
            </a:r>
          </a:p>
          <a:p>
            <a:pPr marL="0" indent="0" algn="just">
              <a:buNone/>
            </a:pPr>
            <a:r>
              <a:rPr lang="tr-TR" sz="1600" i="1" dirty="0"/>
              <a:t>Son ilândan başlayarak üç ay içinde yukarıdaki koşulların gerçekleşmediğini ileri sürerek </a:t>
            </a:r>
            <a:r>
              <a:rPr lang="tr-TR" sz="1600" i="1" dirty="0" smtClean="0"/>
              <a:t>itiraz eden </a:t>
            </a:r>
            <a:r>
              <a:rPr lang="tr-TR" sz="1600" i="1" dirty="0"/>
              <a:t>bulunmaz ya da itiraz yerinde görülmez ve davacının iddiası ispatlanmış olursa, hâkim </a:t>
            </a:r>
            <a:r>
              <a:rPr lang="tr-TR" sz="1600" i="1" dirty="0" smtClean="0"/>
              <a:t>tescile karar </a:t>
            </a:r>
            <a:r>
              <a:rPr lang="tr-TR" sz="1600" i="1" dirty="0"/>
              <a:t>verir. Mülkiyet, birinci fıkrada öngörülen koşulların gerçekleştiği anda kazanılmış </a:t>
            </a:r>
            <a:r>
              <a:rPr lang="tr-TR" sz="1600" i="1" dirty="0" smtClean="0"/>
              <a:t>olur. </a:t>
            </a:r>
          </a:p>
          <a:p>
            <a:pPr marL="0" indent="0" algn="just">
              <a:buNone/>
            </a:pPr>
            <a:r>
              <a:rPr lang="tr-TR" sz="1600" i="1" dirty="0" smtClean="0"/>
              <a:t>Davalılar </a:t>
            </a:r>
            <a:r>
              <a:rPr lang="tr-TR" sz="1600" i="1" dirty="0"/>
              <a:t>ve itiraz edenler, aynı davada kendi adlarına tescile karar verilmesini isteyebilirler.</a:t>
            </a:r>
          </a:p>
          <a:p>
            <a:pPr marL="0" indent="0" algn="just">
              <a:buNone/>
            </a:pPr>
            <a:r>
              <a:rPr lang="tr-TR" sz="1600" i="1" dirty="0"/>
              <a:t>Kararda, tescili istenilen taşınmazın niteliği, yeri, sınırları ve yüzölçümü belirtilir ve </a:t>
            </a:r>
            <a:r>
              <a:rPr lang="tr-TR" sz="1600" i="1" dirty="0" smtClean="0"/>
              <a:t>karara, uzmanlarca </a:t>
            </a:r>
            <a:r>
              <a:rPr lang="tr-TR" sz="1600" i="1" dirty="0"/>
              <a:t>düzenlenen teknik bilgileri içeren krokisi de eklenir.</a:t>
            </a:r>
          </a:p>
          <a:p>
            <a:pPr marL="0" indent="0" algn="just">
              <a:buNone/>
            </a:pPr>
            <a:r>
              <a:rPr lang="tr-TR" sz="1600" i="1" dirty="0"/>
              <a:t>Özel kanun hükümleri saklıdır.’</a:t>
            </a:r>
          </a:p>
        </p:txBody>
      </p:sp>
    </p:spTree>
    <p:extLst>
      <p:ext uri="{BB962C8B-B14F-4D97-AF65-F5344CB8AC3E}">
        <p14:creationId xmlns:p14="http://schemas.microsoft.com/office/powerpoint/2010/main" val="310758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7" y="2248347"/>
            <a:ext cx="8049216" cy="434900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2800" b="1" dirty="0" smtClean="0"/>
              <a:t>2. Kadastro Dışında Uygulanacak Hükümler</a:t>
            </a:r>
          </a:p>
          <a:p>
            <a:pPr marL="457200" indent="-457200">
              <a:buAutoNum type="alphaLcPeriod"/>
            </a:pPr>
            <a:r>
              <a:rPr lang="tr-TR" b="1" dirty="0" smtClean="0"/>
              <a:t>Olağanüstü Zamanaşımıyla Kazanmanın Şartları</a:t>
            </a:r>
          </a:p>
          <a:p>
            <a:pPr marL="0" indent="0">
              <a:buNone/>
            </a:pPr>
            <a:r>
              <a:rPr lang="tr-TR" sz="2000" b="1" dirty="0" err="1" smtClean="0"/>
              <a:t>aa</a:t>
            </a:r>
            <a:r>
              <a:rPr lang="tr-TR" sz="2000" b="1" dirty="0" smtClean="0"/>
              <a:t>. Maddi Şartlar</a:t>
            </a:r>
          </a:p>
          <a:p>
            <a:pPr marL="0" indent="0">
              <a:buNone/>
            </a:pPr>
            <a:r>
              <a:rPr lang="tr-TR" sz="2000" b="1" dirty="0" err="1" smtClean="0"/>
              <a:t>aaa</a:t>
            </a:r>
            <a:r>
              <a:rPr lang="tr-TR" sz="2000" b="1" dirty="0" smtClean="0"/>
              <a:t>. Taşınmaza İlişkin Şartlar</a:t>
            </a:r>
          </a:p>
          <a:p>
            <a:r>
              <a:rPr lang="tr-TR" sz="2000" dirty="0" smtClean="0"/>
              <a:t>Zamanaşımı yoluyla edinilmeye elverişli olma</a:t>
            </a:r>
          </a:p>
          <a:p>
            <a:r>
              <a:rPr lang="tr-TR" sz="2000" dirty="0" smtClean="0"/>
              <a:t>Tapu kütüğünde malikin belli olmaması</a:t>
            </a:r>
          </a:p>
          <a:p>
            <a:pPr marL="0" indent="0">
              <a:buNone/>
            </a:pPr>
            <a:r>
              <a:rPr lang="tr-TR" sz="2000" b="1" dirty="0" err="1" smtClean="0"/>
              <a:t>bbb</a:t>
            </a:r>
            <a:r>
              <a:rPr lang="tr-TR" sz="2000" b="1" dirty="0" smtClean="0"/>
              <a:t>. Zilyetliğe İlişkin Şartlar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Malik sıfatıyla zilyetlik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Zilyetliğin davasız ve aralıksız sürmüş olması</a:t>
            </a:r>
          </a:p>
          <a:p>
            <a:pPr>
              <a:buFont typeface="Arial" pitchFamily="34" charset="0"/>
              <a:buChar char="•"/>
            </a:pPr>
            <a:r>
              <a:rPr lang="tr-TR" sz="2000" dirty="0" smtClean="0"/>
              <a:t>Zilyetliğin yirmi yıl sürmüş olması</a:t>
            </a:r>
          </a:p>
          <a:p>
            <a:pPr marL="0" indent="0">
              <a:buNone/>
            </a:pPr>
            <a:r>
              <a:rPr lang="tr-TR" b="1" dirty="0" err="1" smtClean="0"/>
              <a:t>bb</a:t>
            </a:r>
            <a:r>
              <a:rPr lang="tr-TR" b="1" dirty="0" smtClean="0"/>
              <a:t>. Şekli Şartlar</a:t>
            </a:r>
          </a:p>
          <a:p>
            <a:r>
              <a:rPr lang="tr-TR" sz="2000" dirty="0" smtClean="0"/>
              <a:t>Tescil davası ve ilan</a:t>
            </a:r>
          </a:p>
          <a:p>
            <a:r>
              <a:rPr lang="tr-TR" sz="2000" dirty="0" smtClean="0"/>
              <a:t>İtiraz edilmemiş veya itirazın yerinde görülmemiş olması</a:t>
            </a:r>
          </a:p>
          <a:p>
            <a:pPr>
              <a:buFont typeface="Arial" pitchFamily="34" charset="0"/>
              <a:buChar char="•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18786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07505" y="2248347"/>
            <a:ext cx="8337248" cy="4204989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b. Olağanüstü Zamanaşımıyla Kazanmanın Hükmü</a:t>
            </a:r>
          </a:p>
          <a:p>
            <a:pPr marL="0" indent="0" algn="just">
              <a:buNone/>
            </a:pPr>
            <a:r>
              <a:rPr lang="tr-TR" dirty="0" smtClean="0"/>
              <a:t>Yargıtay şartların gerçekleşmesi üzerine, olağanüstü zamanaşımıyla mülkiyet kazanılınca, bu kazanmanın geriye yürüdüğünü kabul etmemektedir.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90075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94</TotalTime>
  <Words>614</Words>
  <Application>Microsoft Office PowerPoint</Application>
  <PresentationFormat>Ekran Gösterisi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Cilt</vt:lpstr>
      <vt:lpstr>Mülkiyet-4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Katilimsiz.Com @ necooy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Mülkiyet-4</dc:title>
  <dc:creator>Acer</dc:creator>
  <cp:lastModifiedBy>Acer</cp:lastModifiedBy>
  <cp:revision>5</cp:revision>
  <dcterms:created xsi:type="dcterms:W3CDTF">2019-11-22T08:33:08Z</dcterms:created>
  <dcterms:modified xsi:type="dcterms:W3CDTF">2019-11-22T10:07:34Z</dcterms:modified>
</cp:coreProperties>
</file>