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96" r:id="rId3"/>
    <p:sldId id="257" r:id="rId4"/>
    <p:sldId id="258" r:id="rId5"/>
    <p:sldId id="295" r:id="rId6"/>
    <p:sldId id="259" r:id="rId7"/>
    <p:sldId id="260" r:id="rId8"/>
    <p:sldId id="261" r:id="rId9"/>
    <p:sldId id="262" r:id="rId10"/>
    <p:sldId id="263" r:id="rId11"/>
    <p:sldId id="272" r:id="rId12"/>
    <p:sldId id="267" r:id="rId13"/>
    <p:sldId id="266" r:id="rId14"/>
    <p:sldId id="268" r:id="rId15"/>
    <p:sldId id="270" r:id="rId16"/>
    <p:sldId id="271" r:id="rId17"/>
    <p:sldId id="273" r:id="rId18"/>
    <p:sldId id="274" r:id="rId19"/>
    <p:sldId id="276" r:id="rId20"/>
    <p:sldId id="277" r:id="rId21"/>
    <p:sldId id="279" r:id="rId22"/>
    <p:sldId id="289" r:id="rId23"/>
    <p:sldId id="29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0" autoAdjust="0"/>
    <p:restoredTop sz="94660"/>
  </p:normalViewPr>
  <p:slideViewPr>
    <p:cSldViewPr snapToGrid="0">
      <p:cViewPr varScale="1">
        <p:scale>
          <a:sx n="44" d="100"/>
          <a:sy n="44" d="100"/>
        </p:scale>
        <p:origin x="72"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7D60DDD-2052-42D4-85F2-57536D3730DF}" type="datetimeFigureOut">
              <a:rPr lang="tr-TR" smtClean="0"/>
              <a:t>12.11.2019</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14FD9EFE-5A23-4602-81BA-EA50410FC095}"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42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7D60DDD-2052-42D4-85F2-57536D3730DF}" type="datetimeFigureOut">
              <a:rPr lang="tr-TR" smtClean="0"/>
              <a:t>12.11.2019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4FD9EFE-5A23-4602-81BA-EA50410FC095}" type="slidenum">
              <a:rPr lang="tr-TR" smtClean="0"/>
              <a:t>‹#›</a:t>
            </a:fld>
            <a:endParaRPr lang="tr-TR"/>
          </a:p>
        </p:txBody>
      </p:sp>
    </p:spTree>
    <p:extLst>
      <p:ext uri="{BB962C8B-B14F-4D97-AF65-F5344CB8AC3E}">
        <p14:creationId xmlns:p14="http://schemas.microsoft.com/office/powerpoint/2010/main" val="196337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7D60DDD-2052-42D4-85F2-57536D3730DF}" type="datetimeFigureOut">
              <a:rPr lang="tr-TR" smtClean="0"/>
              <a:t>12.11.2019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D9EFE-5A23-4602-81BA-EA50410FC095}"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17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7D60DDD-2052-42D4-85F2-57536D3730DF}" type="datetimeFigureOut">
              <a:rPr lang="tr-TR" smtClean="0"/>
              <a:t>12.11.2019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D9EFE-5A23-4602-81BA-EA50410FC095}"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73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7D60DDD-2052-42D4-85F2-57536D3730DF}" type="datetimeFigureOut">
              <a:rPr lang="tr-TR" smtClean="0"/>
              <a:t>12.11.2019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D9EFE-5A23-4602-81BA-EA50410FC095}" type="slidenum">
              <a:rPr lang="tr-TR" smtClean="0"/>
              <a:t>‹#›</a:t>
            </a:fld>
            <a:endParaRPr lang="tr-TR"/>
          </a:p>
        </p:txBody>
      </p:sp>
    </p:spTree>
    <p:extLst>
      <p:ext uri="{BB962C8B-B14F-4D97-AF65-F5344CB8AC3E}">
        <p14:creationId xmlns:p14="http://schemas.microsoft.com/office/powerpoint/2010/main" val="196912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7D60DDD-2052-42D4-85F2-57536D3730DF}" type="datetimeFigureOut">
              <a:rPr lang="tr-TR" smtClean="0"/>
              <a:t>12.11.2019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D9EFE-5A23-4602-81BA-EA50410FC095}"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2834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7D60DDD-2052-42D4-85F2-57536D3730DF}" type="datetimeFigureOut">
              <a:rPr lang="tr-TR" smtClean="0"/>
              <a:t>12.11.2019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D9EFE-5A23-4602-81BA-EA50410FC095}"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96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D60DDD-2052-42D4-85F2-57536D3730DF}" type="datetimeFigureOut">
              <a:rPr lang="tr-TR" smtClean="0"/>
              <a:t>12.11.2019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D9EFE-5A23-4602-81BA-EA50410FC09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380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D60DDD-2052-42D4-85F2-57536D3730DF}" type="datetimeFigureOut">
              <a:rPr lang="tr-TR" smtClean="0"/>
              <a:t>12.11.2019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D9EFE-5A23-4602-81BA-EA50410FC095}"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5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D60DDD-2052-42D4-85F2-57536D3730DF}" type="datetimeFigureOut">
              <a:rPr lang="tr-TR" smtClean="0"/>
              <a:t>12.11.2019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D9EFE-5A23-4602-81BA-EA50410FC095}" type="slidenum">
              <a:rPr lang="tr-TR" smtClean="0"/>
              <a:t>‹#›</a:t>
            </a:fld>
            <a:endParaRPr lang="tr-TR"/>
          </a:p>
        </p:txBody>
      </p:sp>
    </p:spTree>
    <p:extLst>
      <p:ext uri="{BB962C8B-B14F-4D97-AF65-F5344CB8AC3E}">
        <p14:creationId xmlns:p14="http://schemas.microsoft.com/office/powerpoint/2010/main" val="199437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7D60DDD-2052-42D4-85F2-57536D3730DF}" type="datetimeFigureOut">
              <a:rPr lang="tr-TR" smtClean="0"/>
              <a:t>12.11.2019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D9EFE-5A23-4602-81BA-EA50410FC095}"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30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D60DDD-2052-42D4-85F2-57536D3730DF}" type="datetimeFigureOut">
              <a:rPr lang="tr-TR" smtClean="0"/>
              <a:t>12.11.2019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4FD9EFE-5A23-4602-81BA-EA50410FC095}" type="slidenum">
              <a:rPr lang="tr-TR" smtClean="0"/>
              <a:t>‹#›</a:t>
            </a:fld>
            <a:endParaRPr lang="tr-TR"/>
          </a:p>
        </p:txBody>
      </p:sp>
    </p:spTree>
    <p:extLst>
      <p:ext uri="{BB962C8B-B14F-4D97-AF65-F5344CB8AC3E}">
        <p14:creationId xmlns:p14="http://schemas.microsoft.com/office/powerpoint/2010/main" val="402360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D60DDD-2052-42D4-85F2-57536D3730DF}" type="datetimeFigureOut">
              <a:rPr lang="tr-TR" smtClean="0"/>
              <a:t>12.11.2019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4FD9EFE-5A23-4602-81BA-EA50410FC095}"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87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7D60DDD-2052-42D4-85F2-57536D3730DF}" type="datetimeFigureOut">
              <a:rPr lang="tr-TR" smtClean="0"/>
              <a:t>12.11.2019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4FD9EFE-5A23-4602-81BA-EA50410FC09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76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60DDD-2052-42D4-85F2-57536D3730DF}" type="datetimeFigureOut">
              <a:rPr lang="tr-TR" smtClean="0"/>
              <a:t>12.11.2019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4FD9EFE-5A23-4602-81BA-EA50410FC095}" type="slidenum">
              <a:rPr lang="tr-TR" smtClean="0"/>
              <a:t>‹#›</a:t>
            </a:fld>
            <a:endParaRPr lang="tr-TR"/>
          </a:p>
        </p:txBody>
      </p:sp>
    </p:spTree>
    <p:extLst>
      <p:ext uri="{BB962C8B-B14F-4D97-AF65-F5344CB8AC3E}">
        <p14:creationId xmlns:p14="http://schemas.microsoft.com/office/powerpoint/2010/main" val="175167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7D60DDD-2052-42D4-85F2-57536D3730DF}" type="datetimeFigureOut">
              <a:rPr lang="tr-TR" smtClean="0"/>
              <a:t>12.11.2019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4FD9EFE-5A23-4602-81BA-EA50410FC095}"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41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7D60DDD-2052-42D4-85F2-57536D3730DF}" type="datetimeFigureOut">
              <a:rPr lang="tr-TR" smtClean="0"/>
              <a:t>12.11.2019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4FD9EFE-5A23-4602-81BA-EA50410FC095}" type="slidenum">
              <a:rPr lang="tr-TR" smtClean="0"/>
              <a:t>‹#›</a:t>
            </a:fld>
            <a:endParaRPr lang="tr-TR"/>
          </a:p>
        </p:txBody>
      </p:sp>
    </p:spTree>
    <p:extLst>
      <p:ext uri="{BB962C8B-B14F-4D97-AF65-F5344CB8AC3E}">
        <p14:creationId xmlns:p14="http://schemas.microsoft.com/office/powerpoint/2010/main" val="392907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D60DDD-2052-42D4-85F2-57536D3730DF}" type="datetimeFigureOut">
              <a:rPr lang="tr-TR" smtClean="0"/>
              <a:t>12.11.2019</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FD9EFE-5A23-4602-81BA-EA50410FC095}" type="slidenum">
              <a:rPr lang="tr-TR" smtClean="0"/>
              <a:t>‹#›</a:t>
            </a:fld>
            <a:endParaRPr lang="tr-TR"/>
          </a:p>
        </p:txBody>
      </p:sp>
    </p:spTree>
    <p:extLst>
      <p:ext uri="{BB962C8B-B14F-4D97-AF65-F5344CB8AC3E}">
        <p14:creationId xmlns:p14="http://schemas.microsoft.com/office/powerpoint/2010/main" val="27628612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687466"/>
            <a:ext cx="9144000" cy="2387600"/>
          </a:xfrm>
        </p:spPr>
        <p:txBody>
          <a:bodyPr/>
          <a:lstStyle/>
          <a:p>
            <a:r>
              <a:rPr lang="tr-TR" b="1" dirty="0" smtClean="0"/>
              <a:t>Karbonhidratlar</a:t>
            </a:r>
            <a:endParaRPr lang="tr-TR" b="1" dirty="0"/>
          </a:p>
        </p:txBody>
      </p:sp>
      <p:sp>
        <p:nvSpPr>
          <p:cNvPr id="3" name="Alt Başlık 2"/>
          <p:cNvSpPr>
            <a:spLocks noGrp="1"/>
          </p:cNvSpPr>
          <p:nvPr>
            <p:ph type="subTitle" idx="1"/>
          </p:nvPr>
        </p:nvSpPr>
        <p:spPr>
          <a:xfrm>
            <a:off x="1401336" y="4271111"/>
            <a:ext cx="9144000" cy="1655762"/>
          </a:xfrm>
        </p:spPr>
        <p:txBody>
          <a:bodyPr/>
          <a:lstStyle/>
          <a:p>
            <a:r>
              <a:rPr lang="tr-TR" dirty="0" err="1" smtClean="0"/>
              <a:t>Araş</a:t>
            </a:r>
            <a:r>
              <a:rPr lang="tr-TR" dirty="0" smtClean="0"/>
              <a:t>. Gör</a:t>
            </a:r>
            <a:r>
              <a:rPr lang="tr-TR" dirty="0"/>
              <a:t>. Dr. </a:t>
            </a:r>
            <a:r>
              <a:rPr lang="tr-TR" dirty="0" smtClean="0"/>
              <a:t>Efe </a:t>
            </a:r>
            <a:r>
              <a:rPr lang="tr-TR" dirty="0" err="1" smtClean="0"/>
              <a:t>Kurtdede</a:t>
            </a:r>
            <a:endParaRPr lang="tr-TR" dirty="0"/>
          </a:p>
        </p:txBody>
      </p:sp>
    </p:spTree>
    <p:extLst>
      <p:ext uri="{BB962C8B-B14F-4D97-AF65-F5344CB8AC3E}">
        <p14:creationId xmlns:p14="http://schemas.microsoft.com/office/powerpoint/2010/main" val="151691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p:txBody>
          <a:bodyPr/>
          <a:lstStyle/>
          <a:p>
            <a:r>
              <a:rPr lang="tr-TR" dirty="0" err="1"/>
              <a:t>Monosakkaritlerin</a:t>
            </a:r>
            <a:r>
              <a:rPr lang="tr-TR" dirty="0"/>
              <a:t> yapısında bir karbon iskeletin birinci karbonunda aldehit (-COH) veya keton (-C-0-) grubu (ki; bu gruplara aynı zamanda karbonil grubu veya aktif şeker grubu da denir) ve iskeletin geri kalan </a:t>
            </a:r>
            <a:r>
              <a:rPr lang="tr-TR" dirty="0" err="1"/>
              <a:t>kısımında</a:t>
            </a:r>
            <a:r>
              <a:rPr lang="tr-TR" dirty="0"/>
              <a:t> da çok miktarda hidroksil grubu eklenmiş halde bulunur. Aldehit grubu taşıyan </a:t>
            </a:r>
            <a:r>
              <a:rPr lang="tr-TR" dirty="0" err="1"/>
              <a:t>monosakkaride</a:t>
            </a:r>
            <a:r>
              <a:rPr lang="tr-TR" dirty="0"/>
              <a:t> “</a:t>
            </a:r>
            <a:r>
              <a:rPr lang="tr-TR" dirty="0" err="1"/>
              <a:t>aldoz</a:t>
            </a:r>
            <a:r>
              <a:rPr lang="tr-TR" dirty="0"/>
              <a:t>”, keton grubu taşıyana da “</a:t>
            </a:r>
            <a:r>
              <a:rPr lang="tr-TR" dirty="0" err="1"/>
              <a:t>ketoz</a:t>
            </a:r>
            <a:r>
              <a:rPr lang="tr-TR" dirty="0"/>
              <a:t>” adı verilir.</a:t>
            </a:r>
          </a:p>
        </p:txBody>
      </p:sp>
    </p:spTree>
    <p:extLst>
      <p:ext uri="{BB962C8B-B14F-4D97-AF65-F5344CB8AC3E}">
        <p14:creationId xmlns:p14="http://schemas.microsoft.com/office/powerpoint/2010/main" val="251036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1 </a:t>
            </a:r>
            <a:r>
              <a:rPr lang="tr-TR" b="1" dirty="0"/>
              <a:t>- </a:t>
            </a:r>
            <a:r>
              <a:rPr lang="tr-TR" b="1" dirty="0" err="1"/>
              <a:t>Monosakkaridler</a:t>
            </a:r>
            <a:endParaRPr lang="tr-TR" dirty="0"/>
          </a:p>
        </p:txBody>
      </p:sp>
      <p:sp>
        <p:nvSpPr>
          <p:cNvPr id="3" name="İçerik Yer Tutucusu 2"/>
          <p:cNvSpPr>
            <a:spLocks noGrp="1"/>
          </p:cNvSpPr>
          <p:nvPr>
            <p:ph idx="1"/>
          </p:nvPr>
        </p:nvSpPr>
        <p:spPr/>
        <p:txBody>
          <a:bodyPr/>
          <a:lstStyle/>
          <a:p>
            <a:r>
              <a:rPr lang="tr-TR" dirty="0"/>
              <a:t>En basit </a:t>
            </a:r>
            <a:r>
              <a:rPr lang="tr-TR" dirty="0" err="1"/>
              <a:t>monosakkaritler</a:t>
            </a:r>
            <a:r>
              <a:rPr lang="tr-TR" dirty="0"/>
              <a:t> </a:t>
            </a:r>
            <a:r>
              <a:rPr lang="tr-TR" dirty="0" err="1"/>
              <a:t>gliseraldehid</a:t>
            </a:r>
            <a:r>
              <a:rPr lang="tr-TR" dirty="0"/>
              <a:t> ve </a:t>
            </a:r>
            <a:r>
              <a:rPr lang="tr-TR" dirty="0" err="1"/>
              <a:t>dihidroksiasetondur</a:t>
            </a:r>
            <a:r>
              <a:rPr lang="tr-TR" dirty="0"/>
              <a:t>. </a:t>
            </a:r>
            <a:endParaRPr lang="tr-TR" dirty="0" smtClean="0"/>
          </a:p>
          <a:p>
            <a:endParaRPr lang="tr-TR" dirty="0"/>
          </a:p>
        </p:txBody>
      </p:sp>
    </p:spTree>
    <p:extLst>
      <p:ext uri="{BB962C8B-B14F-4D97-AF65-F5344CB8AC3E}">
        <p14:creationId xmlns:p14="http://schemas.microsoft.com/office/powerpoint/2010/main" val="2824080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p:txBody>
          <a:bodyPr/>
          <a:lstStyle/>
          <a:p>
            <a:pPr marL="0" indent="0">
              <a:buNone/>
            </a:pPr>
            <a:r>
              <a:rPr lang="tr-TR" b="1" dirty="0" smtClean="0"/>
              <a:t>Asimetrik Karbon Atomu</a:t>
            </a:r>
            <a:r>
              <a:rPr lang="tr-TR" dirty="0" smtClean="0"/>
              <a:t>: </a:t>
            </a:r>
            <a:r>
              <a:rPr lang="tr-TR" dirty="0"/>
              <a:t>Dört </a:t>
            </a:r>
            <a:r>
              <a:rPr lang="tr-TR" dirty="0" err="1"/>
              <a:t>valansına</a:t>
            </a:r>
            <a:r>
              <a:rPr lang="tr-TR" dirty="0"/>
              <a:t> dört ayrı atom veya atom grubu bağlı olan karbon atomuna asimetrik karbon atomu adı verilir. </a:t>
            </a:r>
            <a:r>
              <a:rPr lang="tr-TR" dirty="0" err="1"/>
              <a:t>Gliseraldehit</a:t>
            </a:r>
            <a:r>
              <a:rPr lang="tr-TR" dirty="0"/>
              <a:t> bir asimetrik karbon atomuna sahiptir. Bu da ikinci karbon atomudur.</a:t>
            </a:r>
          </a:p>
        </p:txBody>
      </p:sp>
    </p:spTree>
    <p:extLst>
      <p:ext uri="{BB962C8B-B14F-4D97-AF65-F5344CB8AC3E}">
        <p14:creationId xmlns:p14="http://schemas.microsoft.com/office/powerpoint/2010/main" val="36801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a:xfrm>
            <a:off x="1295401" y="2556932"/>
            <a:ext cx="5823856" cy="3318936"/>
          </a:xfrm>
        </p:spPr>
        <p:txBody>
          <a:bodyPr/>
          <a:lstStyle/>
          <a:p>
            <a:r>
              <a:rPr lang="tr-TR" dirty="0"/>
              <a:t>Bu karbon atomuna bağlı -H ve -</a:t>
            </a:r>
            <a:r>
              <a:rPr lang="tr-TR" dirty="0" err="1"/>
              <a:t>OH’in</a:t>
            </a:r>
            <a:r>
              <a:rPr lang="tr-TR" dirty="0"/>
              <a:t> uzaydaki ayna görüntüsüne göre dizilişi iki şekilde olur. Bu dizilişlere göre de </a:t>
            </a:r>
            <a:r>
              <a:rPr lang="tr-TR" dirty="0" err="1"/>
              <a:t>gliseraldehit</a:t>
            </a:r>
            <a:r>
              <a:rPr lang="tr-TR" dirty="0"/>
              <a:t> D- ve L-</a:t>
            </a:r>
            <a:r>
              <a:rPr lang="tr-TR" dirty="0" err="1"/>
              <a:t>gliseraldehit</a:t>
            </a:r>
            <a:r>
              <a:rPr lang="tr-TR" dirty="0"/>
              <a:t> olarak adlandırılır</a:t>
            </a:r>
            <a:r>
              <a:rPr lang="tr-TR" dirty="0" smtClean="0"/>
              <a:t>.</a:t>
            </a:r>
          </a:p>
        </p:txBody>
      </p:sp>
    </p:spTree>
    <p:extLst>
      <p:ext uri="{BB962C8B-B14F-4D97-AF65-F5344CB8AC3E}">
        <p14:creationId xmlns:p14="http://schemas.microsoft.com/office/powerpoint/2010/main" val="736390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p:txBody>
          <a:bodyPr/>
          <a:lstStyle/>
          <a:p>
            <a:r>
              <a:rPr lang="tr-TR" dirty="0"/>
              <a:t>Hidroksil grubu D-</a:t>
            </a:r>
            <a:r>
              <a:rPr lang="tr-TR" dirty="0" err="1"/>
              <a:t>gliseraldehit</a:t>
            </a:r>
            <a:r>
              <a:rPr lang="tr-TR" dirty="0"/>
              <a:t> ile aynı yönde olan basit şekerlere D-, L-</a:t>
            </a:r>
            <a:r>
              <a:rPr lang="tr-TR" dirty="0" err="1"/>
              <a:t>gliseraldehit</a:t>
            </a:r>
            <a:r>
              <a:rPr lang="tr-TR" dirty="0"/>
              <a:t> ile aynı yönde olanlara da L- takısı eklenir. </a:t>
            </a:r>
            <a:r>
              <a:rPr lang="tr-TR" dirty="0" err="1"/>
              <a:t>Gliseraldehit</a:t>
            </a:r>
            <a:r>
              <a:rPr lang="tr-TR" dirty="0"/>
              <a:t> tüm </a:t>
            </a:r>
            <a:r>
              <a:rPr lang="tr-TR" dirty="0" err="1"/>
              <a:t>stereoizomerik</a:t>
            </a:r>
            <a:r>
              <a:rPr lang="tr-TR" dirty="0"/>
              <a:t> bileşiklerin D- ve L-formlarının belirlenmesinde </a:t>
            </a:r>
            <a:r>
              <a:rPr lang="tr-TR" b="1" dirty="0"/>
              <a:t>referans</a:t>
            </a:r>
            <a:r>
              <a:rPr lang="tr-TR" dirty="0"/>
              <a:t> bileşik olarak kabul edilir.</a:t>
            </a:r>
          </a:p>
        </p:txBody>
      </p:sp>
    </p:spTree>
    <p:extLst>
      <p:ext uri="{BB962C8B-B14F-4D97-AF65-F5344CB8AC3E}">
        <p14:creationId xmlns:p14="http://schemas.microsoft.com/office/powerpoint/2010/main" val="1462796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a:xfrm>
            <a:off x="1295401" y="2556932"/>
            <a:ext cx="5388428" cy="3318936"/>
          </a:xfrm>
        </p:spPr>
        <p:txBody>
          <a:bodyPr>
            <a:normAutofit fontScale="77500" lnSpcReduction="20000"/>
          </a:bodyPr>
          <a:lstStyle/>
          <a:p>
            <a:pPr marL="0" indent="0">
              <a:buNone/>
            </a:pPr>
            <a:r>
              <a:rPr lang="tr-TR" b="1" dirty="0" smtClean="0"/>
              <a:t>İzomer: </a:t>
            </a:r>
            <a:r>
              <a:rPr lang="tr-TR" dirty="0" smtClean="0"/>
              <a:t>Aynı kimyasal formüle sahip fakat yapıları farklı olan bileşiklere izomer denir. Örnek olarak glikoz, </a:t>
            </a:r>
            <a:r>
              <a:rPr lang="tr-TR" dirty="0" err="1" smtClean="0"/>
              <a:t>mannoz</a:t>
            </a:r>
            <a:r>
              <a:rPr lang="tr-TR" dirty="0" smtClean="0"/>
              <a:t>, </a:t>
            </a:r>
            <a:r>
              <a:rPr lang="tr-TR" dirty="0" err="1" smtClean="0"/>
              <a:t>fruktoz</a:t>
            </a:r>
            <a:r>
              <a:rPr lang="tr-TR" dirty="0" smtClean="0"/>
              <a:t> (C</a:t>
            </a:r>
            <a:r>
              <a:rPr lang="tr-TR" baseline="-25000" dirty="0" smtClean="0"/>
              <a:t>6</a:t>
            </a:r>
            <a:r>
              <a:rPr lang="tr-TR" dirty="0" smtClean="0"/>
              <a:t>H</a:t>
            </a:r>
            <a:r>
              <a:rPr lang="tr-TR" baseline="-25000" dirty="0" smtClean="0"/>
              <a:t>12</a:t>
            </a:r>
            <a:r>
              <a:rPr lang="tr-TR" dirty="0" smtClean="0"/>
              <a:t>O</a:t>
            </a:r>
            <a:r>
              <a:rPr lang="tr-TR" baseline="-25000" dirty="0" smtClean="0"/>
              <a:t>6</a:t>
            </a:r>
            <a:r>
              <a:rPr lang="tr-TR" dirty="0" smtClean="0"/>
              <a:t>) hepsi birbirinin izomeridir.</a:t>
            </a:r>
          </a:p>
          <a:p>
            <a:pPr marL="0" indent="0">
              <a:buNone/>
            </a:pPr>
            <a:r>
              <a:rPr lang="tr-TR" b="1" dirty="0" err="1" smtClean="0"/>
              <a:t>Stereoizomerizm</a:t>
            </a:r>
            <a:r>
              <a:rPr lang="tr-TR" dirty="0" smtClean="0"/>
              <a:t>: Boşlukta </a:t>
            </a:r>
            <a:r>
              <a:rPr lang="tr-TR" dirty="0"/>
              <a:t>birbirinin ayna hayali durumda yer alan maddelerdir</a:t>
            </a:r>
            <a:r>
              <a:rPr lang="tr-TR" dirty="0" smtClean="0"/>
              <a:t>. </a:t>
            </a:r>
            <a:r>
              <a:rPr lang="tr-TR" dirty="0"/>
              <a:t>Buna </a:t>
            </a:r>
            <a:r>
              <a:rPr lang="tr-TR" dirty="0" err="1"/>
              <a:t>stereoizomerizm</a:t>
            </a:r>
            <a:r>
              <a:rPr lang="tr-TR" dirty="0"/>
              <a:t>, optik </a:t>
            </a:r>
            <a:r>
              <a:rPr lang="tr-TR" dirty="0" err="1"/>
              <a:t>izomerizm</a:t>
            </a:r>
            <a:r>
              <a:rPr lang="tr-TR" dirty="0"/>
              <a:t> veya geometrik </a:t>
            </a:r>
            <a:r>
              <a:rPr lang="tr-TR" dirty="0" err="1"/>
              <a:t>izomerizm</a:t>
            </a:r>
            <a:r>
              <a:rPr lang="tr-TR" dirty="0"/>
              <a:t> denir</a:t>
            </a:r>
            <a:r>
              <a:rPr lang="tr-TR" dirty="0" smtClean="0"/>
              <a:t>..</a:t>
            </a:r>
            <a:br>
              <a:rPr lang="tr-TR" dirty="0" smtClean="0"/>
            </a:br>
            <a:endParaRPr lang="tr-TR" dirty="0" smtClean="0"/>
          </a:p>
          <a:p>
            <a:pPr marL="0" indent="0">
              <a:buNone/>
            </a:pPr>
            <a:r>
              <a:rPr lang="tr-TR" b="1" dirty="0" err="1"/>
              <a:t>Enantiyomer</a:t>
            </a:r>
            <a:r>
              <a:rPr lang="tr-TR" dirty="0"/>
              <a:t>: Yapıları birbirinin ayna görüntüsü özel bir tip izomer oluştururlar</a:t>
            </a:r>
            <a:r>
              <a:rPr lang="tr-TR" dirty="0" smtClean="0"/>
              <a:t>. D- veya L- olarak adlandırılırlar.</a:t>
            </a:r>
            <a:endParaRPr lang="tr-TR" dirty="0"/>
          </a:p>
          <a:p>
            <a:pPr marL="0" indent="0">
              <a:buNone/>
            </a:pPr>
            <a:endParaRPr lang="tr-TR" dirty="0" smtClean="0"/>
          </a:p>
          <a:p>
            <a:endParaRPr lang="tr-TR" dirty="0"/>
          </a:p>
        </p:txBody>
      </p:sp>
    </p:spTree>
    <p:extLst>
      <p:ext uri="{BB962C8B-B14F-4D97-AF65-F5344CB8AC3E}">
        <p14:creationId xmlns:p14="http://schemas.microsoft.com/office/powerpoint/2010/main" val="1838382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p:txBody>
          <a:bodyPr/>
          <a:lstStyle/>
          <a:p>
            <a:r>
              <a:rPr lang="tr-TR" b="1" dirty="0" err="1" smtClean="0"/>
              <a:t>Epimer</a:t>
            </a:r>
            <a:r>
              <a:rPr lang="tr-TR" dirty="0" smtClean="0"/>
              <a:t>: Eğer iki </a:t>
            </a:r>
            <a:r>
              <a:rPr lang="tr-TR" dirty="0" err="1" smtClean="0"/>
              <a:t>monosakkarit</a:t>
            </a:r>
            <a:r>
              <a:rPr lang="tr-TR" dirty="0" smtClean="0"/>
              <a:t> </a:t>
            </a:r>
            <a:r>
              <a:rPr lang="tr-TR" dirty="0" err="1" smtClean="0"/>
              <a:t>yanlızca</a:t>
            </a:r>
            <a:r>
              <a:rPr lang="tr-TR" dirty="0" smtClean="0"/>
              <a:t> bir karbon atomu etrafında konfigürasyon farkı gösteriyorsa bunlar birbirinin </a:t>
            </a:r>
            <a:r>
              <a:rPr lang="tr-TR" dirty="0" err="1" smtClean="0"/>
              <a:t>epimeri</a:t>
            </a:r>
            <a:r>
              <a:rPr lang="tr-TR" dirty="0" smtClean="0"/>
              <a:t> olarak tanımlanır. Örneğin glikoz ve </a:t>
            </a:r>
            <a:r>
              <a:rPr lang="tr-TR" dirty="0" err="1" smtClean="0"/>
              <a:t>galaktoz</a:t>
            </a:r>
            <a:r>
              <a:rPr lang="tr-TR" dirty="0" smtClean="0"/>
              <a:t> C-4 </a:t>
            </a:r>
            <a:r>
              <a:rPr lang="tr-TR" dirty="0" err="1" smtClean="0"/>
              <a:t>epimeridir</a:t>
            </a:r>
            <a:r>
              <a:rPr lang="tr-TR" dirty="0" smtClean="0"/>
              <a:t>, yapılarındaki tek fark 4. karbondaki –OH grubunun pozisyonudur.</a:t>
            </a:r>
            <a:endParaRPr lang="tr-TR" dirty="0"/>
          </a:p>
        </p:txBody>
      </p:sp>
    </p:spTree>
    <p:extLst>
      <p:ext uri="{BB962C8B-B14F-4D97-AF65-F5344CB8AC3E}">
        <p14:creationId xmlns:p14="http://schemas.microsoft.com/office/powerpoint/2010/main" val="313817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p:txBody>
          <a:bodyPr/>
          <a:lstStyle/>
          <a:p>
            <a:r>
              <a:rPr lang="tr-TR" dirty="0" err="1"/>
              <a:t>Aldohekzozda</a:t>
            </a:r>
            <a:r>
              <a:rPr lang="tr-TR" dirty="0"/>
              <a:t> ise 4 asimetrik karbon atomu vardır. Bir bileşikte n kadar asimetrik karbon atomu varsa </a:t>
            </a:r>
            <a:r>
              <a:rPr lang="tr-TR" dirty="0" err="1"/>
              <a:t>Van’t</a:t>
            </a:r>
            <a:r>
              <a:rPr lang="tr-TR" dirty="0"/>
              <a:t> </a:t>
            </a:r>
            <a:r>
              <a:rPr lang="tr-TR" dirty="0" err="1"/>
              <a:t>Hoff’un</a:t>
            </a:r>
            <a:r>
              <a:rPr lang="tr-TR" dirty="0"/>
              <a:t> formülüne göre bu bileşiğin </a:t>
            </a:r>
            <a:r>
              <a:rPr lang="tr-TR" b="1" dirty="0"/>
              <a:t>2</a:t>
            </a:r>
            <a:r>
              <a:rPr lang="tr-TR" b="1" baseline="30000" dirty="0"/>
              <a:t>n</a:t>
            </a:r>
            <a:r>
              <a:rPr lang="tr-TR" dirty="0"/>
              <a:t> kadar </a:t>
            </a:r>
            <a:r>
              <a:rPr lang="tr-TR" dirty="0" err="1"/>
              <a:t>stereoizomeri</a:t>
            </a:r>
            <a:r>
              <a:rPr lang="tr-TR" dirty="0"/>
              <a:t> vardır. Buna göre bir </a:t>
            </a:r>
            <a:r>
              <a:rPr lang="tr-TR" dirty="0" err="1"/>
              <a:t>aldohekzoz</a:t>
            </a:r>
            <a:r>
              <a:rPr lang="tr-TR" dirty="0"/>
              <a:t> olan glikozun 4 asimetrik karbon atomu olduğuna göre 2</a:t>
            </a:r>
            <a:r>
              <a:rPr lang="tr-TR" baseline="30000" dirty="0"/>
              <a:t>4</a:t>
            </a:r>
            <a:r>
              <a:rPr lang="tr-TR" dirty="0"/>
              <a:t> yani 2x2x2x2=16 </a:t>
            </a:r>
            <a:r>
              <a:rPr lang="tr-TR" dirty="0" err="1"/>
              <a:t>stereoizomeri</a:t>
            </a:r>
            <a:r>
              <a:rPr lang="tr-TR" dirty="0"/>
              <a:t> vardır</a:t>
            </a:r>
          </a:p>
        </p:txBody>
      </p:sp>
    </p:spTree>
    <p:extLst>
      <p:ext uri="{BB962C8B-B14F-4D97-AF65-F5344CB8AC3E}">
        <p14:creationId xmlns:p14="http://schemas.microsoft.com/office/powerpoint/2010/main" val="4085731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p:txBody>
          <a:bodyPr>
            <a:normAutofit lnSpcReduction="10000"/>
          </a:bodyPr>
          <a:lstStyle/>
          <a:p>
            <a:r>
              <a:rPr lang="tr-TR" b="1" dirty="0"/>
              <a:t>Optik </a:t>
            </a:r>
            <a:r>
              <a:rPr lang="tr-TR" b="1" dirty="0" smtClean="0"/>
              <a:t>Aktiflik</a:t>
            </a:r>
          </a:p>
          <a:p>
            <a:pPr lvl="1"/>
            <a:r>
              <a:rPr lang="tr-TR" dirty="0"/>
              <a:t>Adi bir ışık </a:t>
            </a:r>
            <a:r>
              <a:rPr lang="tr-TR" dirty="0" err="1"/>
              <a:t>Nikol</a:t>
            </a:r>
            <a:r>
              <a:rPr lang="tr-TR" dirty="0"/>
              <a:t> prizmasından geçirilirse polarize ışık düzlemi elde edilir. Polarize ışık sadece tek bir düzlem üzerinde dalgalanan ışıktır. Asimetrik karbon atomu ihtiva eden maddeler polarize ışığı sağa veya sola çevirme özelliğine sahiptirler. Bu nedenle bu maddeler optik aktif maddeler de denir. Polarize ışık düzlemini sağa saptıranlara </a:t>
            </a:r>
            <a:r>
              <a:rPr lang="tr-TR" dirty="0" err="1"/>
              <a:t>dekstrorotatör</a:t>
            </a:r>
            <a:r>
              <a:rPr lang="tr-TR" dirty="0"/>
              <a:t>, sola saptıranlara da </a:t>
            </a:r>
            <a:r>
              <a:rPr lang="tr-TR" dirty="0" err="1"/>
              <a:t>Levorotatör</a:t>
            </a:r>
            <a:r>
              <a:rPr lang="tr-TR" dirty="0"/>
              <a:t> denir. D ve L’nin kullanılması </a:t>
            </a:r>
            <a:r>
              <a:rPr lang="tr-TR" dirty="0" err="1"/>
              <a:t>monosakkaridler</a:t>
            </a:r>
            <a:r>
              <a:rPr lang="tr-TR" dirty="0"/>
              <a:t> arasındaki konfigürasyona ait farklılıklara dayandığını daha önce belirtmiştik. Fakat, eğer spesifik bir </a:t>
            </a:r>
            <a:r>
              <a:rPr lang="tr-TR" dirty="0" err="1"/>
              <a:t>monosakkaridin</a:t>
            </a:r>
            <a:r>
              <a:rPr lang="tr-TR" dirty="0"/>
              <a:t> optik rotasyon işareti bileşiğinin isimlendirilmesine dahil ediliyorsa, bu takdirde rotasyon “d” ve “l” italik harflerle, veya (+) ve (-) işaretiyle gösterilir.</a:t>
            </a:r>
          </a:p>
        </p:txBody>
      </p:sp>
    </p:spTree>
    <p:extLst>
      <p:ext uri="{BB962C8B-B14F-4D97-AF65-F5344CB8AC3E}">
        <p14:creationId xmlns:p14="http://schemas.microsoft.com/office/powerpoint/2010/main" val="1194540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a:xfrm>
            <a:off x="1295401" y="2556932"/>
            <a:ext cx="5671456" cy="3318936"/>
          </a:xfrm>
        </p:spPr>
        <p:txBody>
          <a:bodyPr/>
          <a:lstStyle/>
          <a:p>
            <a:r>
              <a:rPr lang="tr-TR" b="1" dirty="0" err="1"/>
              <a:t>Aldoz</a:t>
            </a:r>
            <a:r>
              <a:rPr lang="tr-TR" b="1" dirty="0"/>
              <a:t> ve </a:t>
            </a:r>
            <a:r>
              <a:rPr lang="tr-TR" b="1" dirty="0" err="1"/>
              <a:t>Ketozların</a:t>
            </a:r>
            <a:r>
              <a:rPr lang="tr-TR" b="1" dirty="0"/>
              <a:t> Halka </a:t>
            </a:r>
            <a:r>
              <a:rPr lang="tr-TR" b="1" dirty="0" smtClean="0"/>
              <a:t>Yapıları</a:t>
            </a:r>
          </a:p>
          <a:p>
            <a:pPr lvl="1"/>
            <a:r>
              <a:rPr lang="tr-TR" dirty="0"/>
              <a:t>Aldehit bir alkol molekülü ile birleşirse meydana gelen ürün bir “</a:t>
            </a:r>
            <a:r>
              <a:rPr lang="tr-TR" dirty="0" err="1"/>
              <a:t>hemiasetaldir</a:t>
            </a:r>
            <a:r>
              <a:rPr lang="tr-TR" dirty="0"/>
              <a:t>”. </a:t>
            </a:r>
            <a:r>
              <a:rPr lang="tr-TR" dirty="0" err="1"/>
              <a:t>Hemiasetaller</a:t>
            </a:r>
            <a:r>
              <a:rPr lang="tr-TR" dirty="0"/>
              <a:t> gibi “</a:t>
            </a:r>
            <a:r>
              <a:rPr lang="tr-TR" dirty="0" err="1"/>
              <a:t>hemiketaller”de</a:t>
            </a:r>
            <a:r>
              <a:rPr lang="tr-TR" dirty="0"/>
              <a:t> vardır. Bu defa reaksiyon keton grubu ile alkol grubu arasında meydana getirilmektedir.</a:t>
            </a:r>
          </a:p>
        </p:txBody>
      </p:sp>
    </p:spTree>
    <p:extLst>
      <p:ext uri="{BB962C8B-B14F-4D97-AF65-F5344CB8AC3E}">
        <p14:creationId xmlns:p14="http://schemas.microsoft.com/office/powerpoint/2010/main" val="3202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Lippincott’s</a:t>
            </a:r>
            <a:r>
              <a:rPr lang="tr-TR" dirty="0"/>
              <a:t> </a:t>
            </a:r>
            <a:r>
              <a:rPr lang="tr-TR" dirty="0" err="1"/>
              <a:t>Biochemistry</a:t>
            </a:r>
            <a:endParaRPr lang="tr-TR" dirty="0"/>
          </a:p>
          <a:p>
            <a:r>
              <a:rPr lang="tr-TR" dirty="0" err="1"/>
              <a:t>Harper’s</a:t>
            </a:r>
            <a:r>
              <a:rPr lang="tr-TR" dirty="0"/>
              <a:t> </a:t>
            </a:r>
            <a:r>
              <a:rPr lang="tr-TR" dirty="0" err="1"/>
              <a:t>Biochemistry</a:t>
            </a:r>
            <a:endParaRPr lang="tr-TR" dirty="0"/>
          </a:p>
          <a:p>
            <a:r>
              <a:rPr lang="tr-TR" dirty="0" err="1"/>
              <a:t>Lehninger’s</a:t>
            </a:r>
            <a:r>
              <a:rPr lang="tr-TR" dirty="0"/>
              <a:t> </a:t>
            </a:r>
            <a:r>
              <a:rPr lang="tr-TR" dirty="0" err="1" smtClean="0"/>
              <a:t>Biochemistry</a:t>
            </a:r>
            <a:endParaRPr lang="tr-TR" dirty="0" smtClean="0"/>
          </a:p>
          <a:p>
            <a:r>
              <a:rPr lang="tr-TR" dirty="0" smtClean="0"/>
              <a:t>Tablolarla Biyokimya</a:t>
            </a:r>
            <a:endParaRPr lang="tr-TR" dirty="0"/>
          </a:p>
        </p:txBody>
      </p:sp>
    </p:spTree>
    <p:extLst>
      <p:ext uri="{BB962C8B-B14F-4D97-AF65-F5344CB8AC3E}">
        <p14:creationId xmlns:p14="http://schemas.microsoft.com/office/powerpoint/2010/main" val="400789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a:xfrm>
            <a:off x="1295401" y="2556932"/>
            <a:ext cx="9601196" cy="3125411"/>
          </a:xfrm>
        </p:spPr>
        <p:txBody>
          <a:bodyPr>
            <a:normAutofit fontScale="92500" lnSpcReduction="10000"/>
          </a:bodyPr>
          <a:lstStyle/>
          <a:p>
            <a:r>
              <a:rPr lang="tr-TR" dirty="0">
                <a:solidFill>
                  <a:srgbClr val="000000"/>
                </a:solidFill>
                <a:latin typeface="Verdana" panose="020B0604030504040204" pitchFamily="34" charset="0"/>
              </a:rPr>
              <a:t> </a:t>
            </a:r>
            <a:r>
              <a:rPr lang="tr-TR" dirty="0" err="1">
                <a:solidFill>
                  <a:srgbClr val="000000"/>
                </a:solidFill>
                <a:latin typeface="Verdana" panose="020B0604030504040204" pitchFamily="34" charset="0"/>
              </a:rPr>
              <a:t>Haworth</a:t>
            </a:r>
            <a:r>
              <a:rPr lang="tr-TR" dirty="0">
                <a:solidFill>
                  <a:srgbClr val="000000"/>
                </a:solidFill>
                <a:latin typeface="Verdana" panose="020B0604030504040204" pitchFamily="34" charset="0"/>
              </a:rPr>
              <a:t> </a:t>
            </a:r>
            <a:r>
              <a:rPr lang="tr-TR" dirty="0" smtClean="0">
                <a:solidFill>
                  <a:srgbClr val="000000"/>
                </a:solidFill>
                <a:latin typeface="Verdana" panose="020B0604030504040204" pitchFamily="34" charset="0"/>
              </a:rPr>
              <a:t>projeksiyonları</a:t>
            </a:r>
          </a:p>
          <a:p>
            <a:pPr lvl="1"/>
            <a:r>
              <a:rPr lang="tr-TR" dirty="0" smtClean="0">
                <a:solidFill>
                  <a:srgbClr val="000000"/>
                </a:solidFill>
                <a:latin typeface="Verdana" panose="020B0604030504040204" pitchFamily="34" charset="0"/>
              </a:rPr>
              <a:t>Şayet </a:t>
            </a:r>
            <a:r>
              <a:rPr lang="tr-TR" dirty="0">
                <a:solidFill>
                  <a:srgbClr val="000000"/>
                </a:solidFill>
                <a:latin typeface="Verdana" panose="020B0604030504040204" pitchFamily="34" charset="0"/>
              </a:rPr>
              <a:t>beşgen bir halka yapısı meydana gelmiş ise bu halkaya da </a:t>
            </a:r>
            <a:r>
              <a:rPr lang="tr-TR" dirty="0" err="1">
                <a:solidFill>
                  <a:srgbClr val="000000"/>
                </a:solidFill>
                <a:latin typeface="Verdana" panose="020B0604030504040204" pitchFamily="34" charset="0"/>
              </a:rPr>
              <a:t>furan</a:t>
            </a:r>
            <a:r>
              <a:rPr lang="tr-TR" dirty="0">
                <a:solidFill>
                  <a:srgbClr val="000000"/>
                </a:solidFill>
                <a:latin typeface="Verdana" panose="020B0604030504040204" pitchFamily="34" charset="0"/>
              </a:rPr>
              <a:t> halkası ve </a:t>
            </a:r>
            <a:r>
              <a:rPr lang="tr-TR" dirty="0" err="1">
                <a:solidFill>
                  <a:srgbClr val="000000"/>
                </a:solidFill>
                <a:latin typeface="Verdana" panose="020B0604030504040204" pitchFamily="34" charset="0"/>
              </a:rPr>
              <a:t>furan</a:t>
            </a:r>
            <a:r>
              <a:rPr lang="tr-TR" dirty="0">
                <a:solidFill>
                  <a:srgbClr val="000000"/>
                </a:solidFill>
                <a:latin typeface="Verdana" panose="020B0604030504040204" pitchFamily="34" charset="0"/>
              </a:rPr>
              <a:t> halka yapısında olan şekerlere de </a:t>
            </a:r>
            <a:r>
              <a:rPr lang="tr-TR" dirty="0" err="1">
                <a:solidFill>
                  <a:srgbClr val="000000"/>
                </a:solidFill>
                <a:latin typeface="Verdana" panose="020B0604030504040204" pitchFamily="34" charset="0"/>
              </a:rPr>
              <a:t>furanozlar</a:t>
            </a:r>
            <a:r>
              <a:rPr lang="tr-TR" dirty="0">
                <a:solidFill>
                  <a:srgbClr val="000000"/>
                </a:solidFill>
                <a:latin typeface="Verdana" panose="020B0604030504040204" pitchFamily="34" charset="0"/>
              </a:rPr>
              <a:t> denilmektedir</a:t>
            </a:r>
            <a:r>
              <a:rPr lang="tr-TR" dirty="0" smtClean="0">
                <a:solidFill>
                  <a:srgbClr val="000000"/>
                </a:solidFill>
                <a:latin typeface="Verdana" panose="020B0604030504040204" pitchFamily="34" charset="0"/>
              </a:rPr>
              <a:t>.</a:t>
            </a:r>
          </a:p>
          <a:p>
            <a:pPr lvl="1"/>
            <a:r>
              <a:rPr lang="tr-TR" dirty="0" err="1">
                <a:solidFill>
                  <a:srgbClr val="000000"/>
                </a:solidFill>
                <a:latin typeface="Verdana" panose="020B0604030504040204" pitchFamily="34" charset="0"/>
              </a:rPr>
              <a:t>Monosakkaritler</a:t>
            </a:r>
            <a:r>
              <a:rPr lang="tr-TR" dirty="0">
                <a:solidFill>
                  <a:srgbClr val="000000"/>
                </a:solidFill>
                <a:latin typeface="Verdana" panose="020B0604030504040204" pitchFamily="34" charset="0"/>
              </a:rPr>
              <a:t> suda çözününce </a:t>
            </a:r>
            <a:r>
              <a:rPr lang="tr-TR" dirty="0" err="1">
                <a:solidFill>
                  <a:srgbClr val="000000"/>
                </a:solidFill>
                <a:latin typeface="Verdana" panose="020B0604030504040204" pitchFamily="34" charset="0"/>
              </a:rPr>
              <a:t>hemiasetal</a:t>
            </a:r>
            <a:r>
              <a:rPr lang="tr-TR" dirty="0">
                <a:solidFill>
                  <a:srgbClr val="000000"/>
                </a:solidFill>
                <a:latin typeface="Verdana" panose="020B0604030504040204" pitchFamily="34" charset="0"/>
              </a:rPr>
              <a:t> yapı oluşturmak üzere reaksiyona giren gruplar (karbonil grupları ile alkol grupları) aynı molekül içerisinde bulunduklarından dolayı halkalı bir yapı oluştururlar. Bir ve beş numaralı karbon atomları bir oksijen köprüsü ile birleşirlerse altı atomlu halka şeklinde görünürler. Böyle bir halkaya sahip şekerlere </a:t>
            </a:r>
            <a:r>
              <a:rPr lang="tr-TR" dirty="0" err="1">
                <a:solidFill>
                  <a:srgbClr val="000000"/>
                </a:solidFill>
                <a:latin typeface="Verdana" panose="020B0604030504040204" pitchFamily="34" charset="0"/>
              </a:rPr>
              <a:t>piranoz’lar</a:t>
            </a:r>
            <a:r>
              <a:rPr lang="tr-TR" dirty="0">
                <a:solidFill>
                  <a:srgbClr val="000000"/>
                </a:solidFill>
                <a:latin typeface="Verdana" panose="020B0604030504040204" pitchFamily="34" charset="0"/>
              </a:rPr>
              <a:t> denir.</a:t>
            </a:r>
            <a:endParaRPr lang="tr-TR" dirty="0" smtClean="0">
              <a:solidFill>
                <a:srgbClr val="000000"/>
              </a:solidFill>
              <a:latin typeface="Verdana" panose="020B0604030504040204" pitchFamily="34" charset="0"/>
            </a:endParaRPr>
          </a:p>
          <a:p>
            <a:endParaRPr lang="tr-TR" dirty="0"/>
          </a:p>
        </p:txBody>
      </p:sp>
    </p:spTree>
    <p:extLst>
      <p:ext uri="{BB962C8B-B14F-4D97-AF65-F5344CB8AC3E}">
        <p14:creationId xmlns:p14="http://schemas.microsoft.com/office/powerpoint/2010/main" val="13302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 </a:t>
            </a:r>
            <a:r>
              <a:rPr lang="tr-TR" b="1" dirty="0" err="1"/>
              <a:t>Monosakkaridler</a:t>
            </a:r>
            <a:endParaRPr lang="tr-TR" dirty="0"/>
          </a:p>
        </p:txBody>
      </p:sp>
      <p:sp>
        <p:nvSpPr>
          <p:cNvPr id="3" name="İçerik Yer Tutucusu 2"/>
          <p:cNvSpPr>
            <a:spLocks noGrp="1"/>
          </p:cNvSpPr>
          <p:nvPr>
            <p:ph idx="1"/>
          </p:nvPr>
        </p:nvSpPr>
        <p:spPr/>
        <p:txBody>
          <a:bodyPr>
            <a:normAutofit/>
          </a:bodyPr>
          <a:lstStyle/>
          <a:p>
            <a:r>
              <a:rPr lang="tr-TR" sz="1800" dirty="0" err="1"/>
              <a:t>Monosakkaritlerin</a:t>
            </a:r>
            <a:r>
              <a:rPr lang="tr-TR" sz="1800" dirty="0"/>
              <a:t> Asit ve Bazlarla </a:t>
            </a:r>
            <a:r>
              <a:rPr lang="tr-TR" sz="1800" dirty="0" smtClean="0"/>
              <a:t>Reaksiyonları</a:t>
            </a:r>
          </a:p>
          <a:p>
            <a:r>
              <a:rPr lang="tr-TR" sz="1800" dirty="0" err="1" smtClean="0"/>
              <a:t>Ozazonlar</a:t>
            </a:r>
            <a:endParaRPr lang="tr-TR" sz="1800" dirty="0" smtClean="0"/>
          </a:p>
          <a:p>
            <a:r>
              <a:rPr lang="tr-TR" sz="1800" dirty="0" smtClean="0">
                <a:solidFill>
                  <a:srgbClr val="000000"/>
                </a:solidFill>
                <a:latin typeface="+mj-lt"/>
              </a:rPr>
              <a:t>Şeker Alkolleri</a:t>
            </a:r>
          </a:p>
          <a:p>
            <a:r>
              <a:rPr lang="tr-TR" sz="1800" dirty="0" smtClean="0">
                <a:solidFill>
                  <a:srgbClr val="000000"/>
                </a:solidFill>
                <a:latin typeface="+mj-lt"/>
              </a:rPr>
              <a:t>Şeker Fosfatları</a:t>
            </a:r>
          </a:p>
          <a:p>
            <a:r>
              <a:rPr lang="tr-TR" sz="1800" dirty="0" err="1" smtClean="0">
                <a:solidFill>
                  <a:srgbClr val="000000"/>
                </a:solidFill>
                <a:latin typeface="+mj-lt"/>
              </a:rPr>
              <a:t>Deoksi</a:t>
            </a:r>
            <a:r>
              <a:rPr lang="tr-TR" sz="1800" dirty="0" smtClean="0">
                <a:solidFill>
                  <a:srgbClr val="000000"/>
                </a:solidFill>
                <a:latin typeface="+mj-lt"/>
              </a:rPr>
              <a:t> </a:t>
            </a:r>
            <a:r>
              <a:rPr lang="tr-TR" sz="1800" dirty="0" err="1" smtClean="0">
                <a:solidFill>
                  <a:srgbClr val="000000"/>
                </a:solidFill>
                <a:latin typeface="+mj-lt"/>
              </a:rPr>
              <a:t>Şekeerler</a:t>
            </a:r>
            <a:endParaRPr lang="tr-TR" sz="1800" dirty="0" smtClean="0">
              <a:solidFill>
                <a:srgbClr val="000000"/>
              </a:solidFill>
              <a:latin typeface="+mj-lt"/>
            </a:endParaRPr>
          </a:p>
          <a:p>
            <a:r>
              <a:rPr lang="tr-TR" sz="1800" dirty="0" err="1" smtClean="0">
                <a:solidFill>
                  <a:srgbClr val="000000"/>
                </a:solidFill>
                <a:latin typeface="+mj-lt"/>
              </a:rPr>
              <a:t>Glikozidler</a:t>
            </a:r>
            <a:endParaRPr lang="tr-TR" sz="1800" dirty="0">
              <a:latin typeface="+mj-lt"/>
            </a:endParaRPr>
          </a:p>
        </p:txBody>
      </p:sp>
    </p:spTree>
    <p:extLst>
      <p:ext uri="{BB962C8B-B14F-4D97-AF65-F5344CB8AC3E}">
        <p14:creationId xmlns:p14="http://schemas.microsoft.com/office/powerpoint/2010/main" val="174527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2 </a:t>
            </a:r>
            <a:r>
              <a:rPr lang="tr-TR" b="1" dirty="0"/>
              <a:t>- </a:t>
            </a:r>
            <a:r>
              <a:rPr lang="tr-TR" b="1" dirty="0" err="1"/>
              <a:t>Disakkaritler</a:t>
            </a:r>
            <a:endParaRPr lang="tr-TR" dirty="0"/>
          </a:p>
        </p:txBody>
      </p:sp>
      <p:sp>
        <p:nvSpPr>
          <p:cNvPr id="3" name="İçerik Yer Tutucusu 2"/>
          <p:cNvSpPr>
            <a:spLocks noGrp="1"/>
          </p:cNvSpPr>
          <p:nvPr>
            <p:ph idx="1"/>
          </p:nvPr>
        </p:nvSpPr>
        <p:spPr/>
        <p:txBody>
          <a:bodyPr/>
          <a:lstStyle/>
          <a:p>
            <a:r>
              <a:rPr lang="tr-TR" dirty="0" smtClean="0"/>
              <a:t>Maltoz, </a:t>
            </a:r>
            <a:r>
              <a:rPr lang="tr-TR" dirty="0" err="1" smtClean="0"/>
              <a:t>sükroz</a:t>
            </a:r>
            <a:r>
              <a:rPr lang="tr-TR" smtClean="0"/>
              <a:t>, laktoz</a:t>
            </a:r>
            <a:endParaRPr lang="tr-TR"/>
          </a:p>
        </p:txBody>
      </p:sp>
    </p:spTree>
    <p:extLst>
      <p:ext uri="{BB962C8B-B14F-4D97-AF65-F5344CB8AC3E}">
        <p14:creationId xmlns:p14="http://schemas.microsoft.com/office/powerpoint/2010/main" val="179993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a:t>
            </a:r>
            <a:r>
              <a:rPr lang="tr-TR" b="1" dirty="0" smtClean="0"/>
              <a:t> </a:t>
            </a:r>
            <a:r>
              <a:rPr lang="tr-TR" b="1" dirty="0"/>
              <a:t>- </a:t>
            </a:r>
            <a:r>
              <a:rPr lang="tr-TR" b="1" dirty="0" err="1"/>
              <a:t>Polisakkaridler</a:t>
            </a:r>
            <a:endParaRPr lang="tr-TR" dirty="0"/>
          </a:p>
        </p:txBody>
      </p:sp>
      <p:sp>
        <p:nvSpPr>
          <p:cNvPr id="3" name="İçerik Yer Tutucusu 2"/>
          <p:cNvSpPr>
            <a:spLocks noGrp="1"/>
          </p:cNvSpPr>
          <p:nvPr>
            <p:ph idx="1"/>
          </p:nvPr>
        </p:nvSpPr>
        <p:spPr/>
        <p:txBody>
          <a:bodyPr/>
          <a:lstStyle/>
          <a:p>
            <a:r>
              <a:rPr lang="tr-TR" dirty="0"/>
              <a:t>Çok sayıda </a:t>
            </a:r>
            <a:r>
              <a:rPr lang="tr-TR" dirty="0" err="1"/>
              <a:t>monosakkarit</a:t>
            </a:r>
            <a:r>
              <a:rPr lang="tr-TR" dirty="0"/>
              <a:t> birimlerinden oluşurlar. Hidrolize edilirlerse kendilerini oluşturan </a:t>
            </a:r>
            <a:r>
              <a:rPr lang="tr-TR" dirty="0" err="1"/>
              <a:t>monosakkaritlere</a:t>
            </a:r>
            <a:r>
              <a:rPr lang="tr-TR" dirty="0"/>
              <a:t> parçalanırlar. </a:t>
            </a:r>
            <a:r>
              <a:rPr lang="tr-TR" dirty="0" err="1"/>
              <a:t>Polisakkarid</a:t>
            </a:r>
            <a:r>
              <a:rPr lang="tr-TR" dirty="0"/>
              <a:t> aynı </a:t>
            </a:r>
            <a:r>
              <a:rPr lang="tr-TR" dirty="0" err="1"/>
              <a:t>monosakkaridin</a:t>
            </a:r>
            <a:r>
              <a:rPr lang="tr-TR" dirty="0"/>
              <a:t> polimeri ise </a:t>
            </a:r>
            <a:r>
              <a:rPr lang="tr-TR" dirty="0" err="1"/>
              <a:t>homopolisakkarid</a:t>
            </a:r>
            <a:r>
              <a:rPr lang="tr-TR" dirty="0"/>
              <a:t> adını alır. Bazı </a:t>
            </a:r>
            <a:r>
              <a:rPr lang="tr-TR" dirty="0" err="1"/>
              <a:t>polisakkaridler</a:t>
            </a:r>
            <a:r>
              <a:rPr lang="tr-TR" dirty="0"/>
              <a:t> başka </a:t>
            </a:r>
            <a:r>
              <a:rPr lang="tr-TR" dirty="0" err="1"/>
              <a:t>gruplarıda</a:t>
            </a:r>
            <a:r>
              <a:rPr lang="tr-TR" dirty="0"/>
              <a:t> içerirler. Bunlara da </a:t>
            </a:r>
            <a:r>
              <a:rPr lang="tr-TR" dirty="0" err="1"/>
              <a:t>heteropolisakkarid</a:t>
            </a:r>
            <a:r>
              <a:rPr lang="tr-TR" dirty="0"/>
              <a:t> denir.</a:t>
            </a:r>
          </a:p>
        </p:txBody>
      </p:sp>
    </p:spTree>
    <p:extLst>
      <p:ext uri="{BB962C8B-B14F-4D97-AF65-F5344CB8AC3E}">
        <p14:creationId xmlns:p14="http://schemas.microsoft.com/office/powerpoint/2010/main" val="16543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Karbonhidratların Tanımı</a:t>
            </a:r>
            <a:endParaRPr lang="tr-TR" b="1" dirty="0"/>
          </a:p>
        </p:txBody>
      </p:sp>
      <p:sp>
        <p:nvSpPr>
          <p:cNvPr id="3" name="İçerik Yer Tutucusu 2"/>
          <p:cNvSpPr>
            <a:spLocks noGrp="1"/>
          </p:cNvSpPr>
          <p:nvPr>
            <p:ph idx="1"/>
          </p:nvPr>
        </p:nvSpPr>
        <p:spPr/>
        <p:txBody>
          <a:bodyPr>
            <a:normAutofit fontScale="85000" lnSpcReduction="10000"/>
          </a:bodyPr>
          <a:lstStyle/>
          <a:p>
            <a:r>
              <a:rPr lang="tr-TR" dirty="0"/>
              <a:t>Karbonhidratlar, canlılarda bulunan organik moleküllerin üçüncü büyük grubunu oluşturur. C, H ve O elementlerinin </a:t>
            </a:r>
            <a:r>
              <a:rPr lang="tr-TR" dirty="0" err="1"/>
              <a:t>C</a:t>
            </a:r>
            <a:r>
              <a:rPr lang="tr-TR" baseline="-25000" dirty="0" err="1"/>
              <a:t>n</a:t>
            </a:r>
            <a:r>
              <a:rPr lang="tr-TR" dirty="0"/>
              <a:t>(H2O)</a:t>
            </a:r>
            <a:r>
              <a:rPr lang="tr-TR" baseline="-25000" dirty="0"/>
              <a:t>n</a:t>
            </a:r>
            <a:r>
              <a:rPr lang="tr-TR" dirty="0"/>
              <a:t> formülüne göre kurulmasıyla meydana gelir. </a:t>
            </a:r>
            <a:endParaRPr lang="tr-TR" dirty="0" smtClean="0"/>
          </a:p>
          <a:p>
            <a:pPr lvl="1"/>
            <a:r>
              <a:rPr lang="tr-TR" dirty="0" smtClean="0"/>
              <a:t>Genel </a:t>
            </a:r>
            <a:r>
              <a:rPr lang="tr-TR" dirty="0"/>
              <a:t>formüle uyduğu halde karbonhidrat olmayan (Asetik asit C</a:t>
            </a:r>
            <a:r>
              <a:rPr lang="tr-TR" baseline="-25000" dirty="0"/>
              <a:t>2</a:t>
            </a:r>
            <a:r>
              <a:rPr lang="tr-TR" dirty="0"/>
              <a:t>H</a:t>
            </a:r>
            <a:r>
              <a:rPr lang="tr-TR" baseline="-25000" dirty="0"/>
              <a:t>4</a:t>
            </a:r>
            <a:r>
              <a:rPr lang="tr-TR" dirty="0"/>
              <a:t>O</a:t>
            </a:r>
            <a:r>
              <a:rPr lang="tr-TR" baseline="-25000" dirty="0"/>
              <a:t>2</a:t>
            </a:r>
            <a:r>
              <a:rPr lang="tr-TR" dirty="0"/>
              <a:t>; Laktik Asit – C</a:t>
            </a:r>
            <a:r>
              <a:rPr lang="tr-TR" baseline="-25000" dirty="0"/>
              <a:t>3</a:t>
            </a:r>
            <a:r>
              <a:rPr lang="tr-TR" dirty="0"/>
              <a:t>H</a:t>
            </a:r>
            <a:r>
              <a:rPr lang="tr-TR" baseline="-25000" dirty="0"/>
              <a:t>6</a:t>
            </a:r>
            <a:r>
              <a:rPr lang="tr-TR" dirty="0"/>
              <a:t>O</a:t>
            </a:r>
            <a:r>
              <a:rPr lang="tr-TR" baseline="-25000" dirty="0"/>
              <a:t>3</a:t>
            </a:r>
            <a:r>
              <a:rPr lang="tr-TR" dirty="0"/>
              <a:t>; gibi) </a:t>
            </a:r>
            <a:r>
              <a:rPr lang="tr-TR" dirty="0" smtClean="0"/>
              <a:t> </a:t>
            </a:r>
          </a:p>
          <a:p>
            <a:pPr lvl="1"/>
            <a:r>
              <a:rPr lang="tr-TR" dirty="0"/>
              <a:t>G</a:t>
            </a:r>
            <a:r>
              <a:rPr lang="tr-TR" dirty="0" smtClean="0"/>
              <a:t>enel </a:t>
            </a:r>
            <a:r>
              <a:rPr lang="tr-TR" dirty="0"/>
              <a:t>formüle uymadığı halde karbonhidrat olan (</a:t>
            </a:r>
            <a:r>
              <a:rPr lang="tr-TR" dirty="0" err="1"/>
              <a:t>Deoksiriboz</a:t>
            </a:r>
            <a:r>
              <a:rPr lang="tr-TR" dirty="0"/>
              <a:t> – C</a:t>
            </a:r>
            <a:r>
              <a:rPr lang="tr-TR" baseline="-25000" dirty="0"/>
              <a:t>5</a:t>
            </a:r>
            <a:r>
              <a:rPr lang="tr-TR" dirty="0"/>
              <a:t>H</a:t>
            </a:r>
            <a:r>
              <a:rPr lang="tr-TR" baseline="-25000" dirty="0"/>
              <a:t>10</a:t>
            </a:r>
            <a:r>
              <a:rPr lang="tr-TR" dirty="0"/>
              <a:t>O</a:t>
            </a:r>
            <a:r>
              <a:rPr lang="tr-TR" baseline="-25000" dirty="0"/>
              <a:t>4</a:t>
            </a:r>
            <a:r>
              <a:rPr lang="tr-TR" dirty="0"/>
              <a:t>; </a:t>
            </a:r>
            <a:r>
              <a:rPr lang="tr-TR" dirty="0" err="1"/>
              <a:t>Ramnoz</a:t>
            </a:r>
            <a:r>
              <a:rPr lang="tr-TR" dirty="0"/>
              <a:t> – C</a:t>
            </a:r>
            <a:r>
              <a:rPr lang="tr-TR" baseline="-25000" dirty="0"/>
              <a:t>6</a:t>
            </a:r>
            <a:r>
              <a:rPr lang="tr-TR" dirty="0"/>
              <a:t>H</a:t>
            </a:r>
            <a:r>
              <a:rPr lang="tr-TR" baseline="-25000" dirty="0"/>
              <a:t>12</a:t>
            </a:r>
            <a:r>
              <a:rPr lang="tr-TR" dirty="0"/>
              <a:t>O</a:t>
            </a:r>
            <a:r>
              <a:rPr lang="tr-TR" baseline="-25000" dirty="0"/>
              <a:t>5</a:t>
            </a:r>
            <a:r>
              <a:rPr lang="tr-TR" dirty="0"/>
              <a:t>) </a:t>
            </a:r>
            <a:endParaRPr lang="tr-TR" dirty="0" smtClean="0"/>
          </a:p>
          <a:p>
            <a:pPr lvl="1"/>
            <a:r>
              <a:rPr lang="tr-TR" dirty="0" smtClean="0"/>
              <a:t>Azot </a:t>
            </a:r>
            <a:r>
              <a:rPr lang="tr-TR" dirty="0"/>
              <a:t>ve kükürt ihtiva eden bazı karbonhidratlar da bu genel formüle uymazlar. </a:t>
            </a:r>
            <a:endParaRPr lang="tr-TR" dirty="0" smtClean="0"/>
          </a:p>
          <a:p>
            <a:r>
              <a:rPr lang="tr-TR" dirty="0" smtClean="0"/>
              <a:t>Karbonhidratlar</a:t>
            </a:r>
            <a:r>
              <a:rPr lang="tr-TR" dirty="0"/>
              <a:t>, </a:t>
            </a:r>
            <a:r>
              <a:rPr lang="tr-TR" dirty="0" err="1"/>
              <a:t>polihidroksilik</a:t>
            </a:r>
            <a:r>
              <a:rPr lang="tr-TR" dirty="0"/>
              <a:t> alkollerin aldehit veya keton türevleri (</a:t>
            </a:r>
            <a:r>
              <a:rPr lang="tr-TR" dirty="0" err="1"/>
              <a:t>monosakkaritler</a:t>
            </a:r>
            <a:r>
              <a:rPr lang="tr-TR" dirty="0"/>
              <a:t>), bunların polimerleri (</a:t>
            </a:r>
            <a:r>
              <a:rPr lang="tr-TR" dirty="0" err="1"/>
              <a:t>oligo</a:t>
            </a:r>
            <a:r>
              <a:rPr lang="tr-TR" dirty="0"/>
              <a:t>- ve </a:t>
            </a:r>
            <a:r>
              <a:rPr lang="tr-TR" dirty="0" err="1"/>
              <a:t>polisakkaritler</a:t>
            </a:r>
            <a:r>
              <a:rPr lang="tr-TR" dirty="0"/>
              <a:t>), </a:t>
            </a:r>
            <a:r>
              <a:rPr lang="tr-TR" dirty="0" err="1"/>
              <a:t>oksidasyon</a:t>
            </a:r>
            <a:r>
              <a:rPr lang="tr-TR" dirty="0"/>
              <a:t> ürünleri (şeker asitleri), redüksiyon ürünleri (şeker alkolleri), </a:t>
            </a:r>
            <a:r>
              <a:rPr lang="tr-TR" dirty="0" err="1"/>
              <a:t>substitüsyon</a:t>
            </a:r>
            <a:r>
              <a:rPr lang="tr-TR" dirty="0"/>
              <a:t> ürünleri (amino şekerler) ve esterleri (sülfatlı veya </a:t>
            </a:r>
            <a:r>
              <a:rPr lang="tr-TR" dirty="0" err="1"/>
              <a:t>fosfatlı</a:t>
            </a:r>
            <a:r>
              <a:rPr lang="tr-TR" dirty="0"/>
              <a:t> esterleri)’</a:t>
            </a:r>
            <a:r>
              <a:rPr lang="tr-TR" dirty="0" err="1"/>
              <a:t>dir</a:t>
            </a:r>
            <a:r>
              <a:rPr lang="tr-TR" dirty="0"/>
              <a:t>.</a:t>
            </a:r>
          </a:p>
        </p:txBody>
      </p:sp>
    </p:spTree>
    <p:extLst>
      <p:ext uri="{BB962C8B-B14F-4D97-AF65-F5344CB8AC3E}">
        <p14:creationId xmlns:p14="http://schemas.microsoft.com/office/powerpoint/2010/main" val="364210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Karbonhidratların Önemi</a:t>
            </a:r>
            <a:endParaRPr lang="tr-TR" b="1" dirty="0"/>
          </a:p>
        </p:txBody>
      </p:sp>
      <p:sp>
        <p:nvSpPr>
          <p:cNvPr id="3" name="İçerik Yer Tutucusu 2"/>
          <p:cNvSpPr>
            <a:spLocks noGrp="1"/>
          </p:cNvSpPr>
          <p:nvPr>
            <p:ph idx="1"/>
          </p:nvPr>
        </p:nvSpPr>
        <p:spPr/>
        <p:txBody>
          <a:bodyPr>
            <a:normAutofit fontScale="92500"/>
          </a:bodyPr>
          <a:lstStyle/>
          <a:p>
            <a:r>
              <a:rPr lang="tr-TR" dirty="0" smtClean="0"/>
              <a:t>Hayvanlarda                   Glikoz </a:t>
            </a:r>
            <a:r>
              <a:rPr lang="tr-TR" dirty="0"/>
              <a:t>ve glikojen </a:t>
            </a:r>
            <a:r>
              <a:rPr lang="tr-TR" dirty="0" smtClean="0"/>
              <a:t>(</a:t>
            </a:r>
            <a:r>
              <a:rPr lang="tr-TR" dirty="0" err="1" smtClean="0"/>
              <a:t>eneji</a:t>
            </a:r>
            <a:r>
              <a:rPr lang="tr-TR" dirty="0" smtClean="0"/>
              <a:t> kaynağı)</a:t>
            </a:r>
          </a:p>
          <a:p>
            <a:r>
              <a:rPr lang="tr-TR" dirty="0" smtClean="0"/>
              <a:t>Bitkilerde fotosentez ile                  Nişasta (depo)    </a:t>
            </a:r>
          </a:p>
          <a:p>
            <a:r>
              <a:rPr lang="tr-TR" dirty="0" smtClean="0"/>
              <a:t>Hücre </a:t>
            </a:r>
            <a:r>
              <a:rPr lang="tr-TR" dirty="0"/>
              <a:t>duvarının </a:t>
            </a:r>
            <a:r>
              <a:rPr lang="tr-TR" dirty="0" smtClean="0"/>
              <a:t>yapısına (Polimerler                 koruyucu) </a:t>
            </a:r>
          </a:p>
          <a:p>
            <a:r>
              <a:rPr lang="tr-TR" dirty="0" err="1" smtClean="0"/>
              <a:t>Sellüloz</a:t>
            </a:r>
            <a:r>
              <a:rPr lang="tr-TR" dirty="0" smtClean="0"/>
              <a:t>                 Bitkilerin </a:t>
            </a:r>
            <a:r>
              <a:rPr lang="tr-TR" dirty="0"/>
              <a:t>odunsu ve </a:t>
            </a:r>
            <a:r>
              <a:rPr lang="tr-TR" dirty="0" err="1"/>
              <a:t>fibriller</a:t>
            </a:r>
            <a:r>
              <a:rPr lang="tr-TR" dirty="0"/>
              <a:t> dokularının ve </a:t>
            </a:r>
            <a:r>
              <a:rPr lang="tr-TR" dirty="0" smtClean="0"/>
              <a:t>hücre </a:t>
            </a:r>
            <a:r>
              <a:rPr lang="tr-TR" dirty="0"/>
              <a:t>duvarının </a:t>
            </a:r>
            <a:r>
              <a:rPr lang="tr-TR" dirty="0" smtClean="0"/>
              <a:t> </a:t>
            </a:r>
          </a:p>
          <a:p>
            <a:r>
              <a:rPr lang="tr-TR" dirty="0" smtClean="0"/>
              <a:t>Glikozun </a:t>
            </a:r>
            <a:r>
              <a:rPr lang="tr-TR" dirty="0" err="1"/>
              <a:t>metabolize</a:t>
            </a:r>
            <a:r>
              <a:rPr lang="tr-TR" dirty="0"/>
              <a:t> edilmesi sonucunda çok sayıda biyolojik molekülün </a:t>
            </a:r>
            <a:r>
              <a:rPr lang="tr-TR" dirty="0" err="1"/>
              <a:t>biyosentezinde</a:t>
            </a:r>
            <a:r>
              <a:rPr lang="tr-TR" dirty="0"/>
              <a:t> öncül madde olarak kullanılan ara </a:t>
            </a:r>
            <a:r>
              <a:rPr lang="tr-TR" dirty="0" err="1"/>
              <a:t>metabolitler</a:t>
            </a:r>
            <a:r>
              <a:rPr lang="tr-TR" dirty="0"/>
              <a:t> ortaya çıkmaktadır. </a:t>
            </a:r>
            <a:endParaRPr lang="tr-TR" dirty="0" smtClean="0"/>
          </a:p>
          <a:p>
            <a:endParaRPr lang="tr-TR" dirty="0"/>
          </a:p>
        </p:txBody>
      </p:sp>
      <p:sp>
        <p:nvSpPr>
          <p:cNvPr id="4" name="Sağ Ok 3"/>
          <p:cNvSpPr/>
          <p:nvPr/>
        </p:nvSpPr>
        <p:spPr>
          <a:xfrm>
            <a:off x="3243943" y="2721427"/>
            <a:ext cx="947057" cy="174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4408715" y="3172584"/>
            <a:ext cx="947057" cy="174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5793920" y="3634617"/>
            <a:ext cx="947057" cy="174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2672443" y="4129315"/>
            <a:ext cx="947057" cy="174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1435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Karbonhidratların Önemi</a:t>
            </a:r>
            <a:endParaRPr lang="tr-TR" dirty="0"/>
          </a:p>
        </p:txBody>
      </p:sp>
      <p:sp>
        <p:nvSpPr>
          <p:cNvPr id="3" name="İçerik Yer Tutucusu 2"/>
          <p:cNvSpPr>
            <a:spLocks noGrp="1"/>
          </p:cNvSpPr>
          <p:nvPr>
            <p:ph idx="1"/>
          </p:nvPr>
        </p:nvSpPr>
        <p:spPr/>
        <p:txBody>
          <a:bodyPr/>
          <a:lstStyle/>
          <a:p>
            <a:r>
              <a:rPr lang="tr-TR" dirty="0"/>
              <a:t>Basit </a:t>
            </a:r>
            <a:r>
              <a:rPr lang="tr-TR" dirty="0" smtClean="0"/>
              <a:t>şekerler, </a:t>
            </a:r>
          </a:p>
          <a:p>
            <a:pPr lvl="1"/>
            <a:r>
              <a:rPr lang="tr-TR" dirty="0" err="1" smtClean="0"/>
              <a:t>Purin</a:t>
            </a:r>
            <a:r>
              <a:rPr lang="tr-TR" dirty="0"/>
              <a:t>, </a:t>
            </a:r>
            <a:r>
              <a:rPr lang="tr-TR" dirty="0" err="1"/>
              <a:t>pirimidin</a:t>
            </a:r>
            <a:r>
              <a:rPr lang="tr-TR" dirty="0"/>
              <a:t> ve fosfatlara bağlanarak nükleik asitleri, </a:t>
            </a:r>
            <a:endParaRPr lang="tr-TR" dirty="0" smtClean="0"/>
          </a:p>
          <a:p>
            <a:pPr lvl="1"/>
            <a:r>
              <a:rPr lang="tr-TR" dirty="0" err="1" smtClean="0"/>
              <a:t>Pepditlere</a:t>
            </a:r>
            <a:r>
              <a:rPr lang="tr-TR" dirty="0" smtClean="0"/>
              <a:t> </a:t>
            </a:r>
            <a:r>
              <a:rPr lang="tr-TR" dirty="0"/>
              <a:t>bağlanarak </a:t>
            </a:r>
            <a:r>
              <a:rPr lang="tr-TR" dirty="0" err="1"/>
              <a:t>pepdidoglikanları</a:t>
            </a:r>
            <a:r>
              <a:rPr lang="tr-TR" dirty="0"/>
              <a:t>, </a:t>
            </a:r>
            <a:endParaRPr lang="tr-TR" dirty="0" smtClean="0"/>
          </a:p>
          <a:p>
            <a:pPr lvl="1"/>
            <a:r>
              <a:rPr lang="tr-TR" dirty="0" err="1" smtClean="0"/>
              <a:t>Lipidlere</a:t>
            </a:r>
            <a:r>
              <a:rPr lang="tr-TR" dirty="0" smtClean="0"/>
              <a:t> </a:t>
            </a:r>
            <a:r>
              <a:rPr lang="tr-TR" dirty="0"/>
              <a:t>bağlanarak </a:t>
            </a:r>
            <a:r>
              <a:rPr lang="tr-TR" dirty="0" err="1"/>
              <a:t>glikolipideri</a:t>
            </a:r>
            <a:r>
              <a:rPr lang="tr-TR" dirty="0"/>
              <a:t>, </a:t>
            </a:r>
            <a:endParaRPr lang="tr-TR" dirty="0" smtClean="0"/>
          </a:p>
          <a:p>
            <a:pPr lvl="1"/>
            <a:r>
              <a:rPr lang="tr-TR" dirty="0" err="1" smtClean="0"/>
              <a:t>Sulfatlara</a:t>
            </a:r>
            <a:r>
              <a:rPr lang="tr-TR" dirty="0" smtClean="0"/>
              <a:t> </a:t>
            </a:r>
            <a:r>
              <a:rPr lang="tr-TR" dirty="0"/>
              <a:t>bağlanarak </a:t>
            </a:r>
            <a:r>
              <a:rPr lang="tr-TR" dirty="0" err="1"/>
              <a:t>mukopolisakkaritleri</a:t>
            </a:r>
            <a:r>
              <a:rPr lang="tr-TR" dirty="0"/>
              <a:t> ve başka maddelere bağlanarak türev karbonhidratları oluştururlar. </a:t>
            </a:r>
          </a:p>
        </p:txBody>
      </p:sp>
    </p:spTree>
    <p:extLst>
      <p:ext uri="{BB962C8B-B14F-4D97-AF65-F5344CB8AC3E}">
        <p14:creationId xmlns:p14="http://schemas.microsoft.com/office/powerpoint/2010/main" val="367791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Karbonhidratların Sınıflandırılması</a:t>
            </a:r>
            <a:endParaRPr lang="tr-TR" dirty="0"/>
          </a:p>
        </p:txBody>
      </p:sp>
      <p:sp>
        <p:nvSpPr>
          <p:cNvPr id="3" name="İçerik Yer Tutucusu 2"/>
          <p:cNvSpPr>
            <a:spLocks noGrp="1"/>
          </p:cNvSpPr>
          <p:nvPr>
            <p:ph idx="1"/>
          </p:nvPr>
        </p:nvSpPr>
        <p:spPr/>
        <p:txBody>
          <a:bodyPr/>
          <a:lstStyle/>
          <a:p>
            <a:pPr marL="457200" lvl="1" indent="0">
              <a:buNone/>
            </a:pPr>
            <a:r>
              <a:rPr lang="tr-TR" dirty="0"/>
              <a:t>1. Moleküldeki basit şeker ünitelerinin sayısına göre</a:t>
            </a:r>
            <a:br>
              <a:rPr lang="tr-TR" dirty="0"/>
            </a:br>
            <a:r>
              <a:rPr lang="tr-TR" dirty="0"/>
              <a:t/>
            </a:r>
            <a:br>
              <a:rPr lang="tr-TR" dirty="0"/>
            </a:br>
            <a:r>
              <a:rPr lang="tr-TR" dirty="0" smtClean="0"/>
              <a:t>	</a:t>
            </a:r>
            <a:r>
              <a:rPr lang="tr-TR" dirty="0" err="1" smtClean="0"/>
              <a:t>Monosakkaritler</a:t>
            </a:r>
            <a:r>
              <a:rPr lang="tr-TR" dirty="0"/>
              <a:t> </a:t>
            </a:r>
            <a:br>
              <a:rPr lang="tr-TR" dirty="0"/>
            </a:br>
            <a:r>
              <a:rPr lang="tr-TR" dirty="0" smtClean="0"/>
              <a:t>	</a:t>
            </a:r>
            <a:r>
              <a:rPr lang="tr-TR" dirty="0" err="1" smtClean="0"/>
              <a:t>Disakkaritler</a:t>
            </a:r>
            <a:r>
              <a:rPr lang="tr-TR" dirty="0" smtClean="0"/>
              <a:t> </a:t>
            </a:r>
            <a:r>
              <a:rPr lang="tr-TR" dirty="0"/>
              <a:t>ve </a:t>
            </a:r>
            <a:r>
              <a:rPr lang="tr-TR" dirty="0" err="1"/>
              <a:t>Oligosakkaritler</a:t>
            </a:r>
            <a:r>
              <a:rPr lang="tr-TR" dirty="0"/>
              <a:t> </a:t>
            </a:r>
            <a:br>
              <a:rPr lang="tr-TR" dirty="0"/>
            </a:br>
            <a:r>
              <a:rPr lang="tr-TR" dirty="0" smtClean="0"/>
              <a:t>	</a:t>
            </a:r>
            <a:r>
              <a:rPr lang="tr-TR" dirty="0" err="1" smtClean="0"/>
              <a:t>Polisakkaritler</a:t>
            </a:r>
            <a:endParaRPr lang="tr-TR" dirty="0"/>
          </a:p>
        </p:txBody>
      </p:sp>
    </p:spTree>
    <p:extLst>
      <p:ext uri="{BB962C8B-B14F-4D97-AF65-F5344CB8AC3E}">
        <p14:creationId xmlns:p14="http://schemas.microsoft.com/office/powerpoint/2010/main" val="63503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Karbonhidratların Sınıflandırılması</a:t>
            </a:r>
            <a:endParaRPr lang="tr-TR" dirty="0"/>
          </a:p>
        </p:txBody>
      </p:sp>
      <p:sp>
        <p:nvSpPr>
          <p:cNvPr id="3" name="İçerik Yer Tutucusu 2"/>
          <p:cNvSpPr>
            <a:spLocks noGrp="1"/>
          </p:cNvSpPr>
          <p:nvPr>
            <p:ph idx="1"/>
          </p:nvPr>
        </p:nvSpPr>
        <p:spPr/>
        <p:txBody>
          <a:bodyPr/>
          <a:lstStyle/>
          <a:p>
            <a:pPr marL="0" indent="0">
              <a:buNone/>
            </a:pPr>
            <a:r>
              <a:rPr lang="tr-TR" dirty="0"/>
              <a:t>2. Reaktif gruplarına göre: </a:t>
            </a:r>
          </a:p>
          <a:p>
            <a:endParaRPr lang="tr-TR" dirty="0"/>
          </a:p>
          <a:p>
            <a:pPr marL="457200" lvl="1" indent="0">
              <a:buNone/>
            </a:pPr>
            <a:r>
              <a:rPr lang="tr-TR" dirty="0" err="1"/>
              <a:t>Aldozlar</a:t>
            </a:r>
            <a:r>
              <a:rPr lang="tr-TR" dirty="0"/>
              <a:t> </a:t>
            </a:r>
          </a:p>
          <a:p>
            <a:pPr marL="457200" lvl="1" indent="0">
              <a:buNone/>
            </a:pPr>
            <a:r>
              <a:rPr lang="tr-TR" dirty="0" err="1"/>
              <a:t>Ketozlar</a:t>
            </a:r>
            <a:r>
              <a:rPr lang="tr-TR" dirty="0"/>
              <a:t> </a:t>
            </a:r>
          </a:p>
        </p:txBody>
      </p:sp>
    </p:spTree>
    <p:extLst>
      <p:ext uri="{BB962C8B-B14F-4D97-AF65-F5344CB8AC3E}">
        <p14:creationId xmlns:p14="http://schemas.microsoft.com/office/powerpoint/2010/main" val="258916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Karbonhidratların Sınıflandırılması</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a:t>3. Karbon zincirinin uzunluğuna göre:</a:t>
            </a:r>
          </a:p>
          <a:p>
            <a:pPr marL="0" indent="0">
              <a:buNone/>
            </a:pPr>
            <a:endParaRPr lang="tr-TR" dirty="0"/>
          </a:p>
          <a:p>
            <a:pPr marL="457200" lvl="1" indent="0">
              <a:buNone/>
            </a:pPr>
            <a:r>
              <a:rPr lang="tr-TR" dirty="0" err="1"/>
              <a:t>Diozlar</a:t>
            </a:r>
            <a:r>
              <a:rPr lang="tr-TR" dirty="0"/>
              <a:t> </a:t>
            </a:r>
          </a:p>
          <a:p>
            <a:pPr marL="457200" lvl="1" indent="0">
              <a:buNone/>
            </a:pPr>
            <a:r>
              <a:rPr lang="tr-TR" dirty="0" err="1"/>
              <a:t>Pentozlar</a:t>
            </a:r>
            <a:r>
              <a:rPr lang="tr-TR" dirty="0"/>
              <a:t> </a:t>
            </a:r>
          </a:p>
          <a:p>
            <a:pPr marL="457200" lvl="1" indent="0">
              <a:buNone/>
            </a:pPr>
            <a:r>
              <a:rPr lang="tr-TR" dirty="0" err="1"/>
              <a:t>Triozlar</a:t>
            </a:r>
            <a:r>
              <a:rPr lang="tr-TR" dirty="0"/>
              <a:t> </a:t>
            </a:r>
          </a:p>
          <a:p>
            <a:pPr marL="457200" lvl="1" indent="0">
              <a:buNone/>
            </a:pPr>
            <a:r>
              <a:rPr lang="tr-TR" dirty="0" err="1"/>
              <a:t>Hegsozlar</a:t>
            </a:r>
            <a:r>
              <a:rPr lang="tr-TR" dirty="0"/>
              <a:t> </a:t>
            </a:r>
          </a:p>
          <a:p>
            <a:pPr marL="457200" lvl="1" indent="0">
              <a:buNone/>
            </a:pPr>
            <a:r>
              <a:rPr lang="tr-TR" dirty="0" err="1"/>
              <a:t>Tetrozlar</a:t>
            </a:r>
            <a:r>
              <a:rPr lang="tr-TR" dirty="0"/>
              <a:t> </a:t>
            </a:r>
          </a:p>
          <a:p>
            <a:pPr marL="457200" lvl="1" indent="0">
              <a:buNone/>
            </a:pPr>
            <a:r>
              <a:rPr lang="tr-TR" dirty="0" err="1"/>
              <a:t>Heptozlar</a:t>
            </a:r>
            <a:endParaRPr lang="tr-TR" dirty="0"/>
          </a:p>
        </p:txBody>
      </p:sp>
    </p:spTree>
    <p:extLst>
      <p:ext uri="{BB962C8B-B14F-4D97-AF65-F5344CB8AC3E}">
        <p14:creationId xmlns:p14="http://schemas.microsoft.com/office/powerpoint/2010/main" val="372623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Karbonhidratların Sınıflandırılması</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1. </a:t>
            </a:r>
            <a:r>
              <a:rPr lang="tr-TR" dirty="0" err="1"/>
              <a:t>Monosakkaridler</a:t>
            </a:r>
            <a:endParaRPr lang="tr-TR" dirty="0"/>
          </a:p>
          <a:p>
            <a:pPr marL="0" indent="0">
              <a:buNone/>
            </a:pPr>
            <a:r>
              <a:rPr lang="tr-TR" dirty="0" err="1"/>
              <a:t>Glukoz</a:t>
            </a:r>
            <a:r>
              <a:rPr lang="tr-TR" dirty="0"/>
              <a:t>, </a:t>
            </a:r>
            <a:r>
              <a:rPr lang="tr-TR" dirty="0" err="1"/>
              <a:t>Galaktoz</a:t>
            </a:r>
            <a:endParaRPr lang="tr-TR" dirty="0"/>
          </a:p>
          <a:p>
            <a:pPr marL="0" indent="0">
              <a:buNone/>
            </a:pPr>
            <a:r>
              <a:rPr lang="tr-TR" dirty="0"/>
              <a:t>2. </a:t>
            </a:r>
            <a:r>
              <a:rPr lang="tr-TR" dirty="0" err="1"/>
              <a:t>Disakkaridler</a:t>
            </a:r>
            <a:endParaRPr lang="tr-TR" dirty="0"/>
          </a:p>
          <a:p>
            <a:pPr marL="0" indent="0">
              <a:buNone/>
            </a:pPr>
            <a:r>
              <a:rPr lang="tr-TR" dirty="0" smtClean="0"/>
              <a:t>Laktoz, </a:t>
            </a:r>
            <a:r>
              <a:rPr lang="tr-TR" dirty="0" err="1" smtClean="0"/>
              <a:t>Fruktoz</a:t>
            </a:r>
            <a:r>
              <a:rPr lang="tr-TR" dirty="0" smtClean="0"/>
              <a:t>, Maltoz</a:t>
            </a:r>
            <a:endParaRPr lang="tr-TR" dirty="0"/>
          </a:p>
          <a:p>
            <a:pPr marL="0" indent="0">
              <a:buNone/>
            </a:pPr>
            <a:r>
              <a:rPr lang="tr-TR" dirty="0"/>
              <a:t>3. </a:t>
            </a:r>
            <a:r>
              <a:rPr lang="tr-TR" dirty="0" err="1"/>
              <a:t>Oligosakkaridler</a:t>
            </a:r>
            <a:endParaRPr lang="tr-TR" dirty="0"/>
          </a:p>
          <a:p>
            <a:pPr marL="0" indent="0">
              <a:buNone/>
            </a:pPr>
            <a:r>
              <a:rPr lang="tr-TR" dirty="0"/>
              <a:t>(3-9 </a:t>
            </a:r>
            <a:r>
              <a:rPr lang="tr-TR" dirty="0" err="1"/>
              <a:t>monosakkarid</a:t>
            </a:r>
            <a:r>
              <a:rPr lang="tr-TR" dirty="0"/>
              <a:t> birimi)</a:t>
            </a:r>
          </a:p>
          <a:p>
            <a:pPr marL="0" indent="0">
              <a:buNone/>
            </a:pPr>
            <a:r>
              <a:rPr lang="tr-TR" dirty="0"/>
              <a:t>4. </a:t>
            </a:r>
            <a:r>
              <a:rPr lang="tr-TR" dirty="0" err="1"/>
              <a:t>Polisakkaridler</a:t>
            </a:r>
            <a:endParaRPr lang="tr-TR" dirty="0"/>
          </a:p>
          <a:p>
            <a:pPr marL="0" indent="0">
              <a:buNone/>
            </a:pPr>
            <a:r>
              <a:rPr lang="tr-TR" dirty="0"/>
              <a:t>Glikojen, Nişasta</a:t>
            </a:r>
          </a:p>
        </p:txBody>
      </p:sp>
    </p:spTree>
    <p:extLst>
      <p:ext uri="{BB962C8B-B14F-4D97-AF65-F5344CB8AC3E}">
        <p14:creationId xmlns:p14="http://schemas.microsoft.com/office/powerpoint/2010/main" val="20429624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181</TotalTime>
  <Words>801</Words>
  <Application>Microsoft Office PowerPoint</Application>
  <PresentationFormat>Geniş ekran</PresentationFormat>
  <Paragraphs>88</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Garamond</vt:lpstr>
      <vt:lpstr>Verdana</vt:lpstr>
      <vt:lpstr>Organik</vt:lpstr>
      <vt:lpstr>Karbonhidratlar</vt:lpstr>
      <vt:lpstr>PowerPoint Sunusu</vt:lpstr>
      <vt:lpstr>Karbonhidratların Tanımı</vt:lpstr>
      <vt:lpstr>Karbonhidratların Önemi</vt:lpstr>
      <vt:lpstr>Karbonhidratların Önemi</vt:lpstr>
      <vt:lpstr>Karbonhidratların Sınıflandırılması</vt:lpstr>
      <vt:lpstr>Karbonhidratların Sınıflandırılması</vt:lpstr>
      <vt:lpstr>Karbonhidratların Sınıflandırılması</vt:lpstr>
      <vt:lpstr>Karbonhidratların Sınıflandırılması</vt:lpstr>
      <vt:lpstr>1 - Monosakkaridler</vt:lpstr>
      <vt:lpstr>1 - Monosakkaridler</vt:lpstr>
      <vt:lpstr>1 - Monosakkaridler</vt:lpstr>
      <vt:lpstr>1 - Monosakkaridler</vt:lpstr>
      <vt:lpstr>1 - Monosakkaridler</vt:lpstr>
      <vt:lpstr>1 - Monosakkaridler</vt:lpstr>
      <vt:lpstr>1 - Monosakkaridler</vt:lpstr>
      <vt:lpstr>1 - Monosakkaridler</vt:lpstr>
      <vt:lpstr>1 - Monosakkaridler</vt:lpstr>
      <vt:lpstr>1 - Monosakkaridler</vt:lpstr>
      <vt:lpstr>1 - Monosakkaridler</vt:lpstr>
      <vt:lpstr>1 - Monosakkaridler</vt:lpstr>
      <vt:lpstr>2 - Disakkaritler</vt:lpstr>
      <vt:lpstr>3 - Polisakkaridler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Karbonhidratlar</dc:title>
  <dc:creator>user</dc:creator>
  <cp:lastModifiedBy>user</cp:lastModifiedBy>
  <cp:revision>29</cp:revision>
  <dcterms:created xsi:type="dcterms:W3CDTF">2019-08-20T05:55:14Z</dcterms:created>
  <dcterms:modified xsi:type="dcterms:W3CDTF">2019-11-12T05:11:30Z</dcterms:modified>
</cp:coreProperties>
</file>