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E8D61-A83B-4E8F-8DA7-BB1B7B051A4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37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0383-CB77-4F90-9C80-E89D82E50E6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1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EDAA-92E1-43DE-8CEF-86CA4AB1672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0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4E76-75B9-4AB2-AA29-3679941F2BB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00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38A-5346-4368-AC10-21476D8B605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0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E1DC-CA2E-4951-84CA-6A9A914710B6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90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8AD7-ACCA-4C00-8D91-A341ECDB1F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5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A5A7-E6ED-40AC-8805-57498EBBEA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4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B42A-89F5-4DB5-96AD-254DC494D7D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DA91-BEA8-48EF-BDA2-B63D0FAA8D3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2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6528-3865-4A19-83A4-F07FD0D7E8D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5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6668" y="6497638"/>
            <a:ext cx="297603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31D740-289A-44AA-9C48-5D2ACBE844FE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1039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08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9394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b="1">
                <a:solidFill>
                  <a:schemeClr val="accent2"/>
                </a:solidFill>
              </a:rPr>
              <a:t>Spermanın Alınması</a:t>
            </a:r>
            <a:endParaRPr lang="tr-TR" altLang="tr-TR">
              <a:solidFill>
                <a:schemeClr val="accent2"/>
              </a:solidFill>
            </a:endParaRPr>
          </a:p>
        </p:txBody>
      </p:sp>
      <p:sp>
        <p:nvSpPr>
          <p:cNvPr id="59395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Çipurada gamet toplamak için 2 yaşlı ortalama 1,2 kg olan erkekler ve 3 yaşlı ortalama 3,5 kg olan dişiler seçilmektedir.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Konuldukları tankların sıcaklığı 19˚C±1 olarak ayarlanır ve 125mg/l MS-222 (Sigma) ile anasteziye alındıktan sonra abdominal masaj yapılarak uçsuz enjektöre aspire edilirler.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Çipurada spermanın osmolaritesi 363-408 mOsm/kg ve motilite %75-100 arasıdır.</a:t>
            </a:r>
          </a:p>
        </p:txBody>
      </p:sp>
    </p:spTree>
    <p:extLst>
      <p:ext uri="{BB962C8B-B14F-4D97-AF65-F5344CB8AC3E}">
        <p14:creationId xmlns:p14="http://schemas.microsoft.com/office/powerpoint/2010/main" val="35341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0418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b="1">
                <a:solidFill>
                  <a:schemeClr val="accent2"/>
                </a:solidFill>
              </a:rPr>
              <a:t>Spermanın Alınması</a:t>
            </a:r>
            <a:endParaRPr lang="tr-TR" altLang="tr-TR">
              <a:solidFill>
                <a:schemeClr val="accent2"/>
              </a:solidFill>
            </a:endParaRPr>
          </a:p>
        </p:txBody>
      </p:sp>
      <p:sp>
        <p:nvSpPr>
          <p:cNvPr id="60419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3000"/>
              <a:t>Levrekte gamet toplamak için 1,5–3,0 kg ağırlığındaki erkekler ve 2-5 kg ağırlığındaki dişiler bir tanka konulur. </a:t>
            </a:r>
          </a:p>
          <a:p>
            <a:pPr>
              <a:lnSpc>
                <a:spcPct val="90000"/>
              </a:lnSpc>
            </a:pPr>
            <a:r>
              <a:rPr lang="tr-TR" altLang="tr-TR" sz="3000"/>
              <a:t>Cinsiyet oranı 2/3 (erkek/dişi) olmak üzere 10kg/m</a:t>
            </a:r>
            <a:r>
              <a:rPr lang="tr-TR" altLang="tr-TR" sz="3000" baseline="30000"/>
              <a:t>3</a:t>
            </a:r>
            <a:r>
              <a:rPr lang="tr-TR" altLang="tr-TR" sz="3000"/>
              <a:t> yoğunluğunda konur. </a:t>
            </a:r>
          </a:p>
          <a:p>
            <a:pPr>
              <a:lnSpc>
                <a:spcPct val="90000"/>
              </a:lnSpc>
            </a:pPr>
            <a:r>
              <a:rPr lang="tr-TR" altLang="tr-TR" sz="3000"/>
              <a:t>Tank debisi ise bir saatte tank haciminin %15’i olarak ayarlanır.</a:t>
            </a:r>
          </a:p>
          <a:p>
            <a:pPr>
              <a:lnSpc>
                <a:spcPct val="90000"/>
              </a:lnSpc>
            </a:pPr>
            <a:r>
              <a:rPr lang="tr-TR" altLang="tr-TR" sz="3000"/>
              <a:t>Hergün diledikleri şekilde pelet ve taze balıkla beslenen levrekler 13-22 </a:t>
            </a:r>
            <a:r>
              <a:rPr lang="tr-TR" altLang="tr-TR" sz="3000" baseline="30000"/>
              <a:t>o</a:t>
            </a:r>
            <a:r>
              <a:rPr lang="tr-TR" altLang="tr-TR" sz="3000"/>
              <a:t>C’de ve 8 saat ışık, 16 saat karanlıkta tutulur.</a:t>
            </a:r>
          </a:p>
        </p:txBody>
      </p:sp>
    </p:spTree>
    <p:extLst>
      <p:ext uri="{BB962C8B-B14F-4D97-AF65-F5344CB8AC3E}">
        <p14:creationId xmlns:p14="http://schemas.microsoft.com/office/powerpoint/2010/main" val="243728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1442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b="1">
                <a:solidFill>
                  <a:schemeClr val="accent2"/>
                </a:solidFill>
              </a:rPr>
              <a:t>Spermanın Alınması</a:t>
            </a:r>
            <a:endParaRPr lang="tr-TR" altLang="tr-TR">
              <a:solidFill>
                <a:schemeClr val="accent2"/>
              </a:solidFill>
            </a:endParaRPr>
          </a:p>
        </p:txBody>
      </p:sp>
      <p:sp>
        <p:nvSpPr>
          <p:cNvPr id="61443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/>
              <a:t>Balıklar elle alınmadan önce 100–120g/m</a:t>
            </a:r>
            <a:r>
              <a:rPr lang="tr-TR" altLang="tr-TR" baseline="30000"/>
              <a:t>3</a:t>
            </a:r>
            <a:r>
              <a:rPr lang="tr-TR" altLang="tr-TR"/>
              <a:t> fenoksi etanol ile anestizeye alınır. </a:t>
            </a:r>
          </a:p>
          <a:p>
            <a:r>
              <a:rPr lang="tr-TR" altLang="tr-TR"/>
              <a:t>Genital bölge kurulandıktan sonra testis ve kanallara hafif basınç yapılarak şırınga (2ml) ile  sperma çekilir. </a:t>
            </a:r>
          </a:p>
          <a:p>
            <a:r>
              <a:rPr lang="tr-TR" altLang="tr-TR"/>
              <a:t>Gaita ve idrar karışmamasına dikkat edilir.</a:t>
            </a:r>
          </a:p>
          <a:p>
            <a:r>
              <a:rPr lang="tr-TR" altLang="tr-TR"/>
              <a:t> Spermalar kullanılana kadar 4 </a:t>
            </a:r>
            <a:r>
              <a:rPr lang="tr-TR" altLang="tr-TR" baseline="30000"/>
              <a:t>o</a:t>
            </a:r>
            <a:r>
              <a:rPr lang="tr-TR" altLang="tr-TR"/>
              <a:t>C’de buz üzerinde muhafaza edilir. </a:t>
            </a:r>
          </a:p>
        </p:txBody>
      </p:sp>
    </p:spTree>
    <p:extLst>
      <p:ext uri="{BB962C8B-B14F-4D97-AF65-F5344CB8AC3E}">
        <p14:creationId xmlns:p14="http://schemas.microsoft.com/office/powerpoint/2010/main" val="394181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2466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b="1"/>
              <a:t>!!!</a:t>
            </a:r>
          </a:p>
        </p:txBody>
      </p:sp>
      <p:sp>
        <p:nvSpPr>
          <p:cNvPr id="62467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 sz="3000"/>
              <a:t>Spermaya idrar karışması;</a:t>
            </a:r>
          </a:p>
          <a:p>
            <a:r>
              <a:rPr lang="tr-TR" altLang="tr-TR" sz="3000"/>
              <a:t>Spermatozoonun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000"/>
              <a:t>Motilitesini,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000"/>
              <a:t>Hızını,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000"/>
              <a:t>Dölleme kapasitesini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3000"/>
              <a:t>Donma kabiliyetini olumsuz etkilemektedir. </a:t>
            </a:r>
          </a:p>
          <a:p>
            <a:r>
              <a:rPr lang="tr-TR" altLang="tr-TR" sz="3000"/>
              <a:t>Spermanın idrar veya mukusla karışması osmolaritenin ve pH’nın düşmesine neden olur.</a:t>
            </a:r>
          </a:p>
        </p:txBody>
      </p:sp>
    </p:spTree>
    <p:extLst>
      <p:ext uri="{BB962C8B-B14F-4D97-AF65-F5344CB8AC3E}">
        <p14:creationId xmlns:p14="http://schemas.microsoft.com/office/powerpoint/2010/main" val="67192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3490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Yumurtanın sağılması</a:t>
            </a:r>
          </a:p>
        </p:txBody>
      </p:sp>
      <p:sp>
        <p:nvSpPr>
          <p:cNvPr id="63491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/>
              <a:t>Dişiler ise </a:t>
            </a:r>
            <a:r>
              <a:rPr lang="tr-TR" altLang="tr-TR">
                <a:solidFill>
                  <a:srgbClr val="FF0000"/>
                </a:solidFill>
              </a:rPr>
              <a:t>13 </a:t>
            </a:r>
            <a:r>
              <a:rPr lang="tr-TR" altLang="tr-TR" baseline="30000">
                <a:solidFill>
                  <a:srgbClr val="FF0000"/>
                </a:solidFill>
              </a:rPr>
              <a:t>o</a:t>
            </a:r>
            <a:r>
              <a:rPr lang="tr-TR" altLang="tr-TR">
                <a:solidFill>
                  <a:srgbClr val="FF0000"/>
                </a:solidFill>
              </a:rPr>
              <a:t>C’deki tanklarda </a:t>
            </a:r>
            <a:r>
              <a:rPr lang="tr-TR" altLang="tr-TR"/>
              <a:t>beslenir. </a:t>
            </a:r>
          </a:p>
          <a:p>
            <a:r>
              <a:rPr lang="tr-TR" altLang="tr-TR"/>
              <a:t>Dişilerde yumurta alımı için ise </a:t>
            </a:r>
            <a:r>
              <a:rPr lang="tr-TR" altLang="tr-TR">
                <a:solidFill>
                  <a:srgbClr val="FF0000"/>
                </a:solidFill>
              </a:rPr>
              <a:t>LHRH</a:t>
            </a:r>
            <a:r>
              <a:rPr lang="tr-TR" altLang="tr-TR"/>
              <a:t>a’nın tek enjeksiyonda 10 µg/kg dozunda verildikten </a:t>
            </a:r>
            <a:r>
              <a:rPr lang="tr-TR" altLang="tr-TR">
                <a:solidFill>
                  <a:srgbClr val="FF0000"/>
                </a:solidFill>
              </a:rPr>
              <a:t>72 saat sonra sağılarak </a:t>
            </a:r>
            <a:r>
              <a:rPr lang="tr-TR" altLang="tr-TR"/>
              <a:t>elde edilir </a:t>
            </a:r>
          </a:p>
        </p:txBody>
      </p:sp>
    </p:spTree>
    <p:extLst>
      <p:ext uri="{BB962C8B-B14F-4D97-AF65-F5344CB8AC3E}">
        <p14:creationId xmlns:p14="http://schemas.microsoft.com/office/powerpoint/2010/main" val="385217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4514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Suni Tohumlama</a:t>
            </a:r>
          </a:p>
        </p:txBody>
      </p:sp>
      <p:sp>
        <p:nvSpPr>
          <p:cNvPr id="64515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Spermatozoon yoğunluğu ortalama 50 × 10</a:t>
            </a:r>
            <a:r>
              <a:rPr lang="tr-TR" altLang="tr-TR" baseline="30000"/>
              <a:t>9</a:t>
            </a:r>
            <a:r>
              <a:rPr lang="tr-TR" altLang="tr-TR"/>
              <a:t> spz / ml olan levrek sperması, yaklaşık olarak 100000 yumurtayı (yaklaşık 100 ml) dölleyebilmektedir.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Tohumlama için öncelikle 2 ml (ortalama 2000 adet) yumurta 10 ml’lik behere alınır.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20 µl taze sperma BSA ile zenginleştirilmiş aktive etmeyen medyum ile istenilen oranda </a:t>
            </a:r>
            <a:r>
              <a:rPr lang="tr-TR" altLang="tr-TR">
                <a:solidFill>
                  <a:schemeClr val="hlink"/>
                </a:solidFill>
              </a:rPr>
              <a:t>sulandırılır</a:t>
            </a:r>
            <a:r>
              <a:rPr lang="tr-TR" altLang="tr-TR"/>
              <a:t> ve yavaşca karıştırılır.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72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5538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</a:rPr>
              <a:t>Suni Tohumlama</a:t>
            </a:r>
          </a:p>
        </p:txBody>
      </p:sp>
      <p:sp>
        <p:nvSpPr>
          <p:cNvPr id="65539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/>
              <a:t>Son olarak spermatozoonların </a:t>
            </a:r>
            <a:r>
              <a:rPr lang="tr-TR" altLang="tr-TR">
                <a:solidFill>
                  <a:schemeClr val="hlink"/>
                </a:solidFill>
              </a:rPr>
              <a:t>aktivasyonu</a:t>
            </a:r>
            <a:r>
              <a:rPr lang="tr-TR" altLang="tr-TR"/>
              <a:t> ve yumurtaların şişmesi için  </a:t>
            </a:r>
            <a:r>
              <a:rPr lang="tr-TR" altLang="tr-TR">
                <a:solidFill>
                  <a:schemeClr val="hlink"/>
                </a:solidFill>
              </a:rPr>
              <a:t>1 ml  %37’lik filtre edilmiş deniz suyu</a:t>
            </a:r>
            <a:r>
              <a:rPr lang="tr-TR" altLang="tr-TR"/>
              <a:t> eklenir. </a:t>
            </a:r>
          </a:p>
          <a:p>
            <a:r>
              <a:rPr lang="tr-TR" altLang="tr-TR"/>
              <a:t>Spermatozoonların yumurtaları döllemesi için </a:t>
            </a:r>
            <a:r>
              <a:rPr lang="tr-TR" altLang="tr-TR">
                <a:solidFill>
                  <a:schemeClr val="hlink"/>
                </a:solidFill>
              </a:rPr>
              <a:t>3 dk beklenir</a:t>
            </a:r>
            <a:r>
              <a:rPr lang="tr-TR" altLang="tr-TR"/>
              <a:t>. </a:t>
            </a:r>
          </a:p>
          <a:p>
            <a:r>
              <a:rPr lang="tr-TR" altLang="tr-TR"/>
              <a:t>100 ml cam şişlerde deniz suyu içerisinde erken embriyonik dönem geçirmesi sağlanır.</a:t>
            </a:r>
          </a:p>
        </p:txBody>
      </p:sp>
    </p:spTree>
    <p:extLst>
      <p:ext uri="{BB962C8B-B14F-4D97-AF65-F5344CB8AC3E}">
        <p14:creationId xmlns:p14="http://schemas.microsoft.com/office/powerpoint/2010/main" val="125302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66563" name="Picture 1" descr="döllenmekte olan yumur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4500563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6021388" y="0"/>
          <a:ext cx="4646612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2715004" imgH="1743318" progId="">
                  <p:embed/>
                </p:oleObj>
              </mc:Choice>
              <mc:Fallback>
                <p:oleObj r:id="rId4" imgW="2715004" imgH="174331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0"/>
                        <a:ext cx="4646612" cy="5022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99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7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5" name="6 Metin kutusu"/>
          <p:cNvSpPr txBox="1">
            <a:spLocks noChangeArrowheads="1"/>
          </p:cNvSpPr>
          <p:nvPr/>
        </p:nvSpPr>
        <p:spPr bwMode="auto">
          <a:xfrm>
            <a:off x="2135188" y="5157789"/>
            <a:ext cx="82026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  <a:latin typeface="Calibri" panose="020F0502020204030204" pitchFamily="34" charset="0"/>
              </a:rPr>
              <a:t>Döllenmekte olan yumurta.                                       Balığın doğal üremesi sırasında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                            spermanın yumurtalar üzerine bırakılması.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39238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0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Varsayılan Tasarım</vt:lpstr>
      <vt:lpstr>Spermanın Alınması</vt:lpstr>
      <vt:lpstr>Spermanın Alınması</vt:lpstr>
      <vt:lpstr>Spermanın Alınması</vt:lpstr>
      <vt:lpstr>!!!</vt:lpstr>
      <vt:lpstr>Yumurtanın sağılması</vt:lpstr>
      <vt:lpstr>Suni Tohumlama</vt:lpstr>
      <vt:lpstr>Suni Tohumlama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Spermanın Alınması</dc:title>
  <dc:creator>Akcay</dc:creator>
  <cp:lastModifiedBy>Akcay</cp:lastModifiedBy>
  <cp:revision>1</cp:revision>
  <dcterms:created xsi:type="dcterms:W3CDTF">2019-09-05T08:03:41Z</dcterms:created>
  <dcterms:modified xsi:type="dcterms:W3CDTF">2019-09-05T08:04:34Z</dcterms:modified>
</cp:coreProperties>
</file>