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KLİNİK BİYOKİMYAYA GİRİŞ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</a:t>
            </a:r>
            <a:r>
              <a:rPr lang="en-US" sz="4400" b="1" dirty="0" smtClean="0"/>
              <a:t>455 KLİNİK </a:t>
            </a:r>
            <a:r>
              <a:rPr lang="en-US" sz="4400" b="1" dirty="0" smtClean="0"/>
              <a:t>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dirty="0">
                <a:latin typeface="Calibri"/>
                <a:cs typeface="Calibri"/>
              </a:rPr>
              <a:t>% 85 su % 15 katı maddelerdir</a:t>
            </a:r>
            <a:r>
              <a:rPr lang="tr-TR" sz="2400" dirty="0" smtClean="0">
                <a:latin typeface="Calibri"/>
                <a:cs typeface="Calibri"/>
              </a:rPr>
              <a:t>.</a:t>
            </a:r>
            <a:endParaRPr lang="tr-TR" sz="2400" dirty="0">
              <a:latin typeface="Calibri"/>
              <a:cs typeface="Calibri"/>
            </a:endParaRPr>
          </a:p>
          <a:p>
            <a:pPr algn="just"/>
            <a:r>
              <a:rPr lang="tr-TR" sz="2400" dirty="0" err="1">
                <a:latin typeface="Calibri"/>
                <a:cs typeface="Calibri"/>
              </a:rPr>
              <a:t>pH</a:t>
            </a:r>
            <a:r>
              <a:rPr lang="tr-TR" sz="2400" dirty="0">
                <a:latin typeface="Calibri"/>
                <a:cs typeface="Calibri"/>
              </a:rPr>
              <a:t> 7.32-7.42 arasındadır</a:t>
            </a:r>
            <a:r>
              <a:rPr lang="tr-TR" sz="2400" dirty="0" smtClean="0">
                <a:latin typeface="Calibri"/>
                <a:cs typeface="Calibri"/>
              </a:rPr>
              <a:t>.</a:t>
            </a:r>
            <a:endParaRPr lang="tr-TR" sz="2400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Homojen görünümlüdür fakat </a:t>
            </a:r>
            <a:r>
              <a:rPr lang="tr-TR" sz="2400" dirty="0" err="1" smtClean="0">
                <a:latin typeface="Calibri"/>
                <a:cs typeface="Calibri"/>
              </a:rPr>
              <a:t>heterolojendir</a:t>
            </a:r>
            <a:r>
              <a:rPr lang="tr-TR" sz="2400" dirty="0" smtClean="0">
                <a:latin typeface="Calibri"/>
                <a:cs typeface="Calibri"/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latin typeface="Calibri"/>
                <a:cs typeface="Calibri"/>
              </a:rPr>
              <a:t>Damarlar </a:t>
            </a:r>
            <a:r>
              <a:rPr lang="tr-TR" sz="2400" dirty="0">
                <a:latin typeface="Calibri"/>
                <a:cs typeface="Calibri"/>
              </a:rPr>
              <a:t>ağında sürekli hareket hâlinde canlı bir sıvı olan kan, plazma ve şekilli elemanlardan (kan hücreleri) oluşur.</a:t>
            </a: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latin typeface="Calibri"/>
                <a:cs typeface="Calibri"/>
              </a:rPr>
              <a:t>Kan </a:t>
            </a:r>
            <a:r>
              <a:rPr lang="tr-TR" sz="2400" dirty="0">
                <a:latin typeface="Calibri"/>
                <a:cs typeface="Calibri"/>
              </a:rPr>
              <a:t>örneği alımı, genellikle  en son besin alımından 12 saat geçtikten sonra gerçekleştirilir</a:t>
            </a:r>
            <a:r>
              <a:rPr lang="tr-TR" sz="2400" dirty="0" smtClean="0">
                <a:latin typeface="Calibri"/>
                <a:cs typeface="Calibri"/>
              </a:rPr>
              <a:t>.</a:t>
            </a:r>
            <a:endParaRPr lang="tr-TR" sz="2400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Kan genellikle toplardamarlardan (</a:t>
            </a:r>
            <a:r>
              <a:rPr lang="tr-TR" sz="2400" dirty="0" err="1">
                <a:latin typeface="Calibri"/>
                <a:cs typeface="Calibri"/>
              </a:rPr>
              <a:t>venler</a:t>
            </a:r>
            <a:r>
              <a:rPr lang="tr-TR" sz="2400" dirty="0">
                <a:latin typeface="Calibri"/>
                <a:cs typeface="Calibri"/>
              </a:rPr>
              <a:t>) alınır. </a:t>
            </a:r>
          </a:p>
          <a:p>
            <a:pPr algn="just">
              <a:lnSpc>
                <a:spcPct val="80000"/>
              </a:lnSpc>
            </a:pPr>
            <a:r>
              <a:rPr lang="tr-TR" sz="2400" dirty="0" err="1">
                <a:latin typeface="Calibri"/>
                <a:cs typeface="Calibri"/>
              </a:rPr>
              <a:t>Kapilerlerden</a:t>
            </a:r>
            <a:r>
              <a:rPr lang="tr-TR" sz="2400" dirty="0">
                <a:latin typeface="Calibri"/>
                <a:cs typeface="Calibri"/>
              </a:rPr>
              <a:t> de kan alımı yapılabilir fakat  diğer </a:t>
            </a:r>
            <a:r>
              <a:rPr lang="tr-TR" sz="2400" b="1" dirty="0">
                <a:latin typeface="Calibri"/>
                <a:cs typeface="Calibri"/>
              </a:rPr>
              <a:t>doku sıvıları karışmış durumda olabilir </a:t>
            </a:r>
            <a:r>
              <a:rPr lang="tr-TR" sz="2400" dirty="0">
                <a:latin typeface="Calibri"/>
                <a:cs typeface="Calibri"/>
              </a:rPr>
              <a:t>veya </a:t>
            </a:r>
            <a:r>
              <a:rPr lang="tr-TR" sz="2400" b="1" dirty="0">
                <a:latin typeface="Calibri"/>
                <a:cs typeface="Calibri"/>
              </a:rPr>
              <a:t>kan akışı düzensiz </a:t>
            </a:r>
            <a:r>
              <a:rPr lang="tr-TR" sz="2400" dirty="0">
                <a:latin typeface="Calibri"/>
                <a:cs typeface="Calibri"/>
              </a:rPr>
              <a:t>olabilir. Bu yüzden yanlış sonuçlar elde etme olasılığı yüksektir. </a:t>
            </a: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Kan gazları için ise </a:t>
            </a:r>
            <a:r>
              <a:rPr lang="tr-TR" sz="2400" dirty="0" err="1">
                <a:latin typeface="Calibri"/>
                <a:cs typeface="Calibri"/>
              </a:rPr>
              <a:t>arteriyel</a:t>
            </a:r>
            <a:r>
              <a:rPr lang="tr-TR" sz="2400" dirty="0">
                <a:latin typeface="Calibri"/>
                <a:cs typeface="Calibri"/>
              </a:rPr>
              <a:t> kan (atardamar)  gereklidir. </a:t>
            </a: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260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Hemogram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hücrelerinin</a:t>
            </a:r>
            <a:r>
              <a:rPr lang="en-US" dirty="0"/>
              <a:t> </a:t>
            </a:r>
            <a:r>
              <a:rPr lang="en-US" dirty="0" err="1"/>
              <a:t>nitelik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nicelik</a:t>
            </a:r>
            <a:r>
              <a:rPr lang="en-US" dirty="0"/>
              <a:t> </a:t>
            </a:r>
            <a:r>
              <a:rPr lang="en-US" dirty="0" err="1"/>
              <a:t>itibariyle</a:t>
            </a:r>
            <a:r>
              <a:rPr lang="en-US" dirty="0"/>
              <a:t> </a:t>
            </a:r>
            <a:r>
              <a:rPr lang="en-US" dirty="0" err="1"/>
              <a:t>incelenmesidir.Yaş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cinsiyete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parametrelerdeki</a:t>
            </a:r>
            <a:r>
              <a:rPr lang="en-US" dirty="0"/>
              <a:t> </a:t>
            </a:r>
            <a:r>
              <a:rPr lang="en-US" dirty="0" err="1"/>
              <a:t>değerler</a:t>
            </a:r>
            <a:r>
              <a:rPr lang="en-US" dirty="0"/>
              <a:t> </a:t>
            </a:r>
            <a:r>
              <a:rPr lang="en-US" dirty="0" err="1"/>
              <a:t>değişiklik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Eritrosit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 (RBC)</a:t>
            </a:r>
          </a:p>
          <a:p>
            <a:pPr marL="0" indent="0">
              <a:buNone/>
            </a:pPr>
            <a:r>
              <a:rPr lang="en-US" dirty="0"/>
              <a:t>Hemoglobin (HGB, HB)</a:t>
            </a:r>
          </a:p>
          <a:p>
            <a:pPr marL="0" indent="0">
              <a:buNone/>
            </a:pPr>
            <a:r>
              <a:rPr lang="en-US" dirty="0" err="1"/>
              <a:t>Hematokrit</a:t>
            </a:r>
            <a:r>
              <a:rPr lang="en-US" dirty="0"/>
              <a:t> (HCT)</a:t>
            </a:r>
          </a:p>
          <a:p>
            <a:pPr marL="0" indent="0">
              <a:buNone/>
            </a:pP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Eritrosit</a:t>
            </a:r>
            <a:r>
              <a:rPr lang="en-US" dirty="0"/>
              <a:t> </a:t>
            </a:r>
            <a:r>
              <a:rPr lang="en-US" dirty="0" err="1"/>
              <a:t>Volümü</a:t>
            </a:r>
            <a:r>
              <a:rPr lang="en-US" dirty="0"/>
              <a:t> (MCV)</a:t>
            </a:r>
          </a:p>
          <a:p>
            <a:pPr marL="0" indent="0">
              <a:buNone/>
            </a:pP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Eritrosit</a:t>
            </a:r>
            <a:r>
              <a:rPr lang="en-US" dirty="0"/>
              <a:t> </a:t>
            </a:r>
            <a:r>
              <a:rPr lang="en-US" dirty="0" err="1"/>
              <a:t>Hemoglobini</a:t>
            </a:r>
            <a:r>
              <a:rPr lang="en-US" dirty="0"/>
              <a:t> (MCH)</a:t>
            </a:r>
          </a:p>
          <a:p>
            <a:pPr marL="0" indent="0">
              <a:buNone/>
            </a:pPr>
            <a:r>
              <a:rPr lang="en-US" dirty="0" err="1"/>
              <a:t>Ortalama</a:t>
            </a:r>
            <a:r>
              <a:rPr lang="en-US" dirty="0"/>
              <a:t> </a:t>
            </a:r>
            <a:r>
              <a:rPr lang="en-US" dirty="0" err="1"/>
              <a:t>Eritrosit</a:t>
            </a:r>
            <a:r>
              <a:rPr lang="en-US" dirty="0"/>
              <a:t> Hemoglobin      </a:t>
            </a:r>
            <a:r>
              <a:rPr lang="en-US" dirty="0" err="1"/>
              <a:t>Konsantrasyonu</a:t>
            </a:r>
            <a:r>
              <a:rPr lang="en-US" dirty="0"/>
              <a:t> (MCHC)</a:t>
            </a:r>
          </a:p>
          <a:p>
            <a:pPr marL="0" indent="0">
              <a:buNone/>
            </a:pPr>
            <a:r>
              <a:rPr lang="en-US" dirty="0" err="1"/>
              <a:t>Lökosit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 (WBC)</a:t>
            </a:r>
          </a:p>
          <a:p>
            <a:pPr marL="0" indent="0">
              <a:buNone/>
            </a:pPr>
            <a:r>
              <a:rPr lang="en-US" dirty="0" err="1"/>
              <a:t>Trombosit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 (PLT)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29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İdrar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Böbrekler tarafından salgılanan bir plazma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ultrafiltratıdır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</a:p>
          <a:p>
            <a:pPr algn="just"/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İki böbreğin yapısında bulunan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gulomeruluslardan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günde yaklaşık 1700L kan geçer. Bundan yaklaşık 160-180 L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ultrafiltrat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primer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idrarı oluşturur. </a:t>
            </a:r>
          </a:p>
          <a:p>
            <a:pPr algn="just"/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ultrafiltratta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çok az protein( %10-15mg) bulunur. </a:t>
            </a:r>
          </a:p>
          <a:p>
            <a:pPr algn="just"/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Rengi amber sarısıdır fakat kişinin su kullanımına bağlı olarak koyulaşabilir ya da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açıklaşabilir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Berraktır. Enfeksiyon durumunda, fosfattan kaynaklı ya da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okzalattan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kaynaklı durumlarda bulanıklaşabilir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İdrar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pH’sı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genelde 6.2 civarındadır.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865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İdrar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60000"/>
              </a:lnSpc>
              <a:buNone/>
            </a:pPr>
            <a:r>
              <a:rPr lang="tr-TR" sz="2000" u="sng" dirty="0">
                <a:solidFill>
                  <a:srgbClr val="000000"/>
                </a:solidFill>
                <a:latin typeface="Calibri"/>
                <a:cs typeface="Calibri"/>
              </a:rPr>
              <a:t>İdrar analizleri başlıca üç grup incelemeyi kapsayabilir:</a:t>
            </a:r>
          </a:p>
          <a:p>
            <a:pPr marL="0" indent="0" algn="just">
              <a:lnSpc>
                <a:spcPct val="60000"/>
              </a:lnSpc>
              <a:buNone/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1- Fiziksel inceleme (İdrara herhangi bir işlem yapılmaksızın gerçekleştirilir)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 idrarın rengi, kokusu ve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bulanıklılığı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,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 Miktarı,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 Özgül ağırlığı,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pH'sı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 marL="0" indent="0" algn="just">
              <a:lnSpc>
                <a:spcPct val="60000"/>
              </a:lnSpc>
              <a:buNone/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2- Kimyasal inceleme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 idrarda şeker aranması (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Fehling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testi ile),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 Albümin aranması (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Esbach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testi ile),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 Aseton aranması (Legal testi ile),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Bilirubin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aranması (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Fouchet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testi ile),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- Kan aranması (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Gum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Guaiac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testi ile).</a:t>
            </a:r>
          </a:p>
          <a:p>
            <a:pPr marL="0" indent="0" algn="just">
              <a:lnSpc>
                <a:spcPct val="60000"/>
              </a:lnSpc>
              <a:buNone/>
            </a:pP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3- </a:t>
            </a:r>
            <a:r>
              <a:rPr lang="tr-TR" sz="2000" dirty="0" err="1">
                <a:solidFill>
                  <a:srgbClr val="000000"/>
                </a:solidFill>
                <a:latin typeface="Calibri"/>
                <a:cs typeface="Calibri"/>
              </a:rPr>
              <a:t>Mikroskopik</a:t>
            </a: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 inceleme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tr-TR" sz="2000" dirty="0">
                <a:solidFill>
                  <a:srgbClr val="000000"/>
                </a:solidFill>
                <a:latin typeface="Calibri"/>
                <a:cs typeface="Calibri"/>
              </a:rPr>
              <a:t>Böbrek hastalığının değerlendirilmesinde idrar tortusunun incelenmesi gereklidir</a:t>
            </a:r>
            <a:r>
              <a:rPr lang="tr-TR" sz="20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2263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Lenf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tr-TR" b="1" dirty="0" smtClean="0">
                <a:solidFill>
                  <a:srgbClr val="000000"/>
                </a:solidFill>
                <a:latin typeface="Calibri"/>
                <a:cs typeface="Calibri"/>
              </a:rPr>
              <a:t>Lenfatik </a:t>
            </a:r>
            <a:r>
              <a:rPr lang="tr-TR" b="1" dirty="0">
                <a:solidFill>
                  <a:srgbClr val="000000"/>
                </a:solidFill>
                <a:latin typeface="Calibri"/>
                <a:cs typeface="Calibri"/>
              </a:rPr>
              <a:t>sistem veya lenf sistemi 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lenf sıvısı, lenf damarları ve lenf düğümlerinden oluşan bir organ sistemidir. 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İkinci bir dolaşım sistemi olarak tanımlanabilecek olan lenf sistemi yine de yapısı itibariyle dolaşım sisteminden çok farklıdır. 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Dolaşım sisteminden bağımsız olarak çalışan lenfatik sistem bağışıklık sistemi içeriğini yine dolaşım sistemine boşaltır ve genel olarak bağışıklıkta rol alır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Lenf sistemi kan dolaşımı gibi doku ve hücrelerdeki artık maddeleri toplar , fakat lenf sisteminin bu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trasport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işlemi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oldukca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farklıdır. 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Kan dolaşımı atar ve toplar damarlardan oluşurken, lenf sistemi </a:t>
            </a:r>
            <a:r>
              <a:rPr lang="tr-TR" b="1" dirty="0">
                <a:solidFill>
                  <a:srgbClr val="000000"/>
                </a:solidFill>
                <a:latin typeface="Calibri"/>
                <a:cs typeface="Calibri"/>
              </a:rPr>
              <a:t>tek yönlü yol gibi sadece toplama işlemi yapar. 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tr-TR" b="1" dirty="0">
                <a:solidFill>
                  <a:srgbClr val="000000"/>
                </a:solidFill>
                <a:latin typeface="Calibri"/>
                <a:cs typeface="Calibri"/>
              </a:rPr>
              <a:t>Hücreler arasında kalan artık maddeleri 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lenf sistemi alarak ana lenf damarına (kanalına) ulaştırır, bu kanalda </a:t>
            </a:r>
            <a:r>
              <a:rPr lang="tr-TR" b="1" dirty="0">
                <a:solidFill>
                  <a:srgbClr val="000000"/>
                </a:solidFill>
                <a:latin typeface="Calibri"/>
                <a:cs typeface="Calibri"/>
              </a:rPr>
              <a:t>artık maddeleri toplar damarlara verir.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0335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Lenf</a:t>
            </a:r>
            <a:r>
              <a:rPr lang="en-US" dirty="0" smtClean="0"/>
              <a:t> </a:t>
            </a:r>
            <a:r>
              <a:rPr lang="en-US" dirty="0" err="1" smtClean="0"/>
              <a:t>Sıvısı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Clr>
                <a:srgbClr val="0070C0"/>
              </a:buClr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0070C0"/>
              </a:buClr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Lenf damarlarıyla taşınan ve içinde akyuvar bulunan sıvıdır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0070C0"/>
              </a:buClr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Alyuvar içermez </a:t>
            </a:r>
          </a:p>
          <a:p>
            <a:pPr algn="just">
              <a:buClr>
                <a:srgbClr val="0070C0"/>
              </a:buClr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Omurgalılarda ikinci vücut sıvısı lenf sıvısıdır. </a:t>
            </a:r>
          </a:p>
          <a:p>
            <a:pPr algn="just">
              <a:buClr>
                <a:srgbClr val="0070C0"/>
              </a:buClr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Hücreler arasında, dokular arasında ve lenf damarlarında dolaşır. </a:t>
            </a:r>
          </a:p>
          <a:p>
            <a:pPr algn="just">
              <a:buClr>
                <a:srgbClr val="0070C0"/>
              </a:buClr>
            </a:pP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Vücut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ağırlığının ¼ ‘ü kadar lenf sıvısı bulunur. </a:t>
            </a:r>
          </a:p>
          <a:p>
            <a:pPr algn="just">
              <a:buClr>
                <a:srgbClr val="0070C0"/>
              </a:buClr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Lenf sıvısı beyazdır. Glikoz, aminoasit,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NaCl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, küçük moleküllü proteinler içerir. </a:t>
            </a:r>
          </a:p>
          <a:p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7740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Eklem Sıvısı (</a:t>
            </a:r>
            <a:r>
              <a:rPr lang="tr-TR" dirty="0" err="1" smtClean="0">
                <a:solidFill>
                  <a:srgbClr val="000000"/>
                </a:solidFill>
                <a:latin typeface="Calibri"/>
                <a:cs typeface="Calibri"/>
              </a:rPr>
              <a:t>Sinoviyal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 Sıvı) 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Clr>
                <a:srgbClr val="0070C0"/>
              </a:buClr>
            </a:pP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Ekleme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ponksiyon yapıldığında soluk sarı renkte, iplik gibi yayılabilme özelliğinde, az miktarda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sinoviyal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sıvı elde edilir. </a:t>
            </a:r>
          </a:p>
          <a:p>
            <a:pPr algn="just">
              <a:buClr>
                <a:srgbClr val="0070C0"/>
              </a:buClr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Bu sıvının görevi eklemi kayganlaştırmaktır. Bunun yanında kıkırdak dokusunun beslenmesinde de önemi vardır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0070C0"/>
              </a:buClr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Sinoviyal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sıvısı eklem boşluğunu çevreleyen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epiteller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tarafından oluşturulur. </a:t>
            </a:r>
          </a:p>
          <a:p>
            <a:pPr algn="just">
              <a:buClr>
                <a:srgbClr val="0070C0"/>
              </a:buClr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Çeşitli eklemlerin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sinoviyal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sıvılarının içerikleri geniş aralıklar içinde değişir. </a:t>
            </a:r>
          </a:p>
          <a:p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3658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Omurilik</a:t>
            </a:r>
            <a:r>
              <a:rPr lang="en-US" dirty="0" smtClean="0"/>
              <a:t> </a:t>
            </a:r>
            <a:r>
              <a:rPr lang="en-US" dirty="0" err="1" smtClean="0"/>
              <a:t>Sıvısı</a:t>
            </a:r>
            <a:r>
              <a:rPr lang="en-US" dirty="0" smtClean="0"/>
              <a:t> (BOS)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BOS, başlıca görevi merkezi sinir sistemini  mekanik etkilere karşı koruyan, besleyen ve madde taşıyan kristal berraklığında sıvıdır. </a:t>
            </a:r>
          </a:p>
          <a:p>
            <a:pPr marL="0" indent="0" algn="just">
              <a:buNone/>
            </a:pP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BOS’un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kimyasal bileşimi, kan plazmasının bileşiminden oldukça farklıdır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1) BOS, proteinden oldukça fakirdir.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2) BOS, plazma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lipidlerini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içermez. 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3)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BOS’un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sodyum içeriği plazmadakine eşdeğer; potasyum içeriği düşüktür.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BOS’ta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klorür, plazmadakinden yüksektir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4)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BOS’ta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konsantrasyonu, plazmadakinden düşüktür; %40-70 mg arasında değişir. 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505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640</Words>
  <Application>Microsoft Macintosh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KLİNİK BİYOKİMYAYA GİRİŞ</vt:lpstr>
      <vt:lpstr>Kan</vt:lpstr>
      <vt:lpstr>Kan</vt:lpstr>
      <vt:lpstr>İdrar</vt:lpstr>
      <vt:lpstr>İdrar</vt:lpstr>
      <vt:lpstr>Lenf Sistemi</vt:lpstr>
      <vt:lpstr>Lenf Sıvısı</vt:lpstr>
      <vt:lpstr>Eklem Sıvısı (Sinoviyal Sıvı) </vt:lpstr>
      <vt:lpstr>Beyin Omurilik Sıvısı (BOS)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18</cp:revision>
  <dcterms:created xsi:type="dcterms:W3CDTF">2018-05-08T12:08:33Z</dcterms:created>
  <dcterms:modified xsi:type="dcterms:W3CDTF">2018-07-04T22:14:12Z</dcterms:modified>
</cp:coreProperties>
</file>