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76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80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02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00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29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04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36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52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03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73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31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D3D4-6F13-4CA0-A8FC-3C41B971D9A3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F1856-74E0-45D1-A153-E8C9AC0BD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58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İçme </a:t>
            </a:r>
            <a:r>
              <a:rPr lang="tr-TR" smtClean="0"/>
              <a:t>Sütü </a:t>
            </a:r>
            <a:r>
              <a:rPr lang="tr-TR" smtClean="0"/>
              <a:t>Teknolojisi-2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955721"/>
            <a:ext cx="9144000" cy="435124"/>
          </a:xfrm>
        </p:spPr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5157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smtClean="0">
                <a:solidFill>
                  <a:srgbClr val="FFC000"/>
                </a:solidFill>
              </a:rPr>
              <a:t>Direkt UHT Sterilizasyon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4035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nb-NO" altLang="tr-TR" b="1" dirty="0"/>
              <a:t>Direkt ısıtma sistemlerinde, </a:t>
            </a:r>
            <a:r>
              <a:rPr lang="nb-NO" altLang="tr-TR" b="1" dirty="0">
                <a:solidFill>
                  <a:srgbClr val="CC3300"/>
                </a:solidFill>
              </a:rPr>
              <a:t>süt </a:t>
            </a:r>
            <a:endParaRPr lang="tr-TR" altLang="tr-TR" b="1" dirty="0">
              <a:solidFill>
                <a:srgbClr val="CC3300"/>
              </a:solidFill>
            </a:endParaRPr>
          </a:p>
          <a:p>
            <a:pPr>
              <a:buNone/>
            </a:pPr>
            <a:r>
              <a:rPr lang="tr-TR" altLang="tr-TR" b="1" dirty="0"/>
              <a:t>ö</a:t>
            </a:r>
            <a:r>
              <a:rPr lang="nb-NO" altLang="tr-TR" b="1" dirty="0"/>
              <a:t>nce</a:t>
            </a:r>
            <a:r>
              <a:rPr lang="tr-TR" altLang="tr-TR" b="1" dirty="0"/>
              <a:t>, </a:t>
            </a:r>
          </a:p>
          <a:p>
            <a:pPr>
              <a:buNone/>
            </a:pPr>
            <a:r>
              <a:rPr lang="nb-NO" altLang="tr-TR" b="1" dirty="0">
                <a:solidFill>
                  <a:srgbClr val="CC3300"/>
                </a:solidFill>
              </a:rPr>
              <a:t>indirekt ısıtma yoluyla 80-85</a:t>
            </a:r>
            <a:r>
              <a:rPr lang="en-GB" altLang="tr-TR" b="1" dirty="0">
                <a:solidFill>
                  <a:srgbClr val="CC3300"/>
                </a:solidFill>
                <a:sym typeface="Symbol" panose="05050102010706020507" pitchFamily="18" charset="2"/>
              </a:rPr>
              <a:t></a:t>
            </a:r>
            <a:r>
              <a:rPr lang="nb-NO" altLang="tr-TR" b="1" dirty="0">
                <a:solidFill>
                  <a:srgbClr val="CC3300"/>
                </a:solidFill>
              </a:rPr>
              <a:t>C'ye ısıtılır.</a:t>
            </a:r>
            <a:r>
              <a:rPr lang="nb-NO" altLang="tr-TR" b="1" dirty="0"/>
              <a:t> </a:t>
            </a:r>
            <a:endParaRPr lang="tr-TR" altLang="tr-TR" b="1" dirty="0"/>
          </a:p>
          <a:p>
            <a:pPr>
              <a:buNone/>
            </a:pPr>
            <a:r>
              <a:rPr lang="nb-NO" altLang="tr-TR" b="1" dirty="0"/>
              <a:t>Daha sonra sütü </a:t>
            </a:r>
            <a:endParaRPr lang="tr-TR" altLang="tr-TR" b="1" dirty="0"/>
          </a:p>
          <a:p>
            <a:pPr>
              <a:buNone/>
            </a:pPr>
            <a:r>
              <a:rPr lang="nb-NO" altLang="tr-TR" b="1" dirty="0">
                <a:solidFill>
                  <a:srgbClr val="CC3300"/>
                </a:solidFill>
              </a:rPr>
              <a:t>sterilizasyon sıcaklığına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nb-NO" altLang="tr-TR" b="1" dirty="0">
                <a:solidFill>
                  <a:srgbClr val="CC3300"/>
                </a:solidFill>
              </a:rPr>
              <a:t>(140-150</a:t>
            </a:r>
            <a:r>
              <a:rPr lang="en-GB" altLang="tr-TR" b="1" dirty="0">
                <a:solidFill>
                  <a:srgbClr val="CC3300"/>
                </a:solidFill>
                <a:sym typeface="Symbol" panose="05050102010706020507" pitchFamily="18" charset="2"/>
              </a:rPr>
              <a:t></a:t>
            </a:r>
            <a:r>
              <a:rPr lang="nb-NO" altLang="tr-TR" b="1" dirty="0">
                <a:solidFill>
                  <a:srgbClr val="CC3300"/>
                </a:solidFill>
              </a:rPr>
              <a:t>C) </a:t>
            </a:r>
            <a:endParaRPr lang="tr-TR" altLang="tr-TR" b="1" dirty="0">
              <a:solidFill>
                <a:srgbClr val="CC3300"/>
              </a:solidFill>
            </a:endParaRPr>
          </a:p>
          <a:p>
            <a:pPr>
              <a:buNone/>
            </a:pPr>
            <a:r>
              <a:rPr lang="nb-NO" altLang="tr-TR" b="1" dirty="0"/>
              <a:t>ısıtmak için, </a:t>
            </a:r>
            <a:endParaRPr lang="tr-TR" altLang="tr-TR" b="1" dirty="0"/>
          </a:p>
          <a:p>
            <a:pPr>
              <a:buNone/>
            </a:pPr>
            <a:r>
              <a:rPr lang="nb-NO" altLang="tr-TR" sz="3200" b="1" dirty="0">
                <a:solidFill>
                  <a:srgbClr val="CC3300"/>
                </a:solidFill>
              </a:rPr>
              <a:t>sütle buhar karıştırılır.</a:t>
            </a:r>
            <a:endParaRPr lang="tr-TR" altLang="tr-TR" sz="3200" b="1" dirty="0">
              <a:solidFill>
                <a:srgbClr val="CC33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54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Direkt UHT Sterilizasyon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9177" y="1825625"/>
            <a:ext cx="11034623" cy="4351338"/>
          </a:xfrm>
        </p:spPr>
        <p:txBody>
          <a:bodyPr/>
          <a:lstStyle/>
          <a:p>
            <a:pPr>
              <a:buNone/>
            </a:pPr>
            <a:r>
              <a:rPr lang="nb-NO" altLang="tr-TR" b="1" dirty="0"/>
              <a:t>Bu son ısıtma, </a:t>
            </a:r>
            <a:r>
              <a:rPr lang="nb-NO" altLang="tr-TR" sz="3200" b="1" dirty="0"/>
              <a:t>sütün su içeriğini</a:t>
            </a:r>
            <a:r>
              <a:rPr lang="nb-NO" altLang="tr-TR" b="1" dirty="0"/>
              <a:t> </a:t>
            </a:r>
            <a:r>
              <a:rPr lang="nb-NO" altLang="tr-TR" b="1" dirty="0" smtClean="0"/>
              <a:t>önemli</a:t>
            </a:r>
            <a:r>
              <a:rPr lang="tr-TR" altLang="tr-TR" b="1" dirty="0" smtClean="0"/>
              <a:t> </a:t>
            </a:r>
            <a:r>
              <a:rPr lang="nb-NO" altLang="tr-TR" b="1" dirty="0" smtClean="0"/>
              <a:t>oranda </a:t>
            </a:r>
            <a:r>
              <a:rPr lang="nb-NO" altLang="tr-TR" sz="3600" b="1" dirty="0"/>
              <a:t>artırır</a:t>
            </a:r>
            <a:r>
              <a:rPr lang="nb-NO" altLang="tr-TR" b="1" dirty="0"/>
              <a:t>. </a:t>
            </a:r>
            <a:endParaRPr lang="tr-TR" altLang="tr-TR" b="1" dirty="0"/>
          </a:p>
          <a:p>
            <a:pPr>
              <a:buNone/>
            </a:pPr>
            <a:r>
              <a:rPr lang="nb-NO" altLang="tr-TR" b="1" u="sng" dirty="0"/>
              <a:t>Süte </a:t>
            </a:r>
            <a:r>
              <a:rPr lang="nb-NO" altLang="tr-TR" sz="3600" b="1" u="sng" dirty="0"/>
              <a:t>buhar halinde karışan suyu</a:t>
            </a:r>
            <a:r>
              <a:rPr lang="nb-NO" altLang="tr-TR" b="1" dirty="0"/>
              <a:t> </a:t>
            </a:r>
            <a:r>
              <a:rPr lang="nb-NO" altLang="tr-TR" sz="3200" b="1" u="sng" dirty="0" smtClean="0"/>
              <a:t>uzaklaştırmak</a:t>
            </a:r>
            <a:r>
              <a:rPr lang="nb-NO" altLang="tr-TR" b="1" dirty="0" smtClean="0"/>
              <a:t> </a:t>
            </a:r>
            <a:r>
              <a:rPr lang="nb-NO" altLang="tr-TR" b="1" dirty="0"/>
              <a:t>ve </a:t>
            </a:r>
            <a:r>
              <a:rPr lang="nb-NO" altLang="tr-TR" sz="3200" b="1" dirty="0"/>
              <a:t>sütü tam olarak</a:t>
            </a:r>
            <a:r>
              <a:rPr lang="nb-NO" altLang="tr-TR" b="1" dirty="0"/>
              <a:t> </a:t>
            </a:r>
            <a:r>
              <a:rPr lang="tr-TR" altLang="tr-TR" b="1" dirty="0" smtClean="0"/>
              <a:t>b</a:t>
            </a:r>
            <a:r>
              <a:rPr lang="nb-NO" altLang="tr-TR" b="1" dirty="0"/>
              <a:t>aşlangıçtaki bileşimine getirmek </a:t>
            </a:r>
            <a:r>
              <a:rPr lang="nb-NO" altLang="tr-TR" b="1" u="sng" dirty="0"/>
              <a:t>için </a:t>
            </a:r>
            <a:r>
              <a:rPr lang="tr-TR" altLang="tr-TR" sz="3600" b="1" u="sng" dirty="0" smtClean="0"/>
              <a:t>v</a:t>
            </a:r>
            <a:r>
              <a:rPr lang="nb-NO" altLang="tr-TR" sz="3600" b="1" u="sng" dirty="0"/>
              <a:t>akumlu</a:t>
            </a:r>
            <a:r>
              <a:rPr lang="tr-TR" altLang="tr-TR" sz="3600" b="1" u="sng" dirty="0"/>
              <a:t> </a:t>
            </a:r>
            <a:r>
              <a:rPr lang="nb-NO" altLang="tr-TR" sz="3600" b="1" u="sng" dirty="0"/>
              <a:t>ekspansiyon soğutma</a:t>
            </a:r>
            <a:r>
              <a:rPr lang="nb-NO" altLang="tr-TR" b="1" dirty="0"/>
              <a:t> </a:t>
            </a:r>
            <a:r>
              <a:rPr lang="nb-NO" altLang="tr-TR" b="1" dirty="0" smtClean="0"/>
              <a:t>düzeneklerinden </a:t>
            </a:r>
            <a:r>
              <a:rPr lang="nb-NO" altLang="tr-TR" b="1" dirty="0"/>
              <a:t>yararlanılır.</a:t>
            </a:r>
            <a:r>
              <a:rPr lang="nb-NO" altLang="tr-TR" dirty="0"/>
              <a:t>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581449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649" y="382378"/>
            <a:ext cx="10515600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UHT Sterilizasyon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649" y="1825625"/>
            <a:ext cx="11207151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>
                <a:solidFill>
                  <a:srgbClr val="313AEF"/>
                </a:solidFill>
              </a:rPr>
              <a:t>düşük sıcaklık</a:t>
            </a:r>
            <a:r>
              <a:rPr lang="tr-TR" altLang="tr-TR" b="1" dirty="0"/>
              <a:t> derecelerinde saklanırsa;</a:t>
            </a:r>
            <a:r>
              <a:rPr lang="tr-TR" altLang="tr-TR" sz="2400" b="1" dirty="0"/>
              <a:t> </a:t>
            </a:r>
          </a:p>
          <a:p>
            <a:pPr>
              <a:buNone/>
            </a:pPr>
            <a:r>
              <a:rPr lang="tr-TR" altLang="tr-TR" b="1" dirty="0"/>
              <a:t>  depolamadaki değişimler </a:t>
            </a:r>
            <a:r>
              <a:rPr lang="tr-TR" altLang="tr-TR" sz="3200" b="1" dirty="0"/>
              <a:t>yavaş bir hızda</a:t>
            </a:r>
            <a:r>
              <a:rPr lang="tr-TR" altLang="tr-TR" b="1" dirty="0"/>
              <a:t> </a:t>
            </a:r>
            <a:r>
              <a:rPr lang="tr-TR" altLang="tr-TR" b="1" dirty="0" smtClean="0"/>
              <a:t>meydana </a:t>
            </a:r>
            <a:r>
              <a:rPr lang="tr-TR" altLang="tr-TR" b="1" dirty="0"/>
              <a:t>geleceği için pratik açıdan fazla </a:t>
            </a:r>
            <a:r>
              <a:rPr lang="tr-TR" altLang="tr-TR" b="1" dirty="0" smtClean="0"/>
              <a:t>önem taşımazlar</a:t>
            </a:r>
            <a:r>
              <a:rPr lang="tr-TR" altLang="tr-TR" b="1" dirty="0"/>
              <a:t>. </a:t>
            </a:r>
          </a:p>
          <a:p>
            <a:pPr>
              <a:buNone/>
            </a:pP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Fakat</a:t>
            </a:r>
            <a:r>
              <a:rPr lang="tr-TR" altLang="tr-TR" b="1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rgbClr val="CC3300"/>
                </a:solidFill>
              </a:rPr>
              <a:t> dağıtım ve depolama sıcaklığı yüksek</a:t>
            </a:r>
            <a:r>
              <a:rPr lang="tr-TR" altLang="tr-TR" b="1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rgbClr val="CC3300"/>
                </a:solidFill>
              </a:rPr>
              <a:t> depolama süresi uzun ise</a:t>
            </a:r>
            <a:r>
              <a:rPr lang="tr-TR" altLang="tr-TR" b="1" dirty="0"/>
              <a:t>, </a:t>
            </a:r>
          </a:p>
          <a:p>
            <a:pPr>
              <a:buNone/>
            </a:pPr>
            <a:r>
              <a:rPr lang="tr-TR" altLang="tr-TR" b="1" dirty="0"/>
              <a:t>    tüketilmeden önce sütte </a:t>
            </a:r>
            <a:r>
              <a:rPr lang="tr-TR" altLang="tr-TR" b="1" dirty="0">
                <a:solidFill>
                  <a:srgbClr val="CC3300"/>
                </a:solidFill>
              </a:rPr>
              <a:t>önemli değişimler </a:t>
            </a:r>
            <a:r>
              <a:rPr lang="tr-TR" altLang="tr-TR" b="1" dirty="0" smtClean="0">
                <a:solidFill>
                  <a:srgbClr val="CC3300"/>
                </a:solidFill>
              </a:rPr>
              <a:t>görülebilir</a:t>
            </a:r>
            <a:r>
              <a:rPr lang="tr-TR" altLang="tr-TR" b="1" dirty="0">
                <a:solidFill>
                  <a:srgbClr val="CC3300"/>
                </a:solidFill>
              </a:rPr>
              <a:t>.</a:t>
            </a:r>
            <a:r>
              <a:rPr lang="tr-TR" alt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2070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9781" y="313367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FFC000"/>
                </a:solidFill>
              </a:rPr>
              <a:t>UHT Sterilizasyon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781" y="1825625"/>
            <a:ext cx="11164019" cy="4351338"/>
          </a:xfrm>
        </p:spPr>
        <p:txBody>
          <a:bodyPr/>
          <a:lstStyle/>
          <a:p>
            <a:pPr>
              <a:buNone/>
            </a:pPr>
            <a:r>
              <a:rPr lang="tr-TR" altLang="tr-TR" sz="3200" b="1" dirty="0">
                <a:solidFill>
                  <a:srgbClr val="CC3300"/>
                </a:solidFill>
              </a:rPr>
              <a:t>çözünür kalsiyum miktarında</a:t>
            </a:r>
            <a:r>
              <a:rPr lang="tr-TR" altLang="tr-TR" b="1" dirty="0"/>
              <a:t>  </a:t>
            </a:r>
          </a:p>
          <a:p>
            <a:pPr>
              <a:buNone/>
            </a:pPr>
            <a:r>
              <a:rPr lang="tr-TR" altLang="tr-TR" b="1" dirty="0"/>
              <a:t>%50’ye ulaşabilen oranda azalma </a:t>
            </a:r>
            <a:r>
              <a:rPr lang="tr-TR" altLang="tr-TR" b="1" dirty="0" smtClean="0"/>
              <a:t>meydana </a:t>
            </a:r>
            <a:r>
              <a:rPr lang="tr-TR" altLang="tr-TR" b="1" dirty="0"/>
              <a:t>gelmektedir. kalsiyumun </a:t>
            </a:r>
            <a:r>
              <a:rPr lang="tr-TR" altLang="tr-TR" b="1" dirty="0" err="1" smtClean="0"/>
              <a:t>yarayışlılığı</a:t>
            </a:r>
            <a:r>
              <a:rPr lang="tr-TR" altLang="tr-TR" b="1" dirty="0" smtClean="0"/>
              <a:t> </a:t>
            </a:r>
            <a:r>
              <a:rPr lang="tr-TR" altLang="tr-TR" b="1" dirty="0"/>
              <a:t>etkilenmez  </a:t>
            </a:r>
            <a:endParaRPr lang="tr-TR" altLang="tr-TR" b="1" dirty="0" smtClean="0"/>
          </a:p>
          <a:p>
            <a:pPr>
              <a:buNone/>
            </a:pPr>
            <a:endParaRPr lang="tr-TR" altLang="tr-TR" b="1" dirty="0"/>
          </a:p>
          <a:p>
            <a:pPr>
              <a:buNone/>
            </a:pPr>
            <a:r>
              <a:rPr lang="tr-TR" altLang="tr-TR" b="1" dirty="0">
                <a:solidFill>
                  <a:srgbClr val="FF0000"/>
                </a:solidFill>
              </a:rPr>
              <a:t>Protein </a:t>
            </a:r>
            <a:r>
              <a:rPr lang="tr-TR" altLang="tr-TR" b="1" dirty="0" err="1">
                <a:solidFill>
                  <a:srgbClr val="FF0000"/>
                </a:solidFill>
              </a:rPr>
              <a:t>yarayışlılığı</a:t>
            </a:r>
            <a:r>
              <a:rPr lang="tr-TR" altLang="tr-TR" b="1" dirty="0">
                <a:solidFill>
                  <a:srgbClr val="FF0000"/>
                </a:solidFill>
              </a:rPr>
              <a:t> </a:t>
            </a:r>
            <a:r>
              <a:rPr lang="tr-TR" altLang="tr-TR" b="1" dirty="0"/>
              <a:t>ihmal edilebilir </a:t>
            </a:r>
            <a:r>
              <a:rPr lang="tr-TR" altLang="tr-TR" b="1" dirty="0" smtClean="0"/>
              <a:t>düzeydedir</a:t>
            </a:r>
          </a:p>
          <a:p>
            <a:pPr>
              <a:buNone/>
            </a:pPr>
            <a:endParaRPr lang="tr-TR" altLang="tr-TR" b="1" dirty="0"/>
          </a:p>
          <a:p>
            <a:pPr>
              <a:buNone/>
            </a:pPr>
            <a:r>
              <a:rPr lang="tr-TR" altLang="tr-TR" b="1" dirty="0">
                <a:solidFill>
                  <a:srgbClr val="FF0000"/>
                </a:solidFill>
              </a:rPr>
              <a:t>Süt yağında </a:t>
            </a:r>
            <a:r>
              <a:rPr lang="tr-TR" altLang="tr-TR" b="1" dirty="0"/>
              <a:t>değişim görülmez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4661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0177" y="149465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FFC000"/>
                </a:solidFill>
              </a:rPr>
              <a:t>UHT Sterilizasyon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b="1" dirty="0"/>
              <a:t>UHT sterilizasyon işleminde</a:t>
            </a:r>
          </a:p>
          <a:p>
            <a:pPr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B1, B6, B9, B12 vitaminlerinde</a:t>
            </a:r>
            <a:r>
              <a:rPr lang="tr-TR" altLang="tr-TR" b="1" dirty="0"/>
              <a:t> </a:t>
            </a:r>
            <a:r>
              <a:rPr lang="tr-TR" altLang="tr-TR" sz="3600" b="1" dirty="0"/>
              <a:t>%10</a:t>
            </a:r>
            <a:r>
              <a:rPr lang="tr-TR" altLang="tr-TR" b="1" dirty="0"/>
              <a:t> oranında </a:t>
            </a:r>
          </a:p>
          <a:p>
            <a:pPr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C vitamininde</a:t>
            </a:r>
            <a:r>
              <a:rPr lang="tr-TR" altLang="tr-TR" b="1" dirty="0"/>
              <a:t>                              </a:t>
            </a:r>
            <a:r>
              <a:rPr lang="tr-TR" altLang="tr-TR" sz="3600" b="1" dirty="0"/>
              <a:t>%25</a:t>
            </a:r>
            <a:r>
              <a:rPr lang="tr-TR" altLang="tr-TR" b="1" dirty="0"/>
              <a:t> oranında </a:t>
            </a:r>
          </a:p>
          <a:p>
            <a:pPr>
              <a:buNone/>
            </a:pPr>
            <a:r>
              <a:rPr lang="tr-TR" altLang="tr-TR" b="1" dirty="0"/>
              <a:t>                                                      bir kayıp yaratır. </a:t>
            </a:r>
          </a:p>
          <a:p>
            <a:pPr>
              <a:buNone/>
            </a:pPr>
            <a:r>
              <a:rPr lang="tr-TR" altLang="tr-TR" sz="3200" b="1" dirty="0"/>
              <a:t>Fakat bu kayıplar, </a:t>
            </a:r>
          </a:p>
          <a:p>
            <a:pPr>
              <a:buNone/>
            </a:pPr>
            <a:r>
              <a:rPr lang="tr-TR" altLang="tr-TR" sz="3200" b="1" dirty="0">
                <a:solidFill>
                  <a:srgbClr val="CC3300"/>
                </a:solidFill>
              </a:rPr>
              <a:t>klasik sterilizasyonda</a:t>
            </a:r>
            <a:r>
              <a:rPr lang="tr-TR" altLang="tr-TR" sz="3200" b="1" dirty="0">
                <a:solidFill>
                  <a:srgbClr val="0033CC"/>
                </a:solidFill>
              </a:rPr>
              <a:t> </a:t>
            </a:r>
            <a:r>
              <a:rPr lang="tr-TR" altLang="tr-TR" sz="3200" b="1" dirty="0"/>
              <a:t>meydana gelen</a:t>
            </a:r>
            <a:r>
              <a:rPr lang="tr-TR" altLang="tr-TR" sz="3200" b="1" dirty="0">
                <a:solidFill>
                  <a:srgbClr val="0033CC"/>
                </a:solidFill>
              </a:rPr>
              <a:t> </a:t>
            </a:r>
          </a:p>
          <a:p>
            <a:pPr>
              <a:buNone/>
            </a:pPr>
            <a:r>
              <a:rPr lang="tr-TR" altLang="tr-TR" sz="3200" b="1" dirty="0"/>
              <a:t>kayıplara kıyasla </a:t>
            </a:r>
            <a:r>
              <a:rPr lang="tr-TR" altLang="tr-TR" sz="3200" b="1" dirty="0">
                <a:solidFill>
                  <a:srgbClr val="CC3300"/>
                </a:solidFill>
              </a:rPr>
              <a:t>çok düşük</a:t>
            </a:r>
            <a:r>
              <a:rPr lang="tr-TR" altLang="tr-TR" sz="3200" b="1" dirty="0">
                <a:solidFill>
                  <a:srgbClr val="0033CC"/>
                </a:solidFill>
              </a:rPr>
              <a:t> </a:t>
            </a:r>
            <a:r>
              <a:rPr lang="tr-TR" altLang="tr-TR" sz="3200" b="1" dirty="0"/>
              <a:t>düzeydedir</a:t>
            </a:r>
            <a:r>
              <a:rPr lang="tr-TR" altLang="tr-TR" sz="3200" b="1" dirty="0">
                <a:solidFill>
                  <a:srgbClr val="0033CC"/>
                </a:solidFill>
              </a:rPr>
              <a:t>.</a:t>
            </a:r>
            <a:r>
              <a:rPr lang="tr-TR" altLang="tr-TR" b="1" dirty="0">
                <a:solidFill>
                  <a:srgbClr val="0033CC"/>
                </a:solidFill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4302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Sterilizasyon işlemi ile 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166" y="2351836"/>
            <a:ext cx="11861321" cy="4351338"/>
          </a:xfrm>
        </p:spPr>
        <p:txBody>
          <a:bodyPr/>
          <a:lstStyle/>
          <a:p>
            <a:pPr>
              <a:buNone/>
            </a:pPr>
            <a:r>
              <a:rPr lang="tr-TR" altLang="tr-TR" b="1" dirty="0"/>
              <a:t>vejetatif hücrelerin %100’ü sporların büyük bir kısmı yok edilir</a:t>
            </a:r>
          </a:p>
          <a:p>
            <a:pPr>
              <a:buNone/>
            </a:pP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enzimler daha yüksek oranda </a:t>
            </a:r>
            <a:r>
              <a:rPr lang="tr-TR" altLang="tr-TR" b="1" dirty="0" err="1"/>
              <a:t>inaktif</a:t>
            </a:r>
            <a:r>
              <a:rPr lang="tr-TR" altLang="tr-TR" b="1" dirty="0"/>
              <a:t> hale getirilir  sonuçta sütün </a:t>
            </a:r>
            <a:r>
              <a:rPr lang="tr-TR" altLang="tr-TR" b="1" dirty="0" smtClean="0"/>
              <a:t>dayanım </a:t>
            </a:r>
            <a:r>
              <a:rPr lang="tr-TR" altLang="tr-TR" b="1" dirty="0"/>
              <a:t>süresi uzar.</a:t>
            </a:r>
            <a:r>
              <a:rPr lang="tr-TR" alt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85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UHT sterilizasyonda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94891" y="1825625"/>
            <a:ext cx="11990717" cy="49374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sz="3200" dirty="0"/>
              <a:t>Sporlar dahil</a:t>
            </a:r>
            <a:r>
              <a:rPr lang="tr-TR" altLang="tr-TR" sz="2400" dirty="0"/>
              <a:t> </a:t>
            </a:r>
            <a:r>
              <a:rPr lang="tr-TR" altLang="tr-TR" dirty="0"/>
              <a:t>vejetatif hücrelerin </a:t>
            </a:r>
            <a:r>
              <a:rPr lang="tr-TR" altLang="tr-TR" sz="3200" dirty="0">
                <a:solidFill>
                  <a:srgbClr val="FFFF00"/>
                </a:solidFill>
              </a:rPr>
              <a:t>%100’ü</a:t>
            </a:r>
            <a:r>
              <a:rPr lang="tr-TR" altLang="tr-TR" dirty="0">
                <a:solidFill>
                  <a:srgbClr val="FFFF00"/>
                </a:solidFill>
              </a:rPr>
              <a:t> </a:t>
            </a:r>
            <a:r>
              <a:rPr lang="tr-TR" altLang="tr-TR" dirty="0"/>
              <a:t>yok edilir </a:t>
            </a:r>
            <a:endParaRPr lang="tr-TR" altLang="tr-TR" dirty="0" smtClean="0"/>
          </a:p>
          <a:p>
            <a:pPr>
              <a:buNone/>
            </a:pPr>
            <a:endParaRPr lang="tr-TR" altLang="tr-TR" dirty="0"/>
          </a:p>
          <a:p>
            <a:pPr>
              <a:buNone/>
            </a:pPr>
            <a:r>
              <a:rPr lang="tr-TR" altLang="tr-TR" dirty="0"/>
              <a:t>Sütün</a:t>
            </a:r>
            <a:r>
              <a:rPr lang="tr-TR" altLang="tr-TR" sz="2400" dirty="0"/>
              <a:t> </a:t>
            </a:r>
            <a:r>
              <a:rPr lang="tr-TR" altLang="tr-TR" sz="3200" dirty="0"/>
              <a:t>rengi ve tadı</a:t>
            </a:r>
            <a:r>
              <a:rPr lang="tr-TR" altLang="tr-TR" sz="2400" dirty="0"/>
              <a:t> </a:t>
            </a:r>
            <a:r>
              <a:rPr lang="tr-TR" altLang="tr-TR" dirty="0"/>
              <a:t>klasik sterilizasyondakine göre</a:t>
            </a:r>
            <a:r>
              <a:rPr lang="tr-TR" altLang="tr-TR" sz="2400" dirty="0"/>
              <a:t> </a:t>
            </a:r>
            <a:r>
              <a:rPr lang="tr-TR" altLang="tr-TR" sz="3200" dirty="0" smtClean="0"/>
              <a:t>daha </a:t>
            </a:r>
            <a:r>
              <a:rPr lang="tr-TR" altLang="tr-TR" sz="3200" dirty="0"/>
              <a:t>az </a:t>
            </a:r>
            <a:r>
              <a:rPr lang="tr-TR" altLang="tr-TR" sz="3200" dirty="0" smtClean="0"/>
              <a:t>değişime</a:t>
            </a:r>
          </a:p>
          <a:p>
            <a:pPr>
              <a:buNone/>
            </a:pPr>
            <a:r>
              <a:rPr lang="tr-TR" altLang="tr-TR" sz="3200" dirty="0" smtClean="0"/>
              <a:t>uğrar</a:t>
            </a:r>
            <a:r>
              <a:rPr lang="tr-TR" altLang="tr-TR" sz="2400" dirty="0" smtClean="0"/>
              <a:t> </a:t>
            </a:r>
            <a:endParaRPr lang="tr-TR" altLang="tr-TR" sz="2400" dirty="0"/>
          </a:p>
          <a:p>
            <a:pPr>
              <a:buNone/>
            </a:pPr>
            <a:endParaRPr lang="tr-TR" altLang="tr-TR" dirty="0" smtClean="0"/>
          </a:p>
          <a:p>
            <a:pPr>
              <a:buNone/>
            </a:pPr>
            <a:r>
              <a:rPr lang="tr-TR" altLang="tr-TR" dirty="0" smtClean="0"/>
              <a:t>Süt</a:t>
            </a:r>
            <a:r>
              <a:rPr lang="tr-TR" altLang="tr-TR" dirty="0"/>
              <a:t>, </a:t>
            </a:r>
            <a:r>
              <a:rPr lang="tr-TR" altLang="tr-TR" dirty="0" smtClean="0"/>
              <a:t>aseptik </a:t>
            </a:r>
            <a:r>
              <a:rPr lang="tr-TR" altLang="tr-TR" dirty="0"/>
              <a:t>koşullarda, ışık ve oksijen geçirmeyen </a:t>
            </a:r>
            <a:r>
              <a:rPr lang="tr-TR" altLang="tr-TR" dirty="0" smtClean="0"/>
              <a:t>ambalajlara doldurulduğunda</a:t>
            </a:r>
            <a:r>
              <a:rPr lang="tr-TR" altLang="tr-TR" sz="2400" dirty="0" smtClean="0"/>
              <a:t> </a:t>
            </a:r>
            <a:r>
              <a:rPr lang="tr-TR" altLang="tr-TR" dirty="0" smtClean="0"/>
              <a:t>soğukta </a:t>
            </a:r>
            <a:r>
              <a:rPr lang="tr-TR" altLang="tr-TR" sz="3200" dirty="0">
                <a:solidFill>
                  <a:srgbClr val="FFFF00"/>
                </a:solidFill>
              </a:rPr>
              <a:t>6-8 ay </a:t>
            </a:r>
            <a:r>
              <a:rPr lang="tr-TR" altLang="tr-TR" dirty="0" smtClean="0"/>
              <a:t>oda </a:t>
            </a:r>
            <a:r>
              <a:rPr lang="tr-TR" altLang="tr-TR" dirty="0"/>
              <a:t>sıcaklığında </a:t>
            </a:r>
            <a:r>
              <a:rPr lang="tr-TR" altLang="tr-TR" sz="3600" dirty="0">
                <a:solidFill>
                  <a:srgbClr val="FFFF00"/>
                </a:solidFill>
              </a:rPr>
              <a:t>4 ay</a:t>
            </a:r>
            <a:r>
              <a:rPr lang="tr-TR" altLang="tr-TR" dirty="0">
                <a:solidFill>
                  <a:srgbClr val="FFFF00"/>
                </a:solidFill>
              </a:rPr>
              <a:t> </a:t>
            </a:r>
            <a:r>
              <a:rPr lang="tr-TR" altLang="tr-TR" dirty="0"/>
              <a:t>süreyle</a:t>
            </a:r>
            <a:r>
              <a:rPr lang="tr-TR" altLang="tr-TR" sz="2400" dirty="0"/>
              <a:t> </a:t>
            </a:r>
            <a:r>
              <a:rPr lang="tr-TR" altLang="tr-TR" dirty="0" smtClean="0"/>
              <a:t>niteliklerini </a:t>
            </a:r>
            <a:r>
              <a:rPr lang="tr-TR" altLang="tr-TR" dirty="0"/>
              <a:t>korur.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27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Pastörize sütün besleyici değeri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901" y="1825625"/>
            <a:ext cx="11913079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Kalsiyum, fosfor</a:t>
            </a:r>
            <a:r>
              <a:rPr lang="tr-TR" altLang="tr-TR" b="1" dirty="0"/>
              <a:t> </a:t>
            </a:r>
            <a:r>
              <a:rPr lang="tr-TR" altLang="tr-TR" b="1" dirty="0" err="1"/>
              <a:t>yarayışlılığı</a:t>
            </a:r>
            <a:r>
              <a:rPr lang="tr-TR" altLang="tr-TR" b="1" dirty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Süt yağının</a:t>
            </a:r>
            <a:r>
              <a:rPr lang="tr-TR" altLang="tr-TR" b="1" dirty="0"/>
              <a:t>  besleyici niteliği</a:t>
            </a:r>
          </a:p>
          <a:p>
            <a:pPr>
              <a:lnSpc>
                <a:spcPct val="150000"/>
              </a:lnSpc>
              <a:buNone/>
            </a:pPr>
            <a:r>
              <a:rPr lang="tr-TR" altLang="tr-TR" b="1" dirty="0"/>
              <a:t>Yağda çözünen </a:t>
            </a:r>
            <a:r>
              <a:rPr lang="tr-TR" altLang="tr-TR" b="1" dirty="0">
                <a:solidFill>
                  <a:srgbClr val="CC3300"/>
                </a:solidFill>
              </a:rPr>
              <a:t>A, D,E vitaminleri</a:t>
            </a:r>
            <a:r>
              <a:rPr lang="tr-TR" altLang="tr-TR" b="1" dirty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altLang="tr-TR" b="1" dirty="0"/>
              <a:t>Suda çözünen </a:t>
            </a:r>
            <a:r>
              <a:rPr lang="tr-TR" altLang="tr-TR" b="1" dirty="0" err="1">
                <a:solidFill>
                  <a:srgbClr val="CC3300"/>
                </a:solidFill>
              </a:rPr>
              <a:t>riboflavin</a:t>
            </a:r>
            <a:r>
              <a:rPr lang="tr-TR" altLang="tr-TR" b="1" dirty="0">
                <a:solidFill>
                  <a:srgbClr val="CC3300"/>
                </a:solidFill>
              </a:rPr>
              <a:t> (B2),   </a:t>
            </a:r>
            <a:r>
              <a:rPr lang="tr-TR" altLang="tr-TR" b="1" dirty="0" err="1">
                <a:solidFill>
                  <a:srgbClr val="CC3300"/>
                </a:solidFill>
              </a:rPr>
              <a:t>pantotenik</a:t>
            </a:r>
            <a:r>
              <a:rPr lang="tr-TR" altLang="tr-TR" b="1" dirty="0">
                <a:solidFill>
                  <a:srgbClr val="CC3300"/>
                </a:solidFill>
              </a:rPr>
              <a:t> asit (B3), </a:t>
            </a:r>
            <a:r>
              <a:rPr lang="tr-TR" altLang="tr-TR" b="1" dirty="0" err="1">
                <a:solidFill>
                  <a:srgbClr val="CC3300"/>
                </a:solidFill>
              </a:rPr>
              <a:t>nikotinik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 smtClean="0">
                <a:solidFill>
                  <a:srgbClr val="CC3300"/>
                </a:solidFill>
              </a:rPr>
              <a:t>asit, </a:t>
            </a:r>
            <a:r>
              <a:rPr lang="tr-TR" altLang="tr-TR" b="1" dirty="0" err="1" smtClean="0">
                <a:solidFill>
                  <a:srgbClr val="CC3300"/>
                </a:solidFill>
              </a:rPr>
              <a:t>biyotinde</a:t>
            </a:r>
            <a:r>
              <a:rPr lang="tr-TR" altLang="tr-TR" b="1" dirty="0" smtClean="0">
                <a:solidFill>
                  <a:srgbClr val="CC3300"/>
                </a:solidFill>
              </a:rPr>
              <a:t> </a:t>
            </a:r>
            <a:r>
              <a:rPr lang="tr-TR" altLang="tr-TR" b="1" dirty="0"/>
              <a:t>önemli kayıp </a:t>
            </a:r>
            <a:r>
              <a:rPr lang="tr-TR" altLang="tr-TR" b="1" dirty="0" smtClean="0"/>
              <a:t>yaratmamaktadır</a:t>
            </a:r>
            <a:r>
              <a:rPr lang="tr-TR" altLang="tr-TR" b="1" dirty="0"/>
              <a:t>.</a:t>
            </a:r>
            <a:r>
              <a:rPr lang="tr-TR" altLang="tr-TR" b="1" dirty="0">
                <a:solidFill>
                  <a:srgbClr val="CC3300"/>
                </a:solidFill>
              </a:rPr>
              <a:t> laktoz </a:t>
            </a:r>
            <a:r>
              <a:rPr lang="tr-TR" altLang="tr-TR" b="1" dirty="0"/>
              <a:t>içeriğinde farklılık yoktur.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048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3683" y="365125"/>
            <a:ext cx="11000117" cy="1325563"/>
          </a:xfrm>
        </p:spPr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Pastörize sütün görünüş ve rengi 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3683" y="1868757"/>
            <a:ext cx="11000117" cy="4351338"/>
          </a:xfrm>
        </p:spPr>
        <p:txBody>
          <a:bodyPr/>
          <a:lstStyle/>
          <a:p>
            <a:pPr>
              <a:buNone/>
            </a:pPr>
            <a:r>
              <a:rPr lang="tr-TR" altLang="tr-TR" b="1" dirty="0"/>
              <a:t>Çiğ süte göre 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 smtClean="0">
                <a:solidFill>
                  <a:srgbClr val="CC3300"/>
                </a:solidFill>
              </a:rPr>
              <a:t>daha </a:t>
            </a:r>
            <a:r>
              <a:rPr lang="tr-TR" altLang="tr-TR" b="1" dirty="0">
                <a:solidFill>
                  <a:srgbClr val="CC3300"/>
                </a:solidFill>
              </a:rPr>
              <a:t>beyazdır. </a:t>
            </a:r>
            <a:r>
              <a:rPr lang="tr-TR" altLang="tr-TR" b="1" dirty="0"/>
              <a:t> </a:t>
            </a:r>
          </a:p>
          <a:p>
            <a:pPr>
              <a:buNone/>
            </a:pP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Bunun </a:t>
            </a:r>
            <a:r>
              <a:rPr lang="tr-TR" altLang="tr-TR" b="1" dirty="0"/>
              <a:t>nedeni, </a:t>
            </a:r>
            <a:endParaRPr lang="tr-TR" altLang="tr-TR" b="1" dirty="0" smtClean="0"/>
          </a:p>
          <a:p>
            <a:pPr>
              <a:buNone/>
            </a:pP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ısıl işlem ile  sütün ışığı yansıtma özelliğinin </a:t>
            </a:r>
            <a:r>
              <a:rPr lang="tr-TR" altLang="tr-TR" b="1" dirty="0" smtClean="0"/>
              <a:t>artmasıdır </a:t>
            </a: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homojenizasyon işlemi de sütün </a:t>
            </a:r>
            <a:r>
              <a:rPr lang="tr-TR" altLang="tr-TR" b="1" dirty="0" smtClean="0"/>
              <a:t>renginde </a:t>
            </a:r>
            <a:r>
              <a:rPr lang="tr-TR" altLang="tr-TR" b="1" dirty="0"/>
              <a:t>beyazlaşma sağlamaktadır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79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ESL Pastörize süt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Çiğ süt </a:t>
            </a:r>
            <a:r>
              <a:rPr lang="tr-TR" dirty="0"/>
              <a:t>ö</a:t>
            </a:r>
            <a:r>
              <a:rPr lang="tr-TR" dirty="0" smtClean="0"/>
              <a:t>nce </a:t>
            </a:r>
            <a:r>
              <a:rPr lang="tr-TR" dirty="0" err="1" smtClean="0"/>
              <a:t>mikrofiltrasyon</a:t>
            </a:r>
            <a:r>
              <a:rPr lang="tr-TR" dirty="0" smtClean="0"/>
              <a:t> işlemine tabi tutulur</a:t>
            </a:r>
          </a:p>
          <a:p>
            <a:r>
              <a:rPr lang="tr-TR" dirty="0" smtClean="0"/>
              <a:t>Ardından 72 °C’de 15 s ısıl işlem görüp aseptik koşullarda paketlenir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54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254" y="0"/>
            <a:ext cx="6985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46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841" y="225447"/>
            <a:ext cx="7840717" cy="594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86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350" y="987972"/>
            <a:ext cx="8767903" cy="493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52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Sterilizasyon (UHT)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770" y="1825625"/>
            <a:ext cx="11233030" cy="43513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altLang="tr-TR" b="1" dirty="0"/>
              <a:t>UHT sterilizasyon </a:t>
            </a:r>
          </a:p>
          <a:p>
            <a:pPr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135-150°C arasında 2-4 saniye süreyle</a:t>
            </a:r>
          </a:p>
          <a:p>
            <a:pPr>
              <a:lnSpc>
                <a:spcPct val="80000"/>
              </a:lnSpc>
            </a:pPr>
            <a:endParaRPr lang="tr-TR" altLang="tr-TR" b="1" dirty="0">
              <a:solidFill>
                <a:srgbClr val="CC3300"/>
              </a:solidFill>
            </a:endParaRPr>
          </a:p>
          <a:p>
            <a:pPr>
              <a:lnSpc>
                <a:spcPct val="80000"/>
              </a:lnSpc>
            </a:pPr>
            <a:endParaRPr lang="tr-TR" altLang="tr-TR" b="1" dirty="0">
              <a:solidFill>
                <a:srgbClr val="CC3300"/>
              </a:solidFill>
            </a:endParaRPr>
          </a:p>
          <a:p>
            <a:pPr>
              <a:lnSpc>
                <a:spcPct val="80000"/>
              </a:lnSpc>
            </a:pPr>
            <a:r>
              <a:rPr lang="tr-TR" altLang="tr-TR" b="1" dirty="0" err="1">
                <a:solidFill>
                  <a:srgbClr val="CC3300"/>
                </a:solidFill>
              </a:rPr>
              <a:t>İndirekt</a:t>
            </a:r>
            <a:r>
              <a:rPr lang="tr-TR" altLang="tr-TR" b="1" dirty="0">
                <a:solidFill>
                  <a:srgbClr val="CC3300"/>
                </a:solidFill>
              </a:rPr>
              <a:t> UHT sterilizasyon sistemi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b="1" dirty="0"/>
              <a:t>    Süt plakalı veya borulu ısı değiştiriciler kullanılarak </a:t>
            </a:r>
            <a:r>
              <a:rPr lang="tr-TR" altLang="tr-TR" b="1" dirty="0" err="1"/>
              <a:t>indirekt</a:t>
            </a:r>
            <a:r>
              <a:rPr lang="tr-TR" altLang="tr-TR" b="1" dirty="0"/>
              <a:t> yolla ısıtılır. </a:t>
            </a:r>
            <a:endParaRPr lang="tr-TR" altLang="tr-TR" b="1" dirty="0" smtClean="0"/>
          </a:p>
          <a:p>
            <a:pPr>
              <a:lnSpc>
                <a:spcPct val="80000"/>
              </a:lnSpc>
              <a:buNone/>
            </a:pPr>
            <a:endParaRPr lang="tr-TR" altLang="tr-TR" b="1" dirty="0"/>
          </a:p>
          <a:p>
            <a:pPr>
              <a:lnSpc>
                <a:spcPct val="80000"/>
              </a:lnSpc>
            </a:pPr>
            <a:r>
              <a:rPr lang="tr-TR" altLang="tr-TR" b="1" dirty="0">
                <a:solidFill>
                  <a:srgbClr val="CC3300"/>
                </a:solidFill>
              </a:rPr>
              <a:t>Direkt UHT sterilizasyon sistemi</a:t>
            </a:r>
            <a:r>
              <a:rPr lang="tr-TR" altLang="tr-TR" b="1" dirty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b="1" dirty="0"/>
              <a:t>    Süt buharla direkt olarak karışıp sterilizasyon sıcaklığına ısıtılır. </a:t>
            </a:r>
          </a:p>
          <a:p>
            <a:pPr>
              <a:lnSpc>
                <a:spcPct val="80000"/>
              </a:lnSpc>
              <a:buNone/>
            </a:pPr>
            <a:endParaRPr lang="tr-TR" altLang="tr-TR" b="1" dirty="0"/>
          </a:p>
          <a:p>
            <a:pPr>
              <a:lnSpc>
                <a:spcPct val="80000"/>
              </a:lnSpc>
              <a:buNone/>
            </a:pPr>
            <a:r>
              <a:rPr lang="tr-TR" altLang="tr-TR" b="1" dirty="0"/>
              <a:t>    Burada da </a:t>
            </a:r>
            <a:r>
              <a:rPr lang="tr-TR" altLang="tr-TR" b="1" dirty="0" err="1"/>
              <a:t>regeneratif</a:t>
            </a:r>
            <a:r>
              <a:rPr lang="tr-TR" altLang="tr-TR" b="1" dirty="0"/>
              <a:t> ısıtma vardır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8376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Direkt UHT Sterilizasyon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925" y="1825624"/>
            <a:ext cx="11051875" cy="48339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/>
              <a:t>S</a:t>
            </a:r>
            <a:r>
              <a:rPr lang="nb-NO" altLang="tr-TR" b="1" dirty="0"/>
              <a:t>ütün </a:t>
            </a: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b</a:t>
            </a:r>
            <a:r>
              <a:rPr lang="nb-NO" altLang="tr-TR" b="1" dirty="0"/>
              <a:t>uharla</a:t>
            </a:r>
            <a:r>
              <a:rPr lang="tr-TR" altLang="tr-TR" b="1" dirty="0"/>
              <a:t> </a:t>
            </a:r>
            <a:r>
              <a:rPr lang="nb-NO" altLang="tr-TR" b="1" dirty="0"/>
              <a:t>karışarak sterilizasyon sıcaklığına ısıtılmasında </a:t>
            </a:r>
            <a:endParaRPr lang="tr-TR" altLang="tr-TR" b="1" dirty="0"/>
          </a:p>
          <a:p>
            <a:pPr>
              <a:buNone/>
            </a:pPr>
            <a:r>
              <a:rPr lang="nb-NO" altLang="tr-TR" b="1" dirty="0"/>
              <a:t>iki farklı yöntem uygulanır: </a:t>
            </a:r>
            <a:endParaRPr lang="tr-TR" altLang="tr-TR" b="1" dirty="0"/>
          </a:p>
          <a:p>
            <a:r>
              <a:rPr lang="nb-NO" altLang="tr-TR" b="1" dirty="0">
                <a:solidFill>
                  <a:srgbClr val="CC3300"/>
                </a:solidFill>
              </a:rPr>
              <a:t>Buhar enjeksiyon yöntemi (süte buhar püskürtme).</a:t>
            </a:r>
            <a:r>
              <a:rPr lang="nb-NO" altLang="tr-TR" b="1" dirty="0"/>
              <a:t> Sütünkinden daha yüksek basınca sahip buhar, uygun bir memeden süte enjekte edilerek sterilizasyon sıcaklığına ısıtma sağlanır.  </a:t>
            </a:r>
            <a:endParaRPr lang="tr-TR" altLang="tr-TR" b="1" dirty="0" smtClean="0"/>
          </a:p>
          <a:p>
            <a:endParaRPr lang="nb-NO" altLang="tr-TR" b="1" dirty="0"/>
          </a:p>
          <a:p>
            <a:r>
              <a:rPr lang="nb-NO" altLang="tr-TR" b="1" dirty="0">
                <a:solidFill>
                  <a:srgbClr val="CC3300"/>
                </a:solidFill>
              </a:rPr>
              <a:t>Buhar infüzyon yöntemi (buhara süt püskürtme).</a:t>
            </a:r>
            <a:r>
              <a:rPr lang="nb-NO" altLang="tr-TR" b="1" dirty="0"/>
              <a:t> </a:t>
            </a: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    </a:t>
            </a:r>
            <a:r>
              <a:rPr lang="nb-NO" altLang="tr-TR" b="1" dirty="0"/>
              <a:t>Süt, sterilizasyon sıcaklığındaki buharla basınçlı hale getirilen sterilizasyon odasına püskürtülerek ısıtılır. 	</a:t>
            </a:r>
            <a:endParaRPr lang="tr-TR" altLang="tr-TR" b="1" dirty="0"/>
          </a:p>
        </p:txBody>
      </p:sp>
    </p:spTree>
    <p:extLst>
      <p:ext uri="{BB962C8B-B14F-4D97-AF65-F5344CB8AC3E}">
        <p14:creationId xmlns:p14="http://schemas.microsoft.com/office/powerpoint/2010/main" val="3428570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Office PowerPoint</Application>
  <PresentationFormat>Geniş ekran</PresentationFormat>
  <Paragraphs>82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Wingdings</vt:lpstr>
      <vt:lpstr>Office Teması</vt:lpstr>
      <vt:lpstr>İçme Sütü Teknolojisi-2</vt:lpstr>
      <vt:lpstr>Pastörize sütün besleyici değeri </vt:lpstr>
      <vt:lpstr>Pastörize sütün görünüş ve rengi </vt:lpstr>
      <vt:lpstr>ESL Pastörize süt</vt:lpstr>
      <vt:lpstr>PowerPoint Sunusu</vt:lpstr>
      <vt:lpstr>PowerPoint Sunusu</vt:lpstr>
      <vt:lpstr>PowerPoint Sunusu</vt:lpstr>
      <vt:lpstr>Sterilizasyon (UHT)</vt:lpstr>
      <vt:lpstr>Direkt UHT Sterilizasyon</vt:lpstr>
      <vt:lpstr>Direkt UHT Sterilizasyon</vt:lpstr>
      <vt:lpstr>Direkt UHT Sterilizasyon</vt:lpstr>
      <vt:lpstr>UHT Sterilizasyon</vt:lpstr>
      <vt:lpstr>UHT Sterilizasyon</vt:lpstr>
      <vt:lpstr>UHT Sterilizasyon</vt:lpstr>
      <vt:lpstr>Sterilizasyon işlemi ile </vt:lpstr>
      <vt:lpstr>UHT sterilizasyonda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İçme Sütü Teknolojisi-2</dc:title>
  <dc:creator>Barbaros</dc:creator>
  <cp:lastModifiedBy>Barbaros</cp:lastModifiedBy>
  <cp:revision>1</cp:revision>
  <dcterms:created xsi:type="dcterms:W3CDTF">2019-05-27T12:02:47Z</dcterms:created>
  <dcterms:modified xsi:type="dcterms:W3CDTF">2019-05-27T12:03:04Z</dcterms:modified>
</cp:coreProperties>
</file>