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4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1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7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0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5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88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32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2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29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6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53275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383" y="476675"/>
            <a:ext cx="11425269" cy="792807"/>
          </a:xfrm>
        </p:spPr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000000"/>
                </a:solidFill>
                <a:latin typeface="Times New Roman" pitchFamily="18" charset="0"/>
              </a:rPr>
              <a:t>TARIMSAL YAPILARIN TASARIMI </a:t>
            </a:r>
            <a:endParaRPr lang="tr-TR" altLang="tr-TR" sz="4000" b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481" y="2636912"/>
            <a:ext cx="10271760" cy="3168352"/>
          </a:xfrm>
        </p:spPr>
        <p:txBody>
          <a:bodyPr/>
          <a:lstStyle/>
          <a:p>
            <a:pPr algn="l" eaLnBrk="1" hangingPunct="1"/>
            <a:r>
              <a:rPr lang="tr-TR" altLang="tr-TR" b="1" dirty="0" smtClean="0">
                <a:latin typeface="Times New Roman" pitchFamily="18" charset="0"/>
              </a:rPr>
              <a:t>     14. HAFTA	   </a:t>
            </a:r>
            <a:r>
              <a:rPr lang="tr-TR" altLang="tr-TR" sz="2400" b="1" i="1" dirty="0" smtClean="0"/>
              <a:t>GÜBRE VE ATIK YÖNETİMİ / BİYOGAZ</a:t>
            </a: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r>
              <a:rPr lang="tr-TR" altLang="tr-TR" b="1" dirty="0" err="1" smtClean="0">
                <a:latin typeface="Times New Roman" pitchFamily="18" charset="0"/>
              </a:rPr>
              <a:t>Prof.Dr</a:t>
            </a:r>
            <a:r>
              <a:rPr lang="tr-TR" altLang="tr-TR" b="1" dirty="0" smtClean="0">
                <a:latin typeface="Times New Roman" pitchFamily="18" charset="0"/>
              </a:rPr>
              <a:t>. Metin OLGUN</a:t>
            </a:r>
          </a:p>
          <a:p>
            <a:pPr eaLnBrk="1" hangingPunct="1"/>
            <a:r>
              <a:rPr lang="tr-TR" altLang="tr-TR" b="1" dirty="0" smtClean="0">
                <a:latin typeface="Times New Roman" pitchFamily="18" charset="0"/>
              </a:rPr>
              <a:t>Doç</a:t>
            </a:r>
            <a:r>
              <a:rPr lang="tr-TR" altLang="tr-TR" b="1" dirty="0" smtClean="0">
                <a:latin typeface="Times New Roman" pitchFamily="18" charset="0"/>
              </a:rPr>
              <a:t>. Dr. Havva Eylem POLAT</a:t>
            </a: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1173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/>
          <p:cNvSpPr txBox="1"/>
          <p:nvPr/>
        </p:nvSpPr>
        <p:spPr>
          <a:xfrm>
            <a:off x="705002" y="1100201"/>
            <a:ext cx="10244708" cy="1835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tr-TR" altLang="zh-CN" sz="2800" b="1" spc="-20" dirty="0">
                <a:solidFill>
                  <a:srgbClr val="000000"/>
                </a:solidFill>
                <a:ea typeface="Calibri"/>
              </a:rPr>
              <a:t>DERSTE VE SUNUMLARDA KULLANILAN TEMEL </a:t>
            </a:r>
            <a:r>
              <a:rPr lang="tr-TR" altLang="zh-CN" sz="2800" b="1" spc="-20" dirty="0" smtClean="0">
                <a:solidFill>
                  <a:srgbClr val="000000"/>
                </a:solidFill>
                <a:latin typeface="Calibri"/>
                <a:ea typeface="Calibri"/>
              </a:rPr>
              <a:t>KAYNAK</a:t>
            </a:r>
            <a:endParaRPr lang="en-US" altLang="zh-CN" sz="2800" b="1" spc="-15" dirty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5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Olgun,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2016.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Tarımsal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Yapılar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(3.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Baskı).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Ankara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Üniversitesi</a:t>
            </a:r>
            <a:r>
              <a:rPr lang="en-US" altLang="zh-CN" sz="2800" b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Ziraat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Fakültesi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Yayın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No:</a:t>
            </a:r>
            <a:r>
              <a:rPr lang="en-US" altLang="zh-CN" sz="28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1577,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Ders</a:t>
            </a:r>
            <a:r>
              <a:rPr lang="en-US" altLang="zh-CN" sz="28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Kitabı: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529,</a:t>
            </a:r>
            <a:r>
              <a:rPr lang="en-US" altLang="zh-CN" sz="28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450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s.,</a:t>
            </a:r>
            <a:r>
              <a:rPr lang="en-US" altLang="zh-CN" sz="28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Ankara.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775106" y="1095327"/>
            <a:ext cx="10424646" cy="4752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tr-TR" altLang="zh-CN" sz="2000" b="1" dirty="0" smtClean="0">
                <a:solidFill>
                  <a:srgbClr val="000000"/>
                </a:solidFill>
                <a:ea typeface="Times New Roman"/>
              </a:rPr>
              <a:t>HAYVAN BARINAKLARINDA </a:t>
            </a:r>
            <a:r>
              <a:rPr lang="en-US" altLang="zh-CN" sz="2000" b="1" dirty="0" smtClean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b="1" spc="-44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tr-TR" altLang="zh-CN" sz="2000" b="1" spc="-44" dirty="0" smtClean="0">
                <a:solidFill>
                  <a:srgbClr val="000000"/>
                </a:solidFill>
                <a:cs typeface="Times New Roman"/>
              </a:rPr>
              <a:t>– ATIK </a:t>
            </a:r>
            <a:r>
              <a:rPr lang="en-US" altLang="zh-CN" sz="2000" b="1" dirty="0" smtClean="0">
                <a:solidFill>
                  <a:srgbClr val="000000"/>
                </a:solidFill>
                <a:ea typeface="Times New Roman"/>
              </a:rPr>
              <a:t>YÖNETİMİ</a:t>
            </a:r>
            <a:endParaRPr lang="tr-TR" altLang="zh-CN" sz="2000" b="1" dirty="0" smtClean="0">
              <a:solidFill>
                <a:srgbClr val="000000"/>
              </a:solidFill>
              <a:ea typeface="Times New Roman"/>
            </a:endParaRPr>
          </a:p>
          <a:p>
            <a:pPr marL="0" algn="just">
              <a:lnSpc>
                <a:spcPct val="100000"/>
              </a:lnSpc>
            </a:pPr>
            <a:endParaRPr lang="en-US" altLang="zh-CN" sz="2000" b="1" dirty="0">
              <a:solidFill>
                <a:srgbClr val="000000"/>
              </a:solidFill>
              <a:ea typeface="Times New Roman"/>
            </a:endParaRP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 err="1" smtClean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hayvanlardan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dışkı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idrardan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oluşmaktadır.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Atık</a:t>
            </a:r>
            <a:r>
              <a:rPr lang="en-US" altLang="zh-CN" sz="2000" spc="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denilince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gübreye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ilave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0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yürütülen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yemleme,</a:t>
            </a:r>
            <a:r>
              <a:rPr lang="en-US" altLang="zh-CN" sz="20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sulama,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sağım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bakım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günlük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faaliyetler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sonucunda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atıklar,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yataklık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malzeme,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yağış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kaynaklardan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gelen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içine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karışabilecek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materyallerin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oluşturduğu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karışım</a:t>
            </a:r>
            <a:r>
              <a:rPr lang="en-US" altLang="zh-CN" sz="2000" spc="-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anlaşılır</a:t>
            </a:r>
            <a:r>
              <a:rPr lang="en-US" altLang="zh-CN" sz="2000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000" dirty="0" smtClean="0">
              <a:solidFill>
                <a:srgbClr val="000000"/>
              </a:solidFill>
              <a:ea typeface="Times New Roman"/>
            </a:endParaRPr>
          </a:p>
          <a:p>
            <a:pPr marL="0" algn="just" hangingPunct="0">
              <a:lnSpc>
                <a:spcPct val="95416"/>
              </a:lnSpc>
            </a:pPr>
            <a:endParaRPr lang="tr-TR" altLang="zh-CN" sz="2000" dirty="0" smtClean="0">
              <a:solidFill>
                <a:srgbClr val="000000"/>
              </a:solidFill>
              <a:ea typeface="Times New Roman"/>
            </a:endParaRPr>
          </a:p>
          <a:p>
            <a:pPr algn="just" hangingPunct="0">
              <a:lnSpc>
                <a:spcPct val="86250"/>
              </a:lnSpc>
            </a:pP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0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üretimde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yönetimi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bina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çıkan</a:t>
            </a:r>
            <a:r>
              <a:rPr lang="en-US" altLang="zh-CN" sz="20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toplanmasını</a:t>
            </a:r>
            <a:r>
              <a:rPr lang="en-US" altLang="zh-CN" sz="2000" spc="4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binadan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uzaklaştırılmasını</a:t>
            </a:r>
            <a:r>
              <a:rPr lang="en-US" altLang="zh-CN" sz="20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biriktirilerek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depolanmasını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olgunlaştırıldıktan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sonra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tarlaya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iletilerek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çiftlik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gübresi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dağıtılmasını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içeren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geniş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kapsamlı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terimdir</a:t>
            </a:r>
            <a:r>
              <a:rPr lang="en-US" altLang="zh-CN" sz="2000" spc="6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Yapışkan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9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aşındırma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özelliğine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sahip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gübresinin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toplanması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taşınması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depolanması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işlenmesi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tarlaya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iletilmesi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tarımsal</a:t>
            </a:r>
            <a:r>
              <a:rPr lang="en-US" altLang="zh-CN" sz="2000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faaliyetlere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çok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güç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iş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hacmi</a:t>
            </a:r>
            <a:r>
              <a:rPr lang="en-US" altLang="zh-CN" sz="2000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çıkarmaktadır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 hangingPunct="0">
              <a:lnSpc>
                <a:spcPct val="86250"/>
              </a:lnSpc>
            </a:pP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büyük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çoğunluğunu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haldeki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oluşturmaktadır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Buna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yapılarından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gübreler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yarı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halde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olabilmektedir</a:t>
            </a:r>
            <a:r>
              <a:rPr lang="en-US" altLang="zh-CN" sz="2000" spc="9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İçindeki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miktarı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ea typeface="Times New Roman"/>
              </a:rPr>
              <a:t>4</a:t>
            </a:r>
            <a:r>
              <a:rPr lang="en-US" altLang="zh-CN" sz="2000" spc="55" dirty="0">
                <a:solidFill>
                  <a:srgbClr val="000000"/>
                </a:solidFill>
                <a:ea typeface="Times New Roman"/>
              </a:rPr>
              <a:t>’den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ise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4</a:t>
            </a:r>
            <a:r>
              <a:rPr lang="en-US" altLang="zh-CN" sz="2000" spc="30" dirty="0">
                <a:solidFill>
                  <a:srgbClr val="000000"/>
                </a:solidFill>
                <a:ea typeface="Times New Roman"/>
              </a:rPr>
              <a:t>-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15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arasında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ise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yarı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15</a:t>
            </a:r>
            <a:r>
              <a:rPr lang="en-US" altLang="zh-CN" sz="2000" spc="40" dirty="0">
                <a:solidFill>
                  <a:srgbClr val="000000"/>
                </a:solidFill>
                <a:ea typeface="Times New Roman"/>
              </a:rPr>
              <a:t>’den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fazla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ise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-10" dirty="0" err="1">
                <a:solidFill>
                  <a:srgbClr val="000000"/>
                </a:solidFill>
                <a:ea typeface="Times New Roman"/>
              </a:rPr>
              <a:t>adlandırılır</a:t>
            </a:r>
            <a:r>
              <a:rPr lang="en-US" altLang="zh-CN" sz="2000" spc="-2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endParaRPr lang="en-US" altLang="zh-CN" sz="2000" dirty="0">
              <a:solidFill>
                <a:srgbClr val="000000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697991" y="528320"/>
            <a:ext cx="10423149" cy="2843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400" b="1" spc="-35" dirty="0" smtClean="0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b="1" spc="-15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25" dirty="0">
                <a:solidFill>
                  <a:srgbClr val="000000"/>
                </a:solidFill>
                <a:ea typeface="Times New Roman"/>
              </a:rPr>
              <a:t>ATIKLARIN</a:t>
            </a:r>
            <a:r>
              <a:rPr lang="en-US" altLang="zh-CN" sz="2400" b="1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35" dirty="0">
                <a:solidFill>
                  <a:srgbClr val="000000"/>
                </a:solidFill>
                <a:ea typeface="Times New Roman"/>
              </a:rPr>
              <a:t>ÇEVRESEL</a:t>
            </a:r>
            <a:r>
              <a:rPr lang="en-US" altLang="zh-CN" sz="2400" b="1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25" dirty="0" smtClean="0">
                <a:solidFill>
                  <a:srgbClr val="000000"/>
                </a:solidFill>
                <a:ea typeface="Times New Roman"/>
              </a:rPr>
              <a:t>ETKİLERİ</a:t>
            </a:r>
            <a:endParaRPr lang="tr-TR" altLang="zh-CN" sz="2400" b="1" spc="-25" dirty="0" smtClean="0">
              <a:solidFill>
                <a:srgbClr val="000000"/>
              </a:solidFill>
              <a:ea typeface="Times New Roman"/>
            </a:endParaRPr>
          </a:p>
          <a:p>
            <a:pPr marL="0" algn="just">
              <a:lnSpc>
                <a:spcPct val="100000"/>
              </a:lnSpc>
            </a:pPr>
            <a:endParaRPr lang="en-US" altLang="zh-CN" sz="2400" b="1" spc="-25" dirty="0">
              <a:solidFill>
                <a:srgbClr val="000000"/>
              </a:solidFill>
              <a:ea typeface="Times New Roman"/>
            </a:endParaRP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Hayvancılık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işletmelerinde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yönetiminin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planlanmasında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çevresel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etkileri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ea typeface="Times New Roman"/>
              </a:rPr>
              <a:t>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göz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önüne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400" spc="75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İnsanların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canlıların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yaşamlarını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sürdürebilmelerinde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hava,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suyun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büyük</a:t>
            </a:r>
            <a:r>
              <a:rPr lang="en-US" altLang="zh-CN" sz="2400" spc="-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önemi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vardır.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Tarım</a:t>
            </a:r>
            <a:r>
              <a:rPr lang="en-US" altLang="zh-CN" sz="2400" spc="-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işletmelerinde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yönetimi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sırasında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çeşitli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sorunlar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çıkabilmektedir.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Bunlar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esas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olarak;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kirliliği,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gazlarının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etkisi,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ea typeface="Times New Roman"/>
              </a:rPr>
              <a:t>koku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sorunu,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hastalık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riski,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bitkiler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üzerindeki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etkilerdir</a:t>
            </a:r>
            <a:r>
              <a:rPr lang="en-US" altLang="zh-CN" sz="2400" spc="-20" dirty="0">
                <a:solidFill>
                  <a:srgbClr val="000000"/>
                </a:solidFill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749503" y="711737"/>
            <a:ext cx="10423376" cy="590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 err="1" smtClean="0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400" b="1" spc="-89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b="1" spc="-9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ea typeface="Times New Roman"/>
              </a:rPr>
              <a:t>İçerisinden</a:t>
            </a:r>
            <a:r>
              <a:rPr lang="en-US" altLang="zh-CN" sz="2400" b="1" spc="-9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 err="1" smtClean="0">
                <a:solidFill>
                  <a:srgbClr val="000000"/>
                </a:solidFill>
                <a:ea typeface="Times New Roman"/>
              </a:rPr>
              <a:t>Toplanması</a:t>
            </a:r>
            <a:endParaRPr lang="tr-TR" altLang="zh-CN" sz="2400" b="1" dirty="0" smtClean="0">
              <a:solidFill>
                <a:srgbClr val="000000"/>
              </a:solidFill>
              <a:ea typeface="Times New Roman"/>
            </a:endParaRPr>
          </a:p>
          <a:p>
            <a:pPr marL="0">
              <a:lnSpc>
                <a:spcPct val="100000"/>
              </a:lnSpc>
            </a:pPr>
            <a:endParaRPr lang="en-US" altLang="zh-CN" sz="2400" b="1" dirty="0">
              <a:solidFill>
                <a:srgbClr val="000000"/>
              </a:solidFill>
              <a:ea typeface="Times New Roman"/>
            </a:endParaRPr>
          </a:p>
          <a:p>
            <a:pPr marL="0" hangingPunct="0">
              <a:lnSpc>
                <a:spcPct val="89583"/>
              </a:lnSpc>
            </a:pP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yapılarında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üretilen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dışarı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alınması,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insan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sağlığı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açısından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oldukça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önemlidir.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yapılarında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toplanması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dışına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çıkarılması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insan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gücü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mekanizasyon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kullanılarak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yapılabilir.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yönetiminde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çok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ekipman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kullanılabilir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insan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gücü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toplanarak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dışına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çıkarılmasında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el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arabası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dirgen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araçlardan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yararlanılır.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sistem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barınaktaki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sayısının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olduğu,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dolayısıyla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oldukça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miktarda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edildiği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küçük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işletmelerde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ea typeface="Times New Roman"/>
              </a:rPr>
              <a:t>uygulanabilir</a:t>
            </a:r>
            <a:r>
              <a:rPr lang="en-US" altLang="zh-CN" sz="2400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ea typeface="Times New Roman"/>
            </a:endParaRPr>
          </a:p>
          <a:p>
            <a:pPr lvl="0" hangingPunct="0">
              <a:lnSpc>
                <a:spcPct val="95416"/>
              </a:lnSpc>
            </a:pP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barınaktan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toplanarak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dışarıya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çıkarılması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hidrolik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kullanılarak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yapılabilir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içerisinden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alınmasında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sistemlerden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yararlanılır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amaçla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çok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ekipmanlar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kullanılmaktadır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Bunlar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genel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hareketli</a:t>
            </a:r>
            <a:r>
              <a:rPr lang="en-US" altLang="zh-CN" sz="2400" spc="-5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mobil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)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sıyırıcı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olmak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üzere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iki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grupta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toplanabilir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endParaRPr lang="en-US" altLang="zh-CN" sz="2400" dirty="0">
              <a:solidFill>
                <a:srgbClr val="000000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388924" y="208165"/>
            <a:ext cx="10423438" cy="4184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465"/>
              </a:lnSpc>
            </a:pPr>
            <a:endParaRPr lang="en-US" sz="2000" dirty="0" smtClean="0"/>
          </a:p>
          <a:p>
            <a:pPr algn="just">
              <a:lnSpc>
                <a:spcPts val="625"/>
              </a:lnSpc>
            </a:pPr>
            <a:endParaRPr lang="en-US" sz="2000" dirty="0" smtClean="0"/>
          </a:p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000" b="1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ea typeface="Times New Roman"/>
              </a:rPr>
              <a:t>Depolanması</a:t>
            </a:r>
          </a:p>
          <a:p>
            <a:pPr algn="just">
              <a:lnSpc>
                <a:spcPts val="490"/>
              </a:lnSpc>
            </a:pPr>
            <a:endParaRPr lang="en-US" sz="2000" dirty="0" smtClean="0"/>
          </a:p>
          <a:p>
            <a:pPr marL="0" algn="just" hangingPunct="0">
              <a:lnSpc>
                <a:spcPct val="95833"/>
              </a:lnSpc>
            </a:pP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barınağından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çıkarıldıktan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sonra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tarlaya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dağıtılmasına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kadar</a:t>
            </a:r>
            <a:r>
              <a:rPr lang="en-US" altLang="zh-CN" sz="2000" spc="13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belirli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süre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bekletilmesi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ea typeface="Times New Roman"/>
              </a:rPr>
              <a:t>durumunda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yapılarına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ea typeface="Times New Roman"/>
              </a:rPr>
              <a:t>gereksinim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ea typeface="Times New Roman"/>
              </a:rPr>
              <a:t>duyulur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Hayvancılık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işletmelerinin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planlanmasında</a:t>
            </a:r>
            <a:r>
              <a:rPr lang="en-US" altLang="zh-CN" sz="2000" spc="16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önemli</a:t>
            </a:r>
            <a:r>
              <a:rPr lang="en-US" altLang="zh-CN" sz="2000" spc="16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konulardan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birisi,</a:t>
            </a:r>
            <a:r>
              <a:rPr lang="en-US" altLang="zh-CN" sz="2000" spc="16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yapılarının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yerinin,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tipinin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kapasitesinin</a:t>
            </a:r>
            <a:r>
              <a:rPr lang="en-US" altLang="zh-CN" sz="2000" spc="-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belirlenmesidir</a:t>
            </a:r>
            <a:r>
              <a:rPr lang="en-US" altLang="zh-CN" sz="2000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000" dirty="0" smtClean="0">
              <a:solidFill>
                <a:srgbClr val="000000"/>
              </a:solidFill>
              <a:ea typeface="Times New Roman"/>
            </a:endParaRPr>
          </a:p>
          <a:p>
            <a:pPr algn="just" hangingPunct="0">
              <a:lnSpc>
                <a:spcPct val="95416"/>
              </a:lnSpc>
            </a:pP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deposunun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80" dirty="0" err="1">
                <a:solidFill>
                  <a:srgbClr val="000000"/>
                </a:solidFill>
                <a:ea typeface="Times New Roman"/>
              </a:rPr>
              <a:t>yer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9" dirty="0" err="1">
                <a:solidFill>
                  <a:srgbClr val="000000"/>
                </a:solidFill>
                <a:ea typeface="Times New Roman"/>
              </a:rPr>
              <a:t>seçimi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yapılırken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yüzey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yeraltı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85" dirty="0" err="1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kaynakları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topraklarda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çıkabilecek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kirlilik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durumu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000" spc="-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>
              <a:lnSpc>
                <a:spcPts val="600"/>
              </a:lnSpc>
            </a:pPr>
            <a:endParaRPr lang="en-US" sz="2000" dirty="0"/>
          </a:p>
          <a:p>
            <a:pPr algn="just" hangingPunct="0">
              <a:lnSpc>
                <a:spcPct val="95416"/>
              </a:lnSpc>
            </a:pP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depolarında</a:t>
            </a:r>
            <a:r>
              <a:rPr lang="en-US" altLang="zh-CN" sz="2000" spc="2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özellikle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karıştırma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boşaltma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dönemlerinde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ea typeface="Times New Roman"/>
              </a:rPr>
              <a:t>koku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çıkar</a:t>
            </a:r>
            <a:r>
              <a:rPr lang="en-US" altLang="zh-CN" sz="2000" spc="25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Açığa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çıkan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kokunun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çevreye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etkisinin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aza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indirgenmesi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için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ea typeface="Times New Roman"/>
              </a:rPr>
              <a:t>hakim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rüzgar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yönü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topoğrafya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komşu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işletmelere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uzaklık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>
              <a:lnSpc>
                <a:spcPts val="540"/>
              </a:lnSpc>
            </a:pPr>
            <a:endParaRPr lang="en-US" sz="2000" dirty="0"/>
          </a:p>
          <a:p>
            <a:pPr algn="just" hangingPunct="0">
              <a:lnSpc>
                <a:spcPct val="95833"/>
              </a:lnSpc>
            </a:pP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depo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kapasitesinin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belirlenmesinde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türü</a:t>
            </a:r>
            <a:r>
              <a:rPr lang="en-US" altLang="zh-CN" sz="20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ırkı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sayısı</a:t>
            </a:r>
            <a:r>
              <a:rPr lang="en-US" altLang="zh-CN" sz="2000" spc="3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hayvanların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üretimleri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süresi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birlikte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yıkama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suyu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miktarı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-5" dirty="0" err="1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000" spc="-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-5" dirty="0" err="1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000" spc="-3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algn="just" hangingPunct="0">
              <a:lnSpc>
                <a:spcPct val="95833"/>
              </a:lnSpc>
            </a:pPr>
            <a:endParaRPr lang="en-US" altLang="zh-CN" sz="2000" dirty="0">
              <a:solidFill>
                <a:srgbClr val="000000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633373" y="565353"/>
            <a:ext cx="10425317" cy="5335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</a:p>
          <a:p>
            <a:pPr>
              <a:lnSpc>
                <a:spcPts val="405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atık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yeterince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özellikteki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yığın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depolanmasına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depolarının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planlanmasında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yağış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sularından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oluşacak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akıştan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korunma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olanakları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mutlaka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önünde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tutulmalıdır.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zeminler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kurulmalı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serbestçe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girişe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verebilmelidir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569"/>
              </a:lnSpc>
            </a:pPr>
            <a:endParaRPr lang="en-US" sz="2400" dirty="0"/>
          </a:p>
          <a:p>
            <a:pPr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yarı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yeraltı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yerüstü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havuzlar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tabanının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oluşturulan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25"/>
              </a:lnSpc>
            </a:pPr>
            <a:endParaRPr lang="en-US" sz="2400" dirty="0"/>
          </a:p>
          <a:p>
            <a:pPr hangingPunct="0">
              <a:lnSpc>
                <a:spcPct val="95833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Yeraltı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betonarmeden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derinliği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geçirimsiz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tabaka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suyu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seviyesine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pompanın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etkinliğine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bağlıdır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59"/>
              </a:lnSpc>
            </a:pPr>
            <a:endParaRPr lang="en-US" sz="2400" dirty="0"/>
          </a:p>
          <a:p>
            <a:pPr hangingPunct="0">
              <a:lnSpc>
                <a:spcPct val="95833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Yerüstünde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daire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33374" y="503965"/>
            <a:ext cx="10423728" cy="3449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b="1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İletilmesi</a:t>
            </a:r>
            <a:r>
              <a:rPr lang="en-US" altLang="zh-CN" sz="24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Uygulanması</a:t>
            </a:r>
          </a:p>
          <a:p>
            <a:pPr>
              <a:lnSpc>
                <a:spcPts val="655"/>
              </a:lnSpc>
            </a:pPr>
            <a:endParaRPr lang="en-US" dirty="0" smtClean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gübresinin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bitkisel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üretimde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değerlendirme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yöntemidir.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Çünkü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iyileştirir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iletilmesinde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dağıtıcılarından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yararlanılır</a:t>
            </a:r>
            <a:r>
              <a:rPr lang="en-US" altLang="zh-CN" sz="2400" spc="-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hangingPunct="0">
              <a:lnSpc>
                <a:spcPct val="95833"/>
              </a:lnSpc>
            </a:pP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uygulanmasında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dikkatli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planlamanın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uygulanmasında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tankerlerden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833"/>
              </a:lnSpc>
            </a:pPr>
            <a:endParaRPr lang="en-US" altLang="zh-CN" sz="2400" spc="-1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646480" y="252806"/>
            <a:ext cx="10423590" cy="4395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3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BİYOGAZ</a:t>
            </a:r>
            <a:r>
              <a:rPr lang="en-US" altLang="zh-CN" sz="2400" b="1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TESİSLERİ</a:t>
            </a:r>
          </a:p>
          <a:p>
            <a:pPr>
              <a:lnSpc>
                <a:spcPts val="50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yönetiminin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aşaması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şekillerde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işlenmeye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tabi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tutulmasıdır.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İşleme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koku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kirlilik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miktarını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azaltmaya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yönelik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işlenmesinde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metan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değerli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amaçlanabilir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  <a:spcBef>
                <a:spcPts val="12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yenilenebilir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kaynağı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oksijensiz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(anaerobik)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biyolojik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ayrışması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metan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karbondioksit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gazlarını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Biyogaza,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bataklık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isimler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verilmektedir.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renksiz,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kokusuz,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havadan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hafif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yanıcı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niteliktedir.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kullanılmadığında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çürük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kokusundadır.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yanarken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koku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kaybolur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parlak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mavi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alevle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yanar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maddenin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40-60’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491947" y="291541"/>
            <a:ext cx="10425297" cy="44050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5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ea typeface="Times New Roman"/>
              </a:rPr>
              <a:t>Tesislerinin</a:t>
            </a:r>
            <a:r>
              <a:rPr lang="en-US" altLang="zh-CN"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10" dirty="0">
                <a:solidFill>
                  <a:srgbClr val="000000"/>
                </a:solidFill>
                <a:latin typeface="Times New Roman"/>
                <a:ea typeface="Times New Roman"/>
              </a:rPr>
              <a:t>Tipleri</a:t>
            </a:r>
          </a:p>
          <a:p>
            <a:pPr>
              <a:lnSpc>
                <a:spcPts val="555"/>
              </a:lnSpc>
            </a:pPr>
            <a:endParaRPr lang="en-US" dirty="0" smtClean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teknolojiler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kullanılarak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edilmektedir.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işletmesi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küçük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kapasiteli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planlanabileceği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birkaç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köyün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yerleşim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alanlarının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gereksinimini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karşılayacak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planlanabilirler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833"/>
              </a:lnSpc>
            </a:pP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aile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6-12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m3,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çiftlik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150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köy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100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200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entegre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1000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10000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kapasiteli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yapılmaktadır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tesisi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üç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bölümden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oluşmaktadır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üreteç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fermantör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reaktör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deposu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gazometre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-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deposudur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833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961</Words>
  <Application>Microsoft Office PowerPoint</Application>
  <PresentationFormat>Özel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Office Theme</vt:lpstr>
      <vt:lpstr>Filigran</vt:lpstr>
      <vt:lpstr>TARIMSAL YAPILARIN TASARIMI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fenbil</cp:lastModifiedBy>
  <cp:revision>4</cp:revision>
  <dcterms:created xsi:type="dcterms:W3CDTF">2011-01-21T15:00:27Z</dcterms:created>
  <dcterms:modified xsi:type="dcterms:W3CDTF">2019-12-25T10:25:17Z</dcterms:modified>
</cp:coreProperties>
</file>