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62" r:id="rId4"/>
    <p:sldId id="261" r:id="rId5"/>
    <p:sldId id="260" r:id="rId6"/>
    <p:sldId id="259" r:id="rId7"/>
    <p:sldId id="269" r:id="rId8"/>
    <p:sldId id="265" r:id="rId9"/>
    <p:sldId id="271" r:id="rId10"/>
    <p:sldId id="267" r:id="rId11"/>
    <p:sldId id="288" r:id="rId12"/>
    <p:sldId id="290" r:id="rId13"/>
    <p:sldId id="268" r:id="rId14"/>
    <p:sldId id="272" r:id="rId15"/>
    <p:sldId id="273" r:id="rId16"/>
    <p:sldId id="274" r:id="rId17"/>
    <p:sldId id="276" r:id="rId18"/>
    <p:sldId id="291" r:id="rId19"/>
    <p:sldId id="292" r:id="rId20"/>
    <p:sldId id="298" r:id="rId21"/>
    <p:sldId id="294" r:id="rId22"/>
    <p:sldId id="296" r:id="rId23"/>
    <p:sldId id="295" r:id="rId24"/>
    <p:sldId id="297" r:id="rId2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77" autoAdjust="0"/>
    <p:restoredTop sz="94660"/>
  </p:normalViewPr>
  <p:slideViewPr>
    <p:cSldViewPr>
      <p:cViewPr varScale="1">
        <p:scale>
          <a:sx n="70" d="100"/>
          <a:sy n="70" d="100"/>
        </p:scale>
        <p:origin x="384"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3">
        <a:schemeClr val="bg1"/>
      </p:bgRef>
    </p:bg>
    <p:spTree>
      <p:nvGrpSpPr>
        <p:cNvPr id="1" name=""/>
        <p:cNvGrpSpPr/>
        <p:nvPr/>
      </p:nvGrpSpPr>
      <p:grpSpPr>
        <a:xfrm>
          <a:off x="0" y="0"/>
          <a:ext cx="0" cy="0"/>
          <a:chOff x="0" y="0"/>
          <a:chExt cx="0" cy="0"/>
        </a:xfrm>
      </p:grpSpPr>
      <p:sp>
        <p:nvSpPr>
          <p:cNvPr id="12" name="11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12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8 Alt Başlık"/>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p:txBody>
          <a:bodyPr/>
          <a:lstStyle/>
          <a:p>
            <a:fld id="{D72E6DB2-CD47-45AB-AAD4-3451A413C0C4}" type="datetimeFigureOut">
              <a:rPr lang="tr-TR" smtClean="0"/>
              <a:pPr/>
              <a:t>8.3.2018</a:t>
            </a:fld>
            <a:endParaRPr lang="tr-TR"/>
          </a:p>
        </p:txBody>
      </p:sp>
      <p:sp>
        <p:nvSpPr>
          <p:cNvPr id="17" name="16 Altbilgi Yer Tutucusu"/>
          <p:cNvSpPr>
            <a:spLocks noGrp="1"/>
          </p:cNvSpPr>
          <p:nvPr>
            <p:ph type="ftr" sz="quarter" idx="11"/>
          </p:nvPr>
        </p:nvSpPr>
        <p:spPr/>
        <p:txBody>
          <a:bodyPr/>
          <a:lstStyle/>
          <a:p>
            <a:endParaRPr lang="tr-TR"/>
          </a:p>
        </p:txBody>
      </p:sp>
      <p:sp>
        <p:nvSpPr>
          <p:cNvPr id="29" name="28 Slayt Numarası Yer Tutucusu"/>
          <p:cNvSpPr>
            <a:spLocks noGrp="1"/>
          </p:cNvSpPr>
          <p:nvPr>
            <p:ph type="sldNum" sz="quarter" idx="12"/>
          </p:nvPr>
        </p:nvSpPr>
        <p:spPr/>
        <p:txBody>
          <a:bodyPr lIns="0" tIns="0" rIns="0" bIns="0">
            <a:noAutofit/>
          </a:bodyPr>
          <a:lstStyle>
            <a:lvl1pPr>
              <a:defRPr sz="1400">
                <a:solidFill>
                  <a:srgbClr val="FFFFFF"/>
                </a:solidFill>
              </a:defRPr>
            </a:lvl1pPr>
          </a:lstStyle>
          <a:p>
            <a:fld id="{1706668B-7049-4F20-930F-B90BA8D58EE6}" type="slidenum">
              <a:rPr lang="tr-TR" smtClean="0"/>
              <a:pPr/>
              <a:t>‹#›</a:t>
            </a:fld>
            <a:endParaRPr lang="tr-TR"/>
          </a:p>
        </p:txBody>
      </p:sp>
      <p:sp>
        <p:nvSpPr>
          <p:cNvPr id="7" name="6 Dikdörtgen"/>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Başlık"/>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tr-TR" smtClean="0"/>
              <a:t>Asıl başlık stili için tıklatın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72E6DB2-CD47-45AB-AAD4-3451A413C0C4}" type="datetimeFigureOut">
              <a:rPr lang="tr-TR" smtClean="0"/>
              <a:pPr/>
              <a:t>8.3.2018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706668B-7049-4F20-930F-B90BA8D58EE6}"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41"/>
            <a:ext cx="201168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914400" y="274640"/>
            <a:ext cx="55626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72E6DB2-CD47-45AB-AAD4-3451A413C0C4}" type="datetimeFigureOut">
              <a:rPr lang="tr-TR" smtClean="0"/>
              <a:pPr/>
              <a:t>8.3.2018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706668B-7049-4F20-930F-B90BA8D58EE6}"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D72E6DB2-CD47-45AB-AAD4-3451A413C0C4}" type="datetimeFigureOut">
              <a:rPr lang="tr-TR" smtClean="0"/>
              <a:pPr/>
              <a:t>8.3.2018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706668B-7049-4F20-930F-B90BA8D58EE6}" type="slidenum">
              <a:rPr lang="tr-TR" smtClean="0"/>
              <a:pPr/>
              <a:t>‹#›</a:t>
            </a:fld>
            <a:endParaRPr lang="tr-TR"/>
          </a:p>
        </p:txBody>
      </p:sp>
      <p:sp>
        <p:nvSpPr>
          <p:cNvPr id="8" name="7 İçerik Yer Tutucusu"/>
          <p:cNvSpPr>
            <a:spLocks noGrp="1"/>
          </p:cNvSpPr>
          <p:nvPr>
            <p:ph sz="quarter" idx="1"/>
          </p:nvPr>
        </p:nvSpPr>
        <p:spPr>
          <a:xfrm>
            <a:off x="914400" y="1447800"/>
            <a:ext cx="777240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3">
        <a:schemeClr val="bg1"/>
      </p:bgRef>
    </p:bg>
    <p:spTree>
      <p:nvGrpSpPr>
        <p:cNvPr id="1" name=""/>
        <p:cNvGrpSpPr/>
        <p:nvPr/>
      </p:nvGrpSpPr>
      <p:grpSpPr>
        <a:xfrm>
          <a:off x="0" y="0"/>
          <a:ext cx="0" cy="0"/>
          <a:chOff x="0" y="0"/>
          <a:chExt cx="0" cy="0"/>
        </a:xfrm>
      </p:grpSpPr>
      <p:sp>
        <p:nvSpPr>
          <p:cNvPr id="11" name="10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9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722313" y="952500"/>
            <a:ext cx="7772400" cy="1362075"/>
          </a:xfrm>
        </p:spPr>
        <p:txBody>
          <a:bodyPr anchor="b" anchorCtr="0"/>
          <a:lstStyle>
            <a:lvl1pPr algn="l">
              <a:buNone/>
              <a:defRPr sz="4000" b="0" cap="none"/>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D72E6DB2-CD47-45AB-AAD4-3451A413C0C4}" type="datetimeFigureOut">
              <a:rPr lang="tr-TR" smtClean="0"/>
              <a:pPr/>
              <a:t>8.3.2018</a:t>
            </a:fld>
            <a:endParaRPr lang="tr-TR"/>
          </a:p>
        </p:txBody>
      </p:sp>
      <p:sp>
        <p:nvSpPr>
          <p:cNvPr id="5" name="4 Altbilgi Yer Tutucusu"/>
          <p:cNvSpPr>
            <a:spLocks noGrp="1"/>
          </p:cNvSpPr>
          <p:nvPr>
            <p:ph type="ftr" sz="quarter" idx="11"/>
          </p:nvPr>
        </p:nvSpPr>
        <p:spPr>
          <a:xfrm>
            <a:off x="800100" y="6172200"/>
            <a:ext cx="4000500" cy="457200"/>
          </a:xfrm>
        </p:spPr>
        <p:txBody>
          <a:bodyPr/>
          <a:lstStyle/>
          <a:p>
            <a:endParaRPr lang="tr-TR"/>
          </a:p>
        </p:txBody>
      </p:sp>
      <p:sp>
        <p:nvSpPr>
          <p:cNvPr id="7" name="6 Dikdörtgen"/>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ikdörtgen"/>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Slayt Numarası Yer Tutucusu"/>
          <p:cNvSpPr>
            <a:spLocks noGrp="1"/>
          </p:cNvSpPr>
          <p:nvPr>
            <p:ph type="sldNum" sz="quarter" idx="12"/>
          </p:nvPr>
        </p:nvSpPr>
        <p:spPr>
          <a:xfrm>
            <a:off x="146304" y="6208776"/>
            <a:ext cx="457200" cy="457200"/>
          </a:xfrm>
        </p:spPr>
        <p:txBody>
          <a:bodyPr/>
          <a:lstStyle/>
          <a:p>
            <a:fld id="{1706668B-7049-4F20-930F-B90BA8D58EE6}"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72E6DB2-CD47-45AB-AAD4-3451A413C0C4}" type="datetimeFigureOut">
              <a:rPr lang="tr-TR" smtClean="0"/>
              <a:pPr/>
              <a:t>8.3.2018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1706668B-7049-4F20-930F-B90BA8D58EE6}" type="slidenum">
              <a:rPr lang="tr-TR" smtClean="0"/>
              <a:pPr/>
              <a:t>‹#›</a:t>
            </a:fld>
            <a:endParaRPr lang="tr-TR"/>
          </a:p>
        </p:txBody>
      </p:sp>
      <p:sp>
        <p:nvSpPr>
          <p:cNvPr id="9" name="8 İçerik Yer Tutucusu"/>
          <p:cNvSpPr>
            <a:spLocks noGrp="1"/>
          </p:cNvSpPr>
          <p:nvPr>
            <p:ph sz="quarter" idx="1"/>
          </p:nvPr>
        </p:nvSpPr>
        <p:spPr>
          <a:xfrm>
            <a:off x="91440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93395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914400" y="273050"/>
            <a:ext cx="7772400" cy="1143000"/>
          </a:xfrm>
        </p:spPr>
        <p:txBody>
          <a:bodyPr anchor="b" anchorCtr="0"/>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D72E6DB2-CD47-45AB-AAD4-3451A413C0C4}" type="datetimeFigureOut">
              <a:rPr lang="tr-TR" smtClean="0"/>
              <a:pPr/>
              <a:t>8.3.2018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1706668B-7049-4F20-930F-B90BA8D58EE6}" type="slidenum">
              <a:rPr lang="tr-TR" smtClean="0"/>
              <a:pPr/>
              <a:t>‹#›</a:t>
            </a:fld>
            <a:endParaRPr lang="tr-TR"/>
          </a:p>
        </p:txBody>
      </p:sp>
      <p:sp>
        <p:nvSpPr>
          <p:cNvPr id="11" name="10 İçerik Yer Tutucusu"/>
          <p:cNvSpPr>
            <a:spLocks noGrp="1"/>
          </p:cNvSpPr>
          <p:nvPr>
            <p:ph sz="half" idx="2"/>
          </p:nvPr>
        </p:nvSpPr>
        <p:spPr>
          <a:xfrm>
            <a:off x="9144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half" idx="4"/>
          </p:nvPr>
        </p:nvSpPr>
        <p:spPr>
          <a:xfrm>
            <a:off x="49530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72E6DB2-CD47-45AB-AAD4-3451A413C0C4}" type="datetimeFigureOut">
              <a:rPr lang="tr-TR" smtClean="0"/>
              <a:pPr/>
              <a:t>8.3.2018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1706668B-7049-4F20-930F-B90BA8D58EE6}"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72E6DB2-CD47-45AB-AAD4-3451A413C0C4}" type="datetimeFigureOut">
              <a:rPr lang="tr-TR" smtClean="0"/>
              <a:pPr/>
              <a:t>8.3.2018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1706668B-7049-4F20-930F-B90BA8D58EE6}"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8" name="7 Dikdörtgen"/>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8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914400" y="273050"/>
            <a:ext cx="7772400" cy="1143000"/>
          </a:xfrm>
        </p:spPr>
        <p:txBody>
          <a:bodyPr anchor="b" anchorCtr="0"/>
          <a:lstStyle>
            <a:lvl1pPr algn="l">
              <a:buNone/>
              <a:defRPr sz="4000" b="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72E6DB2-CD47-45AB-AAD4-3451A413C0C4}" type="datetimeFigureOut">
              <a:rPr lang="tr-TR" smtClean="0"/>
              <a:pPr/>
              <a:t>8.3.2018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1706668B-7049-4F20-930F-B90BA8D58EE6}" type="slidenum">
              <a:rPr lang="tr-TR" smtClean="0"/>
              <a:pPr/>
              <a:t>‹#›</a:t>
            </a:fld>
            <a:endParaRPr lang="tr-TR"/>
          </a:p>
        </p:txBody>
      </p:sp>
      <p:sp>
        <p:nvSpPr>
          <p:cNvPr id="11" name="10 İçerik Yer Tutucusu"/>
          <p:cNvSpPr>
            <a:spLocks noGrp="1"/>
          </p:cNvSpPr>
          <p:nvPr>
            <p:ph sz="quarter" idx="1"/>
          </p:nvPr>
        </p:nvSpPr>
        <p:spPr>
          <a:xfrm>
            <a:off x="2971800" y="1600200"/>
            <a:ext cx="5715000" cy="44958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914400" y="4900550"/>
            <a:ext cx="7315200" cy="522288"/>
          </a:xfrm>
        </p:spPr>
        <p:txBody>
          <a:bodyPr anchor="ctr">
            <a:noAutofit/>
          </a:bodyPr>
          <a:lstStyle>
            <a:lvl1pPr algn="l">
              <a:buNone/>
              <a:defRPr sz="2800" b="0"/>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72E6DB2-CD47-45AB-AAD4-3451A413C0C4}" type="datetimeFigureOut">
              <a:rPr lang="tr-TR" smtClean="0"/>
              <a:pPr/>
              <a:t>8.3.2018</a:t>
            </a:fld>
            <a:endParaRPr lang="tr-TR"/>
          </a:p>
        </p:txBody>
      </p:sp>
      <p:sp>
        <p:nvSpPr>
          <p:cNvPr id="6" name="5 Altbilgi Yer Tutucusu"/>
          <p:cNvSpPr>
            <a:spLocks noGrp="1"/>
          </p:cNvSpPr>
          <p:nvPr>
            <p:ph type="ftr" sz="quarter" idx="11"/>
          </p:nvPr>
        </p:nvSpPr>
        <p:spPr>
          <a:xfrm>
            <a:off x="914400" y="6172200"/>
            <a:ext cx="3886200" cy="457200"/>
          </a:xfrm>
        </p:spPr>
        <p:txBody>
          <a:bodyPr/>
          <a:lstStyle/>
          <a:p>
            <a:endParaRPr lang="tr-TR"/>
          </a:p>
        </p:txBody>
      </p:sp>
      <p:sp>
        <p:nvSpPr>
          <p:cNvPr id="7" name="6 Slayt Numarası Yer Tutucusu"/>
          <p:cNvSpPr>
            <a:spLocks noGrp="1"/>
          </p:cNvSpPr>
          <p:nvPr>
            <p:ph type="sldNum" sz="quarter" idx="12"/>
          </p:nvPr>
        </p:nvSpPr>
        <p:spPr>
          <a:xfrm>
            <a:off x="146304" y="6208776"/>
            <a:ext cx="457200" cy="457200"/>
          </a:xfrm>
        </p:spPr>
        <p:txBody>
          <a:bodyPr/>
          <a:lstStyle/>
          <a:p>
            <a:fld id="{1706668B-7049-4F20-930F-B90BA8D58EE6}" type="slidenum">
              <a:rPr lang="tr-TR" smtClean="0"/>
              <a:pPr/>
              <a:t>‹#›</a:t>
            </a:fld>
            <a:endParaRPr lang="tr-TR"/>
          </a:p>
        </p:txBody>
      </p:sp>
      <p:sp>
        <p:nvSpPr>
          <p:cNvPr id="11" name="10 Dikdörtgen"/>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ikdörtgen"/>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2 Resim Yer Tutucusu"/>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tr-TR" smtClean="0"/>
              <a:t>Resim eklemek için simgeyi tıklatın</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7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21 Başlık Yer Tutucusu"/>
          <p:cNvSpPr>
            <a:spLocks noGrp="1"/>
          </p:cNvSpPr>
          <p:nvPr>
            <p:ph type="title"/>
          </p:nvPr>
        </p:nvSpPr>
        <p:spPr>
          <a:xfrm>
            <a:off x="914400" y="274638"/>
            <a:ext cx="7772400" cy="1143000"/>
          </a:xfrm>
          <a:prstGeom prst="rect">
            <a:avLst/>
          </a:prstGeom>
        </p:spPr>
        <p:txBody>
          <a:bodyPr bIns="91440"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D72E6DB2-CD47-45AB-AAD4-3451A413C0C4}" type="datetimeFigureOut">
              <a:rPr lang="tr-TR" smtClean="0"/>
              <a:pPr/>
              <a:t>8.3.2018</a:t>
            </a:fld>
            <a:endParaRPr lang="tr-TR"/>
          </a:p>
        </p:txBody>
      </p:sp>
      <p:sp>
        <p:nvSpPr>
          <p:cNvPr id="3" name="2 Altbilgi Yer Tutucusu"/>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1706668B-7049-4F20-930F-B90BA8D58EE6}"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tr-TR" b="1" dirty="0" smtClean="0">
                <a:latin typeface="Times New Roman" pitchFamily="18" charset="0"/>
                <a:cs typeface="Times New Roman" pitchFamily="18" charset="0"/>
              </a:rPr>
              <a:t> </a:t>
            </a:r>
            <a:r>
              <a:rPr lang="tr-TR" b="1" dirty="0" smtClean="0">
                <a:latin typeface="Times New Roman" pitchFamily="18" charset="0"/>
                <a:cs typeface="Times New Roman" pitchFamily="18" charset="0"/>
              </a:rPr>
              <a:t>Örnekler</a:t>
            </a:r>
            <a:endParaRPr lang="tr-TR"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611560" y="548680"/>
            <a:ext cx="8075240" cy="5471120"/>
          </a:xfrm>
        </p:spPr>
        <p:txBody>
          <a:bodyPr>
            <a:normAutofit/>
          </a:bodyPr>
          <a:lstStyle/>
          <a:p>
            <a:pPr>
              <a:buNone/>
            </a:pPr>
            <a:r>
              <a:rPr lang="tr-TR" b="1" dirty="0" smtClean="0"/>
              <a:t>	</a:t>
            </a:r>
            <a:r>
              <a:rPr lang="tr-TR" sz="2800" b="1" dirty="0" smtClean="0">
                <a:latin typeface="Times New Roman" pitchFamily="18" charset="0"/>
                <a:cs typeface="Times New Roman" pitchFamily="18" charset="0"/>
              </a:rPr>
              <a:t>Örnek 9 :</a:t>
            </a:r>
          </a:p>
          <a:p>
            <a:pPr>
              <a:buNone/>
            </a:pPr>
            <a:r>
              <a:rPr lang="tr-TR" sz="2800" dirty="0" smtClean="0">
                <a:latin typeface="Times New Roman" pitchFamily="18" charset="0"/>
                <a:cs typeface="Times New Roman" pitchFamily="18" charset="0"/>
              </a:rPr>
              <a:t>	Hasta akut </a:t>
            </a:r>
            <a:r>
              <a:rPr lang="tr-TR" sz="2800" dirty="0" err="1" smtClean="0">
                <a:latin typeface="Times New Roman" pitchFamily="18" charset="0"/>
                <a:cs typeface="Times New Roman" pitchFamily="18" charset="0"/>
              </a:rPr>
              <a:t>kolesistit</a:t>
            </a:r>
            <a:r>
              <a:rPr lang="tr-TR" sz="2800" dirty="0" smtClean="0">
                <a:latin typeface="Times New Roman" pitchFamily="18" charset="0"/>
                <a:cs typeface="Times New Roman" pitchFamily="18" charset="0"/>
              </a:rPr>
              <a:t> tanısıyla yatışı yapılmıştır. Hastada </a:t>
            </a:r>
            <a:r>
              <a:rPr lang="tr-TR" sz="2800" dirty="0" err="1" smtClean="0">
                <a:latin typeface="Times New Roman" pitchFamily="18" charset="0"/>
                <a:cs typeface="Times New Roman" pitchFamily="18" charset="0"/>
              </a:rPr>
              <a:t>viral</a:t>
            </a:r>
            <a:r>
              <a:rPr lang="tr-TR" sz="2800" dirty="0" smtClean="0">
                <a:latin typeface="Times New Roman" pitchFamily="18" charset="0"/>
                <a:cs typeface="Times New Roman" pitchFamily="18" charset="0"/>
              </a:rPr>
              <a:t> hepatit B taşıyıcılığı tespit edilmiştir. Genel anestezi (ASA 1) altında </a:t>
            </a:r>
            <a:r>
              <a:rPr lang="tr-TR" sz="2800" dirty="0" err="1" smtClean="0">
                <a:latin typeface="Times New Roman" pitchFamily="18" charset="0"/>
                <a:cs typeface="Times New Roman" pitchFamily="18" charset="0"/>
              </a:rPr>
              <a:t>laparoskopik</a:t>
            </a:r>
            <a:r>
              <a:rPr lang="tr-TR" sz="2800" dirty="0" smtClean="0">
                <a:latin typeface="Times New Roman" pitchFamily="18" charset="0"/>
                <a:cs typeface="Times New Roman" pitchFamily="18" charset="0"/>
              </a:rPr>
              <a:t> </a:t>
            </a:r>
            <a:r>
              <a:rPr lang="tr-TR" sz="2800" dirty="0" err="1" smtClean="0">
                <a:latin typeface="Times New Roman" pitchFamily="18" charset="0"/>
                <a:cs typeface="Times New Roman" pitchFamily="18" charset="0"/>
              </a:rPr>
              <a:t>kolesistektomi</a:t>
            </a:r>
            <a:r>
              <a:rPr lang="tr-TR" sz="2800" dirty="0" smtClean="0">
                <a:latin typeface="Times New Roman" pitchFamily="18" charset="0"/>
                <a:cs typeface="Times New Roman" pitchFamily="18" charset="0"/>
              </a:rPr>
              <a:t> ameliyatı olmuştur.</a:t>
            </a:r>
            <a:endParaRPr lang="tr-TR" sz="2800" b="1" dirty="0" smtClean="0">
              <a:latin typeface="Times New Roman" pitchFamily="18" charset="0"/>
              <a:cs typeface="Times New Roman" pitchFamily="18" charset="0"/>
            </a:endParaRPr>
          </a:p>
          <a:p>
            <a:pPr>
              <a:buNone/>
            </a:pPr>
            <a:r>
              <a:rPr lang="tr-TR" sz="2800" dirty="0" smtClean="0">
                <a:latin typeface="Times New Roman" pitchFamily="18" charset="0"/>
                <a:cs typeface="Times New Roman" pitchFamily="18" charset="0"/>
              </a:rPr>
              <a:t>	 </a:t>
            </a:r>
            <a:endParaRPr lang="tr-TR" sz="2800" b="1" dirty="0" smtClean="0">
              <a:latin typeface="Times New Roman" pitchFamily="18" charset="0"/>
              <a:cs typeface="Times New Roman" pitchFamily="18" charset="0"/>
            </a:endParaRPr>
          </a:p>
          <a:p>
            <a:pPr>
              <a:buNone/>
            </a:pPr>
            <a:r>
              <a:rPr lang="tr-TR" sz="2800" b="1" dirty="0" smtClean="0">
                <a:solidFill>
                  <a:srgbClr val="FF0000"/>
                </a:solidFill>
                <a:latin typeface="Times New Roman" pitchFamily="18" charset="0"/>
                <a:cs typeface="Times New Roman" pitchFamily="18" charset="0"/>
              </a:rPr>
              <a:t>	</a:t>
            </a:r>
            <a:endParaRPr lang="tr-TR" sz="2800" dirty="0" smtClean="0">
              <a:solidFill>
                <a:srgbClr val="FF0000"/>
              </a:solidFill>
              <a:latin typeface="Times New Roman" pitchFamily="18" charset="0"/>
              <a:cs typeface="Times New Roman" pitchFamily="18" charset="0"/>
            </a:endParaRPr>
          </a:p>
          <a:p>
            <a:pPr>
              <a:buNone/>
            </a:pPr>
            <a:r>
              <a:rPr lang="tr-TR" dirty="0" smtClean="0">
                <a:solidFill>
                  <a:srgbClr val="FF0000"/>
                </a:solidFill>
                <a:latin typeface="Times New Roman" pitchFamily="18" charset="0"/>
                <a:cs typeface="Times New Roman" pitchFamily="18" charset="0"/>
              </a:rPr>
              <a:t>	</a:t>
            </a:r>
          </a:p>
          <a:p>
            <a:pPr>
              <a:buNone/>
            </a:pPr>
            <a:endParaRPr lang="tr-T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wipe(down)">
                                      <p:cBhvr>
                                        <p:cTn id="7" dur="500"/>
                                        <p:tgtEl>
                                          <p:spTgt spid="3">
                                            <p:txEl>
                                              <p:pRg st="3" end="3"/>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3">
                                            <p:txEl>
                                              <p:pRg st="4" end="4"/>
                                            </p:txEl>
                                          </p:spTgt>
                                        </p:tgtEl>
                                        <p:attrNameLst>
                                          <p:attrName>style.visibility</p:attrName>
                                        </p:attrNameLst>
                                      </p:cBhvr>
                                      <p:to>
                                        <p:strVal val="visible"/>
                                      </p:to>
                                    </p:set>
                                    <p:animEffect transition="in" filter="wipe(down)">
                                      <p:cBhvr>
                                        <p:cTn id="1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755576" y="692696"/>
            <a:ext cx="7931224" cy="5327104"/>
          </a:xfrm>
        </p:spPr>
        <p:txBody>
          <a:bodyPr>
            <a:normAutofit/>
          </a:bodyPr>
          <a:lstStyle/>
          <a:p>
            <a:pPr>
              <a:buNone/>
            </a:pPr>
            <a:r>
              <a:rPr lang="tr-TR" sz="2800" b="1" dirty="0" smtClean="0">
                <a:latin typeface="Times New Roman" pitchFamily="18" charset="0"/>
                <a:cs typeface="Times New Roman" pitchFamily="18" charset="0"/>
              </a:rPr>
              <a:t>   Örnek 10:</a:t>
            </a:r>
          </a:p>
          <a:p>
            <a:pPr>
              <a:buNone/>
            </a:pPr>
            <a:r>
              <a:rPr lang="tr-TR"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Neoplazm</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tablosunu</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kullanarak</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aşağıdaki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tanıların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kodlarını</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bulunuz.Tabular</a:t>
            </a:r>
            <a:r>
              <a:rPr lang="en-US" sz="2800" dirty="0" smtClean="0">
                <a:latin typeface="Times New Roman" pitchFamily="18" charset="0"/>
                <a:cs typeface="Times New Roman" pitchFamily="18" charset="0"/>
              </a:rPr>
              <a:t> List</a:t>
            </a:r>
            <a:r>
              <a:rPr lang="tr-TR" sz="2800" dirty="0" smtClean="0">
                <a:latin typeface="Times New Roman" pitchFamily="18" charset="0"/>
                <a:cs typeface="Times New Roman" pitchFamily="18" charset="0"/>
              </a:rPr>
              <a:t>ed</a:t>
            </a:r>
            <a:r>
              <a:rPr lang="en-US" sz="2800" dirty="0" smtClean="0">
                <a:latin typeface="Times New Roman" pitchFamily="18" charset="0"/>
                <a:cs typeface="Times New Roman" pitchFamily="18" charset="0"/>
              </a:rPr>
              <a:t>en </a:t>
            </a:r>
            <a:r>
              <a:rPr lang="en-US" sz="2800" dirty="0" err="1" smtClean="0">
                <a:latin typeface="Times New Roman" pitchFamily="18" charset="0"/>
                <a:cs typeface="Times New Roman" pitchFamily="18" charset="0"/>
              </a:rPr>
              <a:t>bulduğunuz</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kodları</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kontrol</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etmeyi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unutmayınız</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morfoloji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kodu</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eklemeyiniz</a:t>
            </a:r>
            <a:r>
              <a:rPr lang="en-US" sz="2800" dirty="0" smtClean="0">
                <a:latin typeface="Times New Roman" pitchFamily="18" charset="0"/>
                <a:cs typeface="Times New Roman" pitchFamily="18" charset="0"/>
              </a:rPr>
              <a:t>)</a:t>
            </a:r>
            <a:endParaRPr lang="tr-TR" sz="2800" dirty="0" smtClean="0">
              <a:latin typeface="Times New Roman" pitchFamily="18" charset="0"/>
              <a:cs typeface="Times New Roman" pitchFamily="18" charset="0"/>
            </a:endParaRPr>
          </a:p>
          <a:p>
            <a:pPr>
              <a:buNone/>
            </a:pPr>
            <a:r>
              <a:rPr lang="tr-TR" sz="2800" dirty="0" smtClean="0"/>
              <a:t>  -</a:t>
            </a:r>
            <a:r>
              <a:rPr lang="tr-TR" sz="2800" dirty="0" smtClean="0">
                <a:latin typeface="Times New Roman" pitchFamily="18" charset="0"/>
                <a:cs typeface="Times New Roman" pitchFamily="18" charset="0"/>
              </a:rPr>
              <a:t>Meme alt iç kadranın habis </a:t>
            </a:r>
            <a:r>
              <a:rPr lang="tr-TR" sz="2800" dirty="0" err="1" smtClean="0">
                <a:latin typeface="Times New Roman" pitchFamily="18" charset="0"/>
                <a:cs typeface="Times New Roman" pitchFamily="18" charset="0"/>
              </a:rPr>
              <a:t>neoplazmı</a:t>
            </a:r>
            <a:endParaRPr lang="tr-TR" sz="2800" dirty="0" smtClean="0">
              <a:latin typeface="Times New Roman" pitchFamily="18" charset="0"/>
              <a:cs typeface="Times New Roman" pitchFamily="18" charset="0"/>
            </a:endParaRPr>
          </a:p>
          <a:p>
            <a:pPr>
              <a:buNone/>
            </a:pPr>
            <a:r>
              <a:rPr lang="tr-TR" sz="2800" dirty="0" smtClean="0">
                <a:solidFill>
                  <a:srgbClr val="FF0000"/>
                </a:solidFill>
                <a:latin typeface="Times New Roman" pitchFamily="18" charset="0"/>
                <a:cs typeface="Times New Roman" pitchFamily="18" charset="0"/>
              </a:rPr>
              <a:t>  </a:t>
            </a:r>
          </a:p>
          <a:p>
            <a:pPr>
              <a:buNone/>
            </a:pPr>
            <a:r>
              <a:rPr lang="tr-TR" sz="2800" dirty="0" smtClean="0">
                <a:latin typeface="Times New Roman" pitchFamily="18" charset="0"/>
                <a:cs typeface="Times New Roman" pitchFamily="18" charset="0"/>
              </a:rPr>
              <a:t>  -Omurga </a:t>
            </a:r>
            <a:r>
              <a:rPr lang="tr-TR" sz="2800" dirty="0" err="1" smtClean="0">
                <a:latin typeface="Times New Roman" pitchFamily="18" charset="0"/>
                <a:cs typeface="Times New Roman" pitchFamily="18" charset="0"/>
              </a:rPr>
              <a:t>sakral</a:t>
            </a:r>
            <a:r>
              <a:rPr lang="tr-TR" sz="2800" dirty="0" smtClean="0">
                <a:latin typeface="Times New Roman" pitchFamily="18" charset="0"/>
                <a:cs typeface="Times New Roman" pitchFamily="18" charset="0"/>
              </a:rPr>
              <a:t> bölgenin </a:t>
            </a:r>
            <a:r>
              <a:rPr lang="tr-TR" sz="2800" dirty="0" err="1" smtClean="0">
                <a:latin typeface="Times New Roman" pitchFamily="18" charset="0"/>
                <a:cs typeface="Times New Roman" pitchFamily="18" charset="0"/>
              </a:rPr>
              <a:t>sekonder</a:t>
            </a:r>
            <a:r>
              <a:rPr lang="tr-TR" sz="2800" dirty="0" smtClean="0">
                <a:latin typeface="Times New Roman" pitchFamily="18" charset="0"/>
                <a:cs typeface="Times New Roman" pitchFamily="18" charset="0"/>
              </a:rPr>
              <a:t> </a:t>
            </a:r>
            <a:r>
              <a:rPr lang="tr-TR" sz="2800" dirty="0" err="1" smtClean="0">
                <a:latin typeface="Times New Roman" pitchFamily="18" charset="0"/>
                <a:cs typeface="Times New Roman" pitchFamily="18" charset="0"/>
              </a:rPr>
              <a:t>neoplazmı</a:t>
            </a:r>
            <a:endParaRPr lang="tr-TR" sz="2800" dirty="0" smtClean="0">
              <a:latin typeface="Times New Roman" pitchFamily="18" charset="0"/>
              <a:cs typeface="Times New Roman" pitchFamily="18" charset="0"/>
            </a:endParaRPr>
          </a:p>
          <a:p>
            <a:pPr>
              <a:buNone/>
            </a:pPr>
            <a:r>
              <a:rPr lang="tr-TR" sz="2800" dirty="0" smtClean="0">
                <a:solidFill>
                  <a:srgbClr val="FF0000"/>
                </a:solidFill>
                <a:latin typeface="Times New Roman" pitchFamily="18" charset="0"/>
                <a:cs typeface="Times New Roman" pitchFamily="18" charset="0"/>
              </a:rPr>
              <a:t>  </a:t>
            </a:r>
          </a:p>
          <a:p>
            <a:pPr>
              <a:buNone/>
            </a:pPr>
            <a:r>
              <a:rPr lang="tr-TR" sz="2800" dirty="0" smtClean="0">
                <a:latin typeface="Times New Roman" pitchFamily="18" charset="0"/>
                <a:cs typeface="Times New Roman" pitchFamily="18" charset="0"/>
              </a:rPr>
              <a:t>  -</a:t>
            </a:r>
            <a:r>
              <a:rPr lang="tr-TR" sz="2800" dirty="0" err="1" smtClean="0">
                <a:latin typeface="Times New Roman" pitchFamily="18" charset="0"/>
                <a:cs typeface="Times New Roman" pitchFamily="18" charset="0"/>
              </a:rPr>
              <a:t>Akciger</a:t>
            </a:r>
            <a:r>
              <a:rPr lang="tr-TR" sz="2800" dirty="0" smtClean="0">
                <a:latin typeface="Times New Roman" pitchFamily="18" charset="0"/>
                <a:cs typeface="Times New Roman" pitchFamily="18" charset="0"/>
              </a:rPr>
              <a:t> </a:t>
            </a:r>
            <a:r>
              <a:rPr lang="tr-TR" sz="2800" dirty="0" err="1" smtClean="0">
                <a:latin typeface="Times New Roman" pitchFamily="18" charset="0"/>
                <a:cs typeface="Times New Roman" pitchFamily="18" charset="0"/>
              </a:rPr>
              <a:t>hilusunun</a:t>
            </a:r>
            <a:r>
              <a:rPr lang="tr-TR" sz="2800" dirty="0" smtClean="0">
                <a:latin typeface="Times New Roman" pitchFamily="18" charset="0"/>
                <a:cs typeface="Times New Roman" pitchFamily="18" charset="0"/>
              </a:rPr>
              <a:t> in </a:t>
            </a:r>
            <a:r>
              <a:rPr lang="tr-TR" sz="2800" dirty="0" err="1" smtClean="0">
                <a:latin typeface="Times New Roman" pitchFamily="18" charset="0"/>
                <a:cs typeface="Times New Roman" pitchFamily="18" charset="0"/>
              </a:rPr>
              <a:t>situ</a:t>
            </a:r>
            <a:r>
              <a:rPr lang="tr-TR" sz="2800" dirty="0" smtClean="0">
                <a:latin typeface="Times New Roman" pitchFamily="18" charset="0"/>
                <a:cs typeface="Times New Roman" pitchFamily="18" charset="0"/>
              </a:rPr>
              <a:t> </a:t>
            </a:r>
            <a:r>
              <a:rPr lang="tr-TR" sz="2800" dirty="0" err="1" smtClean="0">
                <a:latin typeface="Times New Roman" pitchFamily="18" charset="0"/>
                <a:cs typeface="Times New Roman" pitchFamily="18" charset="0"/>
              </a:rPr>
              <a:t>karsinomu</a:t>
            </a:r>
            <a:endParaRPr lang="tr-TR" sz="2800" dirty="0" smtClean="0">
              <a:latin typeface="Times New Roman" pitchFamily="18" charset="0"/>
              <a:cs typeface="Times New Roman" pitchFamily="18" charset="0"/>
            </a:endParaRPr>
          </a:p>
          <a:p>
            <a:pPr>
              <a:buNone/>
            </a:pPr>
            <a:endParaRPr lang="tr-TR" sz="2400"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wipe(down)">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wipe(down)">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wipe(down)">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wipe(down)">
                                      <p:cBhvr>
                                        <p:cTn id="22" dur="5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wipe(down)">
                                      <p:cBhvr>
                                        <p:cTn id="2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611560" y="620688"/>
            <a:ext cx="8075240" cy="5399112"/>
          </a:xfrm>
        </p:spPr>
        <p:txBody>
          <a:bodyPr>
            <a:normAutofit/>
          </a:bodyPr>
          <a:lstStyle/>
          <a:p>
            <a:pPr>
              <a:buNone/>
            </a:pPr>
            <a:r>
              <a:rPr lang="tr-TR" sz="2800" b="1" dirty="0" smtClean="0">
                <a:latin typeface="Times New Roman" pitchFamily="18" charset="0"/>
                <a:cs typeface="Times New Roman" pitchFamily="18" charset="0"/>
              </a:rPr>
              <a:t>   Örnek 11</a:t>
            </a:r>
            <a:r>
              <a:rPr lang="tr-TR" sz="2800" dirty="0" smtClean="0">
                <a:latin typeface="Times New Roman" pitchFamily="18" charset="0"/>
                <a:cs typeface="Times New Roman" pitchFamily="18" charset="0"/>
              </a:rPr>
              <a:t>:</a:t>
            </a:r>
            <a:r>
              <a:rPr lang="en-US" sz="2800" dirty="0" smtClean="0">
                <a:latin typeface="Times New Roman" pitchFamily="18" charset="0"/>
                <a:cs typeface="Times New Roman" pitchFamily="18" charset="0"/>
              </a:rPr>
              <a:t> </a:t>
            </a:r>
            <a:endParaRPr lang="tr-TR" sz="2800" dirty="0" smtClean="0">
              <a:latin typeface="Times New Roman" pitchFamily="18" charset="0"/>
              <a:cs typeface="Times New Roman" pitchFamily="18" charset="0"/>
            </a:endParaRPr>
          </a:p>
          <a:p>
            <a:pPr>
              <a:buNone/>
            </a:pPr>
            <a:r>
              <a:rPr lang="tr-TR"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Aşağıdaki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vaka</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örneklerini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kodlayınız</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Morfoloji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kodlarını</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eklemeyi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unutmayınız</a:t>
            </a:r>
            <a:r>
              <a:rPr lang="en-US" sz="2800" dirty="0" smtClean="0">
                <a:latin typeface="Times New Roman" pitchFamily="18" charset="0"/>
                <a:cs typeface="Times New Roman" pitchFamily="18" charset="0"/>
              </a:rPr>
              <a:t>.</a:t>
            </a:r>
            <a:endParaRPr lang="tr-TR" sz="2800" dirty="0" smtClean="0">
              <a:latin typeface="Times New Roman" pitchFamily="18" charset="0"/>
              <a:cs typeface="Times New Roman" pitchFamily="18" charset="0"/>
            </a:endParaRPr>
          </a:p>
          <a:p>
            <a:pPr>
              <a:buNone/>
            </a:pPr>
            <a:endParaRPr lang="tr-TR" sz="2800" dirty="0" smtClean="0">
              <a:latin typeface="Times New Roman" pitchFamily="18" charset="0"/>
              <a:cs typeface="Times New Roman" pitchFamily="18" charset="0"/>
            </a:endParaRPr>
          </a:p>
          <a:p>
            <a:pPr>
              <a:buNone/>
            </a:pPr>
            <a:r>
              <a:rPr lang="tr-TR" sz="2800" dirty="0" smtClean="0">
                <a:latin typeface="Times New Roman" pitchFamily="18" charset="0"/>
                <a:cs typeface="Times New Roman" pitchFamily="18" charset="0"/>
              </a:rPr>
              <a:t>  -</a:t>
            </a:r>
            <a:r>
              <a:rPr lang="tr-TR" sz="2800" dirty="0" err="1" smtClean="0">
                <a:latin typeface="Times New Roman" pitchFamily="18" charset="0"/>
                <a:cs typeface="Times New Roman" pitchFamily="18" charset="0"/>
              </a:rPr>
              <a:t>Orbita</a:t>
            </a:r>
            <a:r>
              <a:rPr lang="tr-TR" sz="2800" dirty="0" smtClean="0">
                <a:latin typeface="Times New Roman" pitchFamily="18" charset="0"/>
                <a:cs typeface="Times New Roman" pitchFamily="18" charset="0"/>
              </a:rPr>
              <a:t> </a:t>
            </a:r>
            <a:r>
              <a:rPr lang="tr-TR" sz="2800" dirty="0" err="1" smtClean="0">
                <a:latin typeface="Times New Roman" pitchFamily="18" charset="0"/>
                <a:cs typeface="Times New Roman" pitchFamily="18" charset="0"/>
              </a:rPr>
              <a:t>adenoid</a:t>
            </a:r>
            <a:r>
              <a:rPr lang="tr-TR" sz="2800" dirty="0" smtClean="0">
                <a:latin typeface="Times New Roman" pitchFamily="18" charset="0"/>
                <a:cs typeface="Times New Roman" pitchFamily="18" charset="0"/>
              </a:rPr>
              <a:t> </a:t>
            </a:r>
            <a:r>
              <a:rPr lang="tr-TR" sz="2800" dirty="0" err="1" smtClean="0">
                <a:latin typeface="Times New Roman" pitchFamily="18" charset="0"/>
                <a:cs typeface="Times New Roman" pitchFamily="18" charset="0"/>
              </a:rPr>
              <a:t>kistik</a:t>
            </a:r>
            <a:r>
              <a:rPr lang="tr-TR" sz="2800" dirty="0" smtClean="0">
                <a:latin typeface="Times New Roman" pitchFamily="18" charset="0"/>
                <a:cs typeface="Times New Roman" pitchFamily="18" charset="0"/>
              </a:rPr>
              <a:t> </a:t>
            </a:r>
            <a:r>
              <a:rPr lang="tr-TR" sz="2800" dirty="0" err="1" smtClean="0">
                <a:latin typeface="Times New Roman" pitchFamily="18" charset="0"/>
                <a:cs typeface="Times New Roman" pitchFamily="18" charset="0"/>
              </a:rPr>
              <a:t>karsinomu</a:t>
            </a:r>
            <a:endParaRPr lang="tr-TR" sz="2800" dirty="0" smtClean="0">
              <a:latin typeface="Times New Roman" pitchFamily="18" charset="0"/>
              <a:cs typeface="Times New Roman" pitchFamily="18" charset="0"/>
            </a:endParaRPr>
          </a:p>
          <a:p>
            <a:pPr>
              <a:buNone/>
            </a:pPr>
            <a:r>
              <a:rPr lang="tr-TR" sz="2800" dirty="0" smtClean="0">
                <a:solidFill>
                  <a:srgbClr val="FF0000"/>
                </a:solidFill>
                <a:latin typeface="Times New Roman" pitchFamily="18" charset="0"/>
                <a:cs typeface="Times New Roman" pitchFamily="18" charset="0"/>
              </a:rPr>
              <a:t>  </a:t>
            </a:r>
          </a:p>
          <a:p>
            <a:pPr>
              <a:buNone/>
            </a:pPr>
            <a:r>
              <a:rPr lang="tr-TR" sz="2800" dirty="0" smtClean="0">
                <a:latin typeface="Times New Roman" pitchFamily="18" charset="0"/>
                <a:cs typeface="Times New Roman" pitchFamily="18" charset="0"/>
              </a:rPr>
              <a:t>  -</a:t>
            </a:r>
            <a:r>
              <a:rPr lang="tr-TR" sz="2800" dirty="0" err="1" smtClean="0">
                <a:latin typeface="Times New Roman" pitchFamily="18" charset="0"/>
                <a:cs typeface="Times New Roman" pitchFamily="18" charset="0"/>
              </a:rPr>
              <a:t>Multiple</a:t>
            </a:r>
            <a:r>
              <a:rPr lang="tr-TR" sz="2800" dirty="0" smtClean="0">
                <a:latin typeface="Times New Roman" pitchFamily="18" charset="0"/>
                <a:cs typeface="Times New Roman" pitchFamily="18" charset="0"/>
              </a:rPr>
              <a:t> </a:t>
            </a:r>
            <a:r>
              <a:rPr lang="tr-TR" sz="2800" dirty="0" err="1" smtClean="0">
                <a:latin typeface="Times New Roman" pitchFamily="18" charset="0"/>
                <a:cs typeface="Times New Roman" pitchFamily="18" charset="0"/>
              </a:rPr>
              <a:t>Myeloma</a:t>
            </a:r>
            <a:r>
              <a:rPr lang="tr-TR" sz="2800" dirty="0" smtClean="0">
                <a:latin typeface="Times New Roman" pitchFamily="18" charset="0"/>
                <a:cs typeface="Times New Roman" pitchFamily="18" charset="0"/>
              </a:rPr>
              <a:t>,</a:t>
            </a:r>
            <a:r>
              <a:rPr lang="tr-TR" sz="2800" dirty="0" err="1" smtClean="0">
                <a:latin typeface="Times New Roman" pitchFamily="18" charset="0"/>
                <a:cs typeface="Times New Roman" pitchFamily="18" charset="0"/>
              </a:rPr>
              <a:t>remisyon</a:t>
            </a:r>
            <a:r>
              <a:rPr lang="tr-TR" sz="2800" dirty="0" smtClean="0">
                <a:latin typeface="Times New Roman" pitchFamily="18" charset="0"/>
                <a:cs typeface="Times New Roman" pitchFamily="18" charset="0"/>
              </a:rPr>
              <a:t> bahsi olmadan</a:t>
            </a:r>
          </a:p>
          <a:p>
            <a:pPr>
              <a:buNone/>
            </a:pPr>
            <a:r>
              <a:rPr lang="tr-TR" sz="2800" dirty="0" smtClean="0">
                <a:solidFill>
                  <a:srgbClr val="FF0000"/>
                </a:solidFill>
                <a:latin typeface="Times New Roman" pitchFamily="18" charset="0"/>
                <a:cs typeface="Times New Roman" pitchFamily="18" charset="0"/>
              </a:rPr>
              <a:t>  </a:t>
            </a:r>
          </a:p>
          <a:p>
            <a:pPr>
              <a:buNone/>
            </a:pPr>
            <a:r>
              <a:rPr lang="tr-TR" sz="2800" dirty="0" smtClean="0">
                <a:latin typeface="Times New Roman" pitchFamily="18" charset="0"/>
                <a:cs typeface="Times New Roman" pitchFamily="18" charset="0"/>
              </a:rPr>
              <a:t>  -Karaciğer </a:t>
            </a:r>
            <a:r>
              <a:rPr lang="tr-TR" sz="2800" dirty="0" err="1" smtClean="0">
                <a:latin typeface="Times New Roman" pitchFamily="18" charset="0"/>
                <a:cs typeface="Times New Roman" pitchFamily="18" charset="0"/>
              </a:rPr>
              <a:t>nöroendokrin</a:t>
            </a:r>
            <a:r>
              <a:rPr lang="tr-TR" sz="2800" dirty="0" smtClean="0">
                <a:latin typeface="Times New Roman" pitchFamily="18" charset="0"/>
                <a:cs typeface="Times New Roman" pitchFamily="18" charset="0"/>
              </a:rPr>
              <a:t> </a:t>
            </a:r>
            <a:r>
              <a:rPr lang="tr-TR" sz="2800" dirty="0" err="1" smtClean="0">
                <a:latin typeface="Times New Roman" pitchFamily="18" charset="0"/>
                <a:cs typeface="Times New Roman" pitchFamily="18" charset="0"/>
              </a:rPr>
              <a:t>karsinomu</a:t>
            </a:r>
            <a:endParaRPr lang="tr-TR" sz="2800" dirty="0" smtClean="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wipe(down)">
                                      <p:cBhvr>
                                        <p:cTn id="7" dur="500"/>
                                        <p:tgtEl>
                                          <p:spTgt spid="3">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wipe(down)">
                                      <p:cBhvr>
                                        <p:cTn id="12" dur="500"/>
                                        <p:tgtEl>
                                          <p:spTgt spid="3">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wipe(down)">
                                      <p:cBhvr>
                                        <p:cTn id="17" dur="500"/>
                                        <p:tgtEl>
                                          <p:spTgt spid="3">
                                            <p:txEl>
                                              <p:pRg st="5" end="5"/>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wipe(down)">
                                      <p:cBhvr>
                                        <p:cTn id="22" dur="500"/>
                                        <p:tgtEl>
                                          <p:spTgt spid="3">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Effect transition="in" filter="wipe(down)">
                                      <p:cBhvr>
                                        <p:cTn id="27"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611560" y="764704"/>
            <a:ext cx="8075240" cy="5255096"/>
          </a:xfrm>
        </p:spPr>
        <p:txBody>
          <a:bodyPr>
            <a:normAutofit/>
          </a:bodyPr>
          <a:lstStyle/>
          <a:p>
            <a:pPr>
              <a:buNone/>
            </a:pPr>
            <a:r>
              <a:rPr lang="tr-TR" b="1" dirty="0" smtClean="0">
                <a:latin typeface="Times New Roman" pitchFamily="18" charset="0"/>
                <a:cs typeface="Times New Roman" pitchFamily="18" charset="0"/>
              </a:rPr>
              <a:t>	</a:t>
            </a:r>
            <a:r>
              <a:rPr lang="tr-TR" sz="2800" b="1" dirty="0" smtClean="0">
                <a:latin typeface="Times New Roman" pitchFamily="18" charset="0"/>
                <a:cs typeface="Times New Roman" pitchFamily="18" charset="0"/>
              </a:rPr>
              <a:t>Örnek 12:</a:t>
            </a:r>
            <a:endParaRPr lang="tr-TR" sz="2800" dirty="0" smtClean="0">
              <a:latin typeface="Times New Roman" pitchFamily="18" charset="0"/>
              <a:cs typeface="Times New Roman" pitchFamily="18" charset="0"/>
            </a:endParaRPr>
          </a:p>
          <a:p>
            <a:pPr>
              <a:buNone/>
            </a:pPr>
            <a:r>
              <a:rPr lang="tr-TR" sz="2800" dirty="0" smtClean="0">
                <a:latin typeface="Times New Roman" pitchFamily="18" charset="0"/>
                <a:cs typeface="Times New Roman" pitchFamily="18" charset="0"/>
              </a:rPr>
              <a:t>	9 yaş kız çocuk hasta. </a:t>
            </a:r>
            <a:r>
              <a:rPr lang="tr-TR" sz="2800" dirty="0" err="1" smtClean="0">
                <a:latin typeface="Times New Roman" pitchFamily="18" charset="0"/>
                <a:cs typeface="Times New Roman" pitchFamily="18" charset="0"/>
              </a:rPr>
              <a:t>Serebellumda</a:t>
            </a:r>
            <a:r>
              <a:rPr lang="tr-TR" sz="2800" dirty="0" smtClean="0">
                <a:latin typeface="Times New Roman" pitchFamily="18" charset="0"/>
                <a:cs typeface="Times New Roman" pitchFamily="18" charset="0"/>
              </a:rPr>
              <a:t> bulunan </a:t>
            </a:r>
            <a:r>
              <a:rPr lang="tr-TR" sz="2800" dirty="0" err="1" smtClean="0">
                <a:latin typeface="Times New Roman" pitchFamily="18" charset="0"/>
                <a:cs typeface="Times New Roman" pitchFamily="18" charset="0"/>
              </a:rPr>
              <a:t>medullablastom</a:t>
            </a:r>
            <a:r>
              <a:rPr lang="tr-TR" sz="2800" dirty="0" smtClean="0">
                <a:latin typeface="Times New Roman" pitchFamily="18" charset="0"/>
                <a:cs typeface="Times New Roman" pitchFamily="18" charset="0"/>
              </a:rPr>
              <a:t> tanısı ile yatırılmıştır. 3gün boyunca kemoterapi tedavisi alan hasta taburcu edildi.</a:t>
            </a:r>
          </a:p>
          <a:p>
            <a:pPr>
              <a:buNone/>
            </a:pPr>
            <a:r>
              <a:rPr lang="tr-TR" sz="2800" b="1" dirty="0" smtClean="0">
                <a:solidFill>
                  <a:srgbClr val="FF0000"/>
                </a:solidFill>
                <a:latin typeface="Times New Roman" pitchFamily="18" charset="0"/>
                <a:cs typeface="Times New Roman" pitchFamily="18" charset="0"/>
              </a:rPr>
              <a:t>	</a:t>
            </a:r>
          </a:p>
          <a:p>
            <a:pPr>
              <a:buNone/>
            </a:pPr>
            <a:r>
              <a:rPr lang="tr-TR" sz="2800" b="1" dirty="0" smtClean="0">
                <a:solidFill>
                  <a:srgbClr val="FF0000"/>
                </a:solidFill>
                <a:latin typeface="Times New Roman" pitchFamily="18" charset="0"/>
                <a:cs typeface="Times New Roman" pitchFamily="18" charset="0"/>
              </a:rPr>
              <a:t>	</a:t>
            </a:r>
            <a:endParaRPr lang="tr-T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blinds(horizontal)">
                                      <p:cBhvr>
                                        <p:cTn id="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611560" y="692696"/>
            <a:ext cx="8075240" cy="5760640"/>
          </a:xfrm>
        </p:spPr>
        <p:txBody>
          <a:bodyPr>
            <a:normAutofit/>
          </a:bodyPr>
          <a:lstStyle/>
          <a:p>
            <a:pPr>
              <a:buNone/>
            </a:pPr>
            <a:r>
              <a:rPr lang="tr-TR" b="1" dirty="0" smtClean="0">
                <a:latin typeface="Times New Roman" pitchFamily="18" charset="0"/>
                <a:cs typeface="Times New Roman" pitchFamily="18" charset="0"/>
              </a:rPr>
              <a:t>	</a:t>
            </a:r>
            <a:r>
              <a:rPr lang="tr-TR" sz="3000" b="1" dirty="0" smtClean="0">
                <a:latin typeface="Times New Roman" pitchFamily="18" charset="0"/>
                <a:cs typeface="Times New Roman" pitchFamily="18" charset="0"/>
              </a:rPr>
              <a:t>Örnek 13: </a:t>
            </a:r>
          </a:p>
          <a:p>
            <a:pPr>
              <a:buNone/>
            </a:pPr>
            <a:r>
              <a:rPr lang="tr-TR" sz="3000" b="1" dirty="0" smtClean="0">
                <a:latin typeface="Times New Roman" pitchFamily="18" charset="0"/>
                <a:cs typeface="Times New Roman" pitchFamily="18" charset="0"/>
              </a:rPr>
              <a:t>	</a:t>
            </a:r>
            <a:r>
              <a:rPr lang="tr-TR" sz="3000" dirty="0" smtClean="0">
                <a:latin typeface="Times New Roman" pitchFamily="18" charset="0"/>
                <a:cs typeface="Times New Roman" pitchFamily="18" charset="0"/>
              </a:rPr>
              <a:t>75 yaşındaki hasta 5 gündür karın şişliği ve ağrı yakınmalarıyla başvurmuştur.12 ay önce teşhisi edilen </a:t>
            </a:r>
            <a:r>
              <a:rPr lang="tr-TR" sz="3000" dirty="0" err="1" smtClean="0">
                <a:latin typeface="Times New Roman" pitchFamily="18" charset="0"/>
                <a:cs typeface="Times New Roman" pitchFamily="18" charset="0"/>
              </a:rPr>
              <a:t>primeri</a:t>
            </a:r>
            <a:r>
              <a:rPr lang="tr-TR" sz="3000" dirty="0" smtClean="0">
                <a:latin typeface="Times New Roman" pitchFamily="18" charset="0"/>
                <a:cs typeface="Times New Roman" pitchFamily="18" charset="0"/>
              </a:rPr>
              <a:t> bilinmeyen peritonda </a:t>
            </a:r>
            <a:r>
              <a:rPr lang="tr-TR" sz="3000" dirty="0" err="1" smtClean="0">
                <a:latin typeface="Times New Roman" pitchFamily="18" charset="0"/>
                <a:cs typeface="Times New Roman" pitchFamily="18" charset="0"/>
              </a:rPr>
              <a:t>metastatik</a:t>
            </a:r>
            <a:r>
              <a:rPr lang="tr-TR" sz="3000" dirty="0" smtClean="0">
                <a:latin typeface="Times New Roman" pitchFamily="18" charset="0"/>
                <a:cs typeface="Times New Roman" pitchFamily="18" charset="0"/>
              </a:rPr>
              <a:t> </a:t>
            </a:r>
            <a:r>
              <a:rPr lang="tr-TR" sz="3000" dirty="0" err="1" smtClean="0">
                <a:latin typeface="Times New Roman" pitchFamily="18" charset="0"/>
                <a:cs typeface="Times New Roman" pitchFamily="18" charset="0"/>
              </a:rPr>
              <a:t>adenokanser</a:t>
            </a:r>
            <a:r>
              <a:rPr lang="tr-TR" sz="3000" dirty="0" smtClean="0">
                <a:latin typeface="Times New Roman" pitchFamily="18" charset="0"/>
                <a:cs typeface="Times New Roman" pitchFamily="18" charset="0"/>
              </a:rPr>
              <a:t> nedeniyle yatırıldı.Hastaya tedavi olarak </a:t>
            </a:r>
            <a:r>
              <a:rPr lang="tr-TR" sz="3000" dirty="0" err="1" smtClean="0">
                <a:latin typeface="Times New Roman" pitchFamily="18" charset="0"/>
                <a:cs typeface="Times New Roman" pitchFamily="18" charset="0"/>
              </a:rPr>
              <a:t>abdominal</a:t>
            </a:r>
            <a:r>
              <a:rPr lang="tr-TR" sz="3000" dirty="0" smtClean="0">
                <a:latin typeface="Times New Roman" pitchFamily="18" charset="0"/>
                <a:cs typeface="Times New Roman" pitchFamily="18" charset="0"/>
              </a:rPr>
              <a:t>  </a:t>
            </a:r>
            <a:r>
              <a:rPr lang="tr-TR" sz="3000" dirty="0" err="1" smtClean="0">
                <a:latin typeface="Times New Roman" pitchFamily="18" charset="0"/>
                <a:cs typeface="Times New Roman" pitchFamily="18" charset="0"/>
              </a:rPr>
              <a:t>parasentez</a:t>
            </a:r>
            <a:r>
              <a:rPr lang="tr-TR" sz="3000" dirty="0" smtClean="0">
                <a:latin typeface="Times New Roman" pitchFamily="18" charset="0"/>
                <a:cs typeface="Times New Roman" pitchFamily="18" charset="0"/>
              </a:rPr>
              <a:t> ve iv </a:t>
            </a:r>
            <a:r>
              <a:rPr lang="tr-TR" sz="3000" dirty="0" err="1" smtClean="0">
                <a:latin typeface="Times New Roman" pitchFamily="18" charset="0"/>
                <a:cs typeface="Times New Roman" pitchFamily="18" charset="0"/>
              </a:rPr>
              <a:t>karboplatin</a:t>
            </a:r>
            <a:r>
              <a:rPr lang="tr-TR" sz="3000" dirty="0" smtClean="0">
                <a:latin typeface="Times New Roman" pitchFamily="18" charset="0"/>
                <a:cs typeface="Times New Roman" pitchFamily="18" charset="0"/>
              </a:rPr>
              <a:t> ve </a:t>
            </a:r>
            <a:r>
              <a:rPr lang="tr-TR" sz="3000" dirty="0" err="1" smtClean="0">
                <a:latin typeface="Times New Roman" pitchFamily="18" charset="0"/>
                <a:cs typeface="Times New Roman" pitchFamily="18" charset="0"/>
              </a:rPr>
              <a:t>paklitaksel</a:t>
            </a:r>
            <a:r>
              <a:rPr lang="tr-TR" sz="3000" dirty="0" smtClean="0">
                <a:latin typeface="Times New Roman" pitchFamily="18" charset="0"/>
                <a:cs typeface="Times New Roman" pitchFamily="18" charset="0"/>
              </a:rPr>
              <a:t>  uygulanmıştır.</a:t>
            </a:r>
          </a:p>
          <a:p>
            <a:pPr>
              <a:buNone/>
            </a:pPr>
            <a:endParaRPr lang="tr-TR" sz="3000" dirty="0" smtClean="0">
              <a:latin typeface="Times New Roman" pitchFamily="18" charset="0"/>
              <a:cs typeface="Times New Roman" pitchFamily="18" charset="0"/>
            </a:endParaRPr>
          </a:p>
          <a:p>
            <a:pPr>
              <a:buNone/>
            </a:pPr>
            <a:r>
              <a:rPr lang="tr-TR" sz="3000" dirty="0" smtClean="0">
                <a:solidFill>
                  <a:srgbClr val="FF0000"/>
                </a:solidFill>
                <a:latin typeface="Times New Roman" pitchFamily="18" charset="0"/>
                <a:cs typeface="Times New Roman" pitchFamily="18" charset="0"/>
              </a:rPr>
              <a:t>	</a:t>
            </a:r>
            <a:endParaRPr lang="tr-T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blinds(horizontal)">
                                      <p:cBhvr>
                                        <p:cTn id="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611560" y="476672"/>
            <a:ext cx="8075240" cy="5543128"/>
          </a:xfrm>
        </p:spPr>
        <p:txBody>
          <a:bodyPr>
            <a:normAutofit/>
          </a:bodyPr>
          <a:lstStyle/>
          <a:p>
            <a:pPr>
              <a:buNone/>
            </a:pPr>
            <a:r>
              <a:rPr lang="tr-TR" b="1" dirty="0" smtClean="0">
                <a:latin typeface="Times New Roman" pitchFamily="18" charset="0"/>
                <a:cs typeface="Times New Roman" pitchFamily="18" charset="0"/>
              </a:rPr>
              <a:t>	</a:t>
            </a:r>
            <a:r>
              <a:rPr lang="tr-TR" sz="4000" b="1" dirty="0" smtClean="0">
                <a:latin typeface="Times New Roman" pitchFamily="18" charset="0"/>
                <a:cs typeface="Times New Roman" pitchFamily="18" charset="0"/>
              </a:rPr>
              <a:t>Örnek 14:</a:t>
            </a:r>
          </a:p>
          <a:p>
            <a:pPr>
              <a:buNone/>
            </a:pPr>
            <a:r>
              <a:rPr lang="tr-TR" sz="4500" dirty="0" smtClean="0">
                <a:latin typeface="Times New Roman" pitchFamily="18" charset="0"/>
                <a:cs typeface="Times New Roman" pitchFamily="18" charset="0"/>
              </a:rPr>
              <a:t>	</a:t>
            </a:r>
            <a:r>
              <a:rPr lang="tr-TR" sz="2800" dirty="0" smtClean="0">
                <a:latin typeface="Times New Roman" pitchFamily="18" charset="0"/>
                <a:cs typeface="Times New Roman" pitchFamily="18" charset="0"/>
              </a:rPr>
              <a:t>Küçük Hücreli </a:t>
            </a:r>
            <a:r>
              <a:rPr lang="tr-TR" sz="2800" dirty="0" err="1" smtClean="0">
                <a:latin typeface="Times New Roman" pitchFamily="18" charset="0"/>
                <a:cs typeface="Times New Roman" pitchFamily="18" charset="0"/>
              </a:rPr>
              <a:t>lenfoma</a:t>
            </a:r>
            <a:r>
              <a:rPr lang="tr-TR" sz="2800" dirty="0" smtClean="0">
                <a:latin typeface="Times New Roman" pitchFamily="18" charset="0"/>
                <a:cs typeface="Times New Roman" pitchFamily="18" charset="0"/>
              </a:rPr>
              <a:t> tanısıyla tedavi gören hasta </a:t>
            </a:r>
            <a:r>
              <a:rPr lang="tr-TR" sz="2800" dirty="0" err="1" smtClean="0">
                <a:latin typeface="Times New Roman" pitchFamily="18" charset="0"/>
                <a:cs typeface="Times New Roman" pitchFamily="18" charset="0"/>
              </a:rPr>
              <a:t>otoimmün</a:t>
            </a:r>
            <a:r>
              <a:rPr lang="tr-TR" sz="2800" dirty="0" smtClean="0">
                <a:latin typeface="Times New Roman" pitchFamily="18" charset="0"/>
                <a:cs typeface="Times New Roman" pitchFamily="18" charset="0"/>
              </a:rPr>
              <a:t> </a:t>
            </a:r>
            <a:r>
              <a:rPr lang="tr-TR" sz="2800" dirty="0" err="1" smtClean="0">
                <a:latin typeface="Times New Roman" pitchFamily="18" charset="0"/>
                <a:cs typeface="Times New Roman" pitchFamily="18" charset="0"/>
              </a:rPr>
              <a:t>hemolitik</a:t>
            </a:r>
            <a:r>
              <a:rPr lang="tr-TR" sz="2800" dirty="0" smtClean="0">
                <a:latin typeface="Times New Roman" pitchFamily="18" charset="0"/>
                <a:cs typeface="Times New Roman" pitchFamily="18" charset="0"/>
              </a:rPr>
              <a:t> anemi nedeniyle yatırılmıştır.Yatışı sırasında </a:t>
            </a:r>
            <a:r>
              <a:rPr lang="tr-TR" sz="2800" dirty="0" err="1" smtClean="0">
                <a:latin typeface="Times New Roman" pitchFamily="18" charset="0"/>
                <a:cs typeface="Times New Roman" pitchFamily="18" charset="0"/>
              </a:rPr>
              <a:t>üriner</a:t>
            </a:r>
            <a:r>
              <a:rPr lang="tr-TR" sz="2800" dirty="0" smtClean="0">
                <a:latin typeface="Times New Roman" pitchFamily="18" charset="0"/>
                <a:cs typeface="Times New Roman" pitchFamily="18" charset="0"/>
              </a:rPr>
              <a:t> kanal enfeksiyonu gelişen hastanın idrarında E.</a:t>
            </a:r>
            <a:r>
              <a:rPr lang="tr-TR" sz="2800" dirty="0" err="1" smtClean="0">
                <a:latin typeface="Times New Roman" pitchFamily="18" charset="0"/>
                <a:cs typeface="Times New Roman" pitchFamily="18" charset="0"/>
              </a:rPr>
              <a:t>coli</a:t>
            </a:r>
            <a:r>
              <a:rPr lang="tr-TR" sz="2800" dirty="0" smtClean="0">
                <a:latin typeface="Times New Roman" pitchFamily="18" charset="0"/>
                <a:cs typeface="Times New Roman" pitchFamily="18" charset="0"/>
              </a:rPr>
              <a:t> üremiştir.İv antibiyotik ve kemoterapi uygulanan hasta taburcu edilmiştir.</a:t>
            </a:r>
          </a:p>
          <a:p>
            <a:pPr>
              <a:buNone/>
            </a:pPr>
            <a:r>
              <a:rPr lang="tr-TR" sz="2800" b="1" dirty="0" smtClean="0">
                <a:solidFill>
                  <a:srgbClr val="FF0000"/>
                </a:solidFill>
                <a:latin typeface="Times New Roman" pitchFamily="18" charset="0"/>
                <a:cs typeface="Times New Roman" pitchFamily="18" charset="0"/>
              </a:rPr>
              <a:t>	</a:t>
            </a:r>
            <a:endParaRPr lang="tr-TR"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wipe(down)">
                                      <p:cBhvr>
                                        <p:cTn id="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611560" y="571480"/>
            <a:ext cx="8075240" cy="5737840"/>
          </a:xfrm>
        </p:spPr>
        <p:txBody>
          <a:bodyPr>
            <a:normAutofit/>
          </a:bodyPr>
          <a:lstStyle/>
          <a:p>
            <a:pPr>
              <a:buNone/>
            </a:pPr>
            <a:r>
              <a:rPr lang="tr-TR" b="1" dirty="0" smtClean="0"/>
              <a:t>	</a:t>
            </a:r>
            <a:r>
              <a:rPr lang="tr-TR" sz="3600" b="1" dirty="0" smtClean="0">
                <a:latin typeface="Times New Roman" pitchFamily="18" charset="0"/>
                <a:cs typeface="Times New Roman" pitchFamily="18" charset="0"/>
              </a:rPr>
              <a:t>Örnek 15:</a:t>
            </a:r>
            <a:endParaRPr lang="tr-TR" sz="3600" dirty="0" smtClean="0">
              <a:latin typeface="Times New Roman" pitchFamily="18" charset="0"/>
              <a:cs typeface="Times New Roman" pitchFamily="18" charset="0"/>
            </a:endParaRPr>
          </a:p>
          <a:p>
            <a:pPr>
              <a:buNone/>
            </a:pPr>
            <a:r>
              <a:rPr lang="tr-TR" sz="3600" dirty="0" smtClean="0">
                <a:latin typeface="Times New Roman" pitchFamily="18" charset="0"/>
                <a:cs typeface="Times New Roman" pitchFamily="18" charset="0"/>
              </a:rPr>
              <a:t>	49 Yaşında Küçük hücreli akciğer </a:t>
            </a:r>
            <a:r>
              <a:rPr lang="tr-TR" sz="3600" dirty="0" err="1" smtClean="0">
                <a:latin typeface="Times New Roman" pitchFamily="18" charset="0"/>
                <a:cs typeface="Times New Roman" pitchFamily="18" charset="0"/>
              </a:rPr>
              <a:t>karsinomu</a:t>
            </a:r>
            <a:r>
              <a:rPr lang="tr-TR" sz="3600" dirty="0" smtClean="0">
                <a:latin typeface="Times New Roman" pitchFamily="18" charset="0"/>
                <a:cs typeface="Times New Roman" pitchFamily="18" charset="0"/>
              </a:rPr>
              <a:t> olan hastada kemik </a:t>
            </a:r>
            <a:r>
              <a:rPr lang="tr-TR" sz="3600" dirty="0" err="1" smtClean="0">
                <a:latin typeface="Times New Roman" pitchFamily="18" charset="0"/>
                <a:cs typeface="Times New Roman" pitchFamily="18" charset="0"/>
              </a:rPr>
              <a:t>metaztazı</a:t>
            </a:r>
            <a:r>
              <a:rPr lang="tr-TR" sz="3600" dirty="0" smtClean="0">
                <a:latin typeface="Times New Roman" pitchFamily="18" charset="0"/>
                <a:cs typeface="Times New Roman" pitchFamily="18" charset="0"/>
              </a:rPr>
              <a:t> da bulunmaktadır.Nefes darlığı şikayeti ile gelen hastanın çekilen ekosunda perikardiyal efüzyon tespit edildi. Bunun üzerine perikardiyosentez yapıldı. </a:t>
            </a:r>
          </a:p>
          <a:p>
            <a:pPr>
              <a:buNone/>
            </a:pPr>
            <a:endParaRPr lang="tr-TR" sz="3600" dirty="0" smtClean="0">
              <a:latin typeface="Times New Roman" pitchFamily="18" charset="0"/>
              <a:cs typeface="Times New Roman" pitchFamily="18" charset="0"/>
            </a:endParaRPr>
          </a:p>
          <a:p>
            <a:pPr>
              <a:buNone/>
            </a:pPr>
            <a:r>
              <a:rPr lang="tr-TR" sz="3600" b="1" dirty="0" smtClean="0">
                <a:solidFill>
                  <a:srgbClr val="FF0000"/>
                </a:solidFill>
                <a:latin typeface="Times New Roman" pitchFamily="18" charset="0"/>
                <a:cs typeface="Times New Roman" pitchFamily="18" charset="0"/>
              </a:rPr>
              <a:t>	</a:t>
            </a:r>
            <a:endParaRPr lang="tr-TR" sz="3000" dirty="0" smtClean="0">
              <a:solidFill>
                <a:srgbClr val="FF000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wipe(down)">
                                      <p:cBhvr>
                                        <p:cTn id="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95536" y="260648"/>
            <a:ext cx="8291264" cy="6408712"/>
          </a:xfrm>
        </p:spPr>
        <p:txBody>
          <a:bodyPr>
            <a:normAutofit/>
          </a:bodyPr>
          <a:lstStyle/>
          <a:p>
            <a:pPr>
              <a:buNone/>
            </a:pPr>
            <a:r>
              <a:rPr lang="tr-TR" sz="2800" b="1" dirty="0" smtClean="0">
                <a:latin typeface="Times New Roman" pitchFamily="18" charset="0"/>
                <a:cs typeface="Times New Roman" pitchFamily="18" charset="0"/>
              </a:rPr>
              <a:t>	Örnek 16: </a:t>
            </a:r>
            <a:r>
              <a:rPr lang="tr-TR" sz="2800" dirty="0" smtClean="0">
                <a:latin typeface="Times New Roman" pitchFamily="18" charset="0"/>
                <a:cs typeface="Times New Roman" pitchFamily="18" charset="0"/>
              </a:rPr>
              <a:t/>
            </a:r>
            <a:br>
              <a:rPr lang="tr-TR" sz="2800" dirty="0" smtClean="0">
                <a:latin typeface="Times New Roman" pitchFamily="18" charset="0"/>
                <a:cs typeface="Times New Roman" pitchFamily="18" charset="0"/>
              </a:rPr>
            </a:br>
            <a:r>
              <a:rPr lang="tr-TR" sz="2800" dirty="0" smtClean="0">
                <a:latin typeface="Times New Roman" pitchFamily="18" charset="0"/>
                <a:cs typeface="Times New Roman" pitchFamily="18" charset="0"/>
              </a:rPr>
              <a:t>Bir yıl önce </a:t>
            </a:r>
            <a:r>
              <a:rPr lang="tr-TR" sz="2800" dirty="0" err="1" smtClean="0">
                <a:latin typeface="Times New Roman" pitchFamily="18" charset="0"/>
                <a:cs typeface="Times New Roman" pitchFamily="18" charset="0"/>
              </a:rPr>
              <a:t>renal</a:t>
            </a:r>
            <a:r>
              <a:rPr lang="tr-TR" sz="2800" dirty="0" smtClean="0">
                <a:latin typeface="Times New Roman" pitchFamily="18" charset="0"/>
                <a:cs typeface="Times New Roman" pitchFamily="18" charset="0"/>
              </a:rPr>
              <a:t> </a:t>
            </a:r>
            <a:r>
              <a:rPr lang="tr-TR" sz="2800" dirty="0" err="1" smtClean="0">
                <a:latin typeface="Times New Roman" pitchFamily="18" charset="0"/>
                <a:cs typeface="Times New Roman" pitchFamily="18" charset="0"/>
              </a:rPr>
              <a:t>ca</a:t>
            </a:r>
            <a:r>
              <a:rPr lang="tr-TR" sz="2800" dirty="0" smtClean="0">
                <a:latin typeface="Times New Roman" pitchFamily="18" charset="0"/>
                <a:cs typeface="Times New Roman" pitchFamily="18" charset="0"/>
              </a:rPr>
              <a:t> nedeniyle sol </a:t>
            </a:r>
            <a:r>
              <a:rPr lang="tr-TR" sz="2800" dirty="0" err="1" smtClean="0">
                <a:latin typeface="Times New Roman" pitchFamily="18" charset="0"/>
                <a:cs typeface="Times New Roman" pitchFamily="18" charset="0"/>
              </a:rPr>
              <a:t>nefrektomi</a:t>
            </a:r>
            <a:r>
              <a:rPr lang="tr-TR" sz="2800" dirty="0" smtClean="0">
                <a:latin typeface="Times New Roman" pitchFamily="18" charset="0"/>
                <a:cs typeface="Times New Roman" pitchFamily="18" charset="0"/>
              </a:rPr>
              <a:t> ameliyatı geçiren hasta kontrol amacıyla yatırıldı.Muayene sırasında </a:t>
            </a:r>
            <a:r>
              <a:rPr lang="tr-TR" sz="2800" dirty="0" err="1" smtClean="0">
                <a:latin typeface="Times New Roman" pitchFamily="18" charset="0"/>
                <a:cs typeface="Times New Roman" pitchFamily="18" charset="0"/>
              </a:rPr>
              <a:t>spinal</a:t>
            </a:r>
            <a:r>
              <a:rPr lang="tr-TR" sz="2800" dirty="0" smtClean="0">
                <a:latin typeface="Times New Roman" pitchFamily="18" charset="0"/>
                <a:cs typeface="Times New Roman" pitchFamily="18" charset="0"/>
              </a:rPr>
              <a:t> kitle olduğu gözlemlenmiş ve  hasta genel anestezi altında (ASA 1) </a:t>
            </a:r>
            <a:r>
              <a:rPr lang="tr-TR" sz="2800" dirty="0" err="1" smtClean="0">
                <a:latin typeface="Times New Roman" pitchFamily="18" charset="0"/>
                <a:cs typeface="Times New Roman" pitchFamily="18" charset="0"/>
              </a:rPr>
              <a:t>vertebral</a:t>
            </a:r>
            <a:r>
              <a:rPr lang="tr-TR" sz="2800" dirty="0" smtClean="0">
                <a:latin typeface="Times New Roman" pitchFamily="18" charset="0"/>
                <a:cs typeface="Times New Roman" pitchFamily="18" charset="0"/>
              </a:rPr>
              <a:t> kemik biyopsisi alınmıştır. Biyopsi sonucu </a:t>
            </a:r>
            <a:r>
              <a:rPr lang="tr-TR" sz="2800" dirty="0" err="1" smtClean="0">
                <a:latin typeface="Times New Roman" pitchFamily="18" charset="0"/>
                <a:cs typeface="Times New Roman" pitchFamily="18" charset="0"/>
              </a:rPr>
              <a:t>renal</a:t>
            </a:r>
            <a:r>
              <a:rPr lang="tr-TR" sz="2800" dirty="0" smtClean="0">
                <a:latin typeface="Times New Roman" pitchFamily="18" charset="0"/>
                <a:cs typeface="Times New Roman" pitchFamily="18" charset="0"/>
              </a:rPr>
              <a:t> hücreli </a:t>
            </a:r>
            <a:r>
              <a:rPr lang="tr-TR" sz="2800" dirty="0" err="1" smtClean="0">
                <a:latin typeface="Times New Roman" pitchFamily="18" charset="0"/>
                <a:cs typeface="Times New Roman" pitchFamily="18" charset="0"/>
              </a:rPr>
              <a:t>karsinoma</a:t>
            </a:r>
            <a:r>
              <a:rPr lang="tr-TR" sz="2800" dirty="0" smtClean="0">
                <a:latin typeface="Times New Roman" pitchFamily="18" charset="0"/>
                <a:cs typeface="Times New Roman" pitchFamily="18" charset="0"/>
              </a:rPr>
              <a:t> metastazı ile uyumlu bulgular çıkmıştır. </a:t>
            </a:r>
          </a:p>
          <a:p>
            <a:pPr>
              <a:buNone/>
            </a:pPr>
            <a:r>
              <a:rPr lang="tr-TR" sz="2800" b="1" dirty="0" smtClean="0">
                <a:solidFill>
                  <a:srgbClr val="FF0000"/>
                </a:solidFill>
                <a:latin typeface="Times New Roman" pitchFamily="18" charset="0"/>
                <a:cs typeface="Times New Roman" pitchFamily="18" charset="0"/>
              </a:rPr>
              <a:t>	</a:t>
            </a:r>
            <a:endParaRPr lang="tr-TR" sz="2800" dirty="0" smtClean="0">
              <a:solidFill>
                <a:srgbClr val="FF000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down)">
                                      <p:cBhvr>
                                        <p:cTn id="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683568" y="476672"/>
            <a:ext cx="8003232" cy="5760640"/>
          </a:xfrm>
        </p:spPr>
        <p:txBody>
          <a:bodyPr>
            <a:normAutofit/>
          </a:bodyPr>
          <a:lstStyle/>
          <a:p>
            <a:pPr>
              <a:buNone/>
            </a:pPr>
            <a:r>
              <a:rPr lang="tr-TR" sz="2800" b="1" dirty="0" smtClean="0">
                <a:latin typeface="Times New Roman" pitchFamily="18" charset="0"/>
                <a:cs typeface="Times New Roman" pitchFamily="18" charset="0"/>
              </a:rPr>
              <a:t>	Örnek 17: </a:t>
            </a:r>
          </a:p>
          <a:p>
            <a:pPr>
              <a:buNone/>
            </a:pPr>
            <a:r>
              <a:rPr lang="tr-TR" sz="2800" b="1" dirty="0" smtClean="0">
                <a:latin typeface="Times New Roman" pitchFamily="18" charset="0"/>
                <a:cs typeface="Times New Roman" pitchFamily="18" charset="0"/>
              </a:rPr>
              <a:t>	</a:t>
            </a:r>
            <a:r>
              <a:rPr lang="tr-TR" sz="2800" dirty="0" smtClean="0">
                <a:latin typeface="Times New Roman" pitchFamily="18" charset="0"/>
                <a:cs typeface="Times New Roman" pitchFamily="18" charset="0"/>
              </a:rPr>
              <a:t>Annesinde meme kanseri bulunan 35 yaşındaki bayan hasta tarama amaçlı yatırılmıştır.Hastaya kolonoskopi ve mamografi  yapılıyor ancak herhangi bir kanser bulgusuna rastlanmadığı için taburcu ediliyor.</a:t>
            </a:r>
          </a:p>
          <a:p>
            <a:pPr>
              <a:buNone/>
            </a:pPr>
            <a:endParaRPr lang="tr-TR" sz="2800" dirty="0" smtClean="0">
              <a:latin typeface="Times New Roman" pitchFamily="18" charset="0"/>
              <a:cs typeface="Times New Roman" pitchFamily="18" charset="0"/>
            </a:endParaRPr>
          </a:p>
          <a:p>
            <a:pPr>
              <a:buNone/>
            </a:pPr>
            <a:r>
              <a:rPr lang="tr-TR" sz="2800" dirty="0" smtClean="0">
                <a:latin typeface="Times New Roman" pitchFamily="18" charset="0"/>
                <a:cs typeface="Times New Roman" pitchFamily="18" charset="0"/>
              </a:rPr>
              <a:t>	</a:t>
            </a:r>
            <a:endParaRPr lang="tr-TR" sz="2800" dirty="0" smtClean="0">
              <a:solidFill>
                <a:srgbClr val="FF0000"/>
              </a:solidFill>
              <a:latin typeface="Times New Roman" pitchFamily="18" charset="0"/>
              <a:cs typeface="Times New Roman" pitchFamily="18" charset="0"/>
            </a:endParaRPr>
          </a:p>
          <a:p>
            <a:pPr>
              <a:buNone/>
            </a:pPr>
            <a:r>
              <a:rPr lang="tr-TR" sz="2800" dirty="0" smtClean="0">
                <a:latin typeface="Times New Roman" pitchFamily="18" charset="0"/>
                <a:cs typeface="Times New Roman" pitchFamily="18" charset="0"/>
              </a:rPr>
              <a:t>	</a:t>
            </a:r>
            <a:endParaRPr lang="tr-TR" sz="2800"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blinds(horizontal)">
                                      <p:cBhvr>
                                        <p:cTn id="7" dur="500"/>
                                        <p:tgtEl>
                                          <p:spTgt spid="3">
                                            <p:txEl>
                                              <p:pRg st="3" end="3"/>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3">
                                            <p:txEl>
                                              <p:pRg st="4" end="4"/>
                                            </p:txEl>
                                          </p:spTgt>
                                        </p:tgtEl>
                                        <p:attrNameLst>
                                          <p:attrName>style.visibility</p:attrName>
                                        </p:attrNameLst>
                                      </p:cBhvr>
                                      <p:to>
                                        <p:strVal val="visible"/>
                                      </p:to>
                                    </p:set>
                                    <p:animEffect transition="in" filter="blinds(horizontal)">
                                      <p:cBhvr>
                                        <p:cTn id="1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67544" y="620688"/>
            <a:ext cx="8219256" cy="5399112"/>
          </a:xfrm>
        </p:spPr>
        <p:txBody>
          <a:bodyPr/>
          <a:lstStyle/>
          <a:p>
            <a:pPr>
              <a:buNone/>
            </a:pPr>
            <a:r>
              <a:rPr lang="tr-TR" sz="2400" b="1" dirty="0" smtClean="0">
                <a:latin typeface="Times New Roman" pitchFamily="18" charset="0"/>
                <a:cs typeface="Times New Roman" pitchFamily="18" charset="0"/>
              </a:rPr>
              <a:t>	</a:t>
            </a:r>
            <a:r>
              <a:rPr lang="tr-TR" sz="2800" b="1" dirty="0" smtClean="0">
                <a:latin typeface="Times New Roman" pitchFamily="18" charset="0"/>
                <a:cs typeface="Times New Roman" pitchFamily="18" charset="0"/>
              </a:rPr>
              <a:t>Örnek 18:</a:t>
            </a:r>
            <a:r>
              <a:rPr lang="tr-TR" sz="2800" dirty="0" smtClean="0">
                <a:latin typeface="Times New Roman" pitchFamily="18" charset="0"/>
                <a:cs typeface="Times New Roman" pitchFamily="18" charset="0"/>
              </a:rPr>
              <a:t/>
            </a:r>
            <a:br>
              <a:rPr lang="tr-TR" sz="2800" dirty="0" smtClean="0">
                <a:latin typeface="Times New Roman" pitchFamily="18" charset="0"/>
                <a:cs typeface="Times New Roman" pitchFamily="18" charset="0"/>
              </a:rPr>
            </a:br>
            <a:r>
              <a:rPr lang="tr-TR" sz="2800" dirty="0" smtClean="0">
                <a:latin typeface="Times New Roman" pitchFamily="18" charset="0"/>
                <a:cs typeface="Times New Roman" pitchFamily="18" charset="0"/>
              </a:rPr>
              <a:t>50 yaşındaki tip 2 diyabet tanısıyla yatan hastada bulantı, kusma, ağrı ve uyuklama şikayetleri başladı. Hastanın bakılan kan şekeri değerinin 34 mg/</a:t>
            </a:r>
            <a:r>
              <a:rPr lang="tr-TR" sz="2800" dirty="0" err="1" smtClean="0">
                <a:latin typeface="Times New Roman" pitchFamily="18" charset="0"/>
                <a:cs typeface="Times New Roman" pitchFamily="18" charset="0"/>
              </a:rPr>
              <a:t>dl</a:t>
            </a:r>
            <a:r>
              <a:rPr lang="tr-TR" sz="2800" dirty="0" smtClean="0">
                <a:latin typeface="Times New Roman" pitchFamily="18" charset="0"/>
                <a:cs typeface="Times New Roman" pitchFamily="18" charset="0"/>
              </a:rPr>
              <a:t> olduğu tespit edildi.Hipoglisemi atağı geçiren hastaya </a:t>
            </a:r>
            <a:r>
              <a:rPr lang="tr-TR" sz="2800" dirty="0" err="1" smtClean="0">
                <a:latin typeface="Times New Roman" pitchFamily="18" charset="0"/>
                <a:cs typeface="Times New Roman" pitchFamily="18" charset="0"/>
              </a:rPr>
              <a:t>glukoz</a:t>
            </a:r>
            <a:r>
              <a:rPr lang="tr-TR" sz="2800" dirty="0" smtClean="0">
                <a:latin typeface="Times New Roman" pitchFamily="18" charset="0"/>
                <a:cs typeface="Times New Roman" pitchFamily="18" charset="0"/>
              </a:rPr>
              <a:t> verilerek tedavi edildi.</a:t>
            </a:r>
          </a:p>
          <a:p>
            <a:pPr>
              <a:buNone/>
            </a:pPr>
            <a:r>
              <a:rPr lang="tr-TR" sz="2800" dirty="0" smtClean="0">
                <a:latin typeface="Times New Roman" pitchFamily="18" charset="0"/>
                <a:cs typeface="Times New Roman" pitchFamily="18" charset="0"/>
              </a:rPr>
              <a:t/>
            </a:r>
            <a:br>
              <a:rPr lang="tr-TR" sz="2800" dirty="0" smtClean="0">
                <a:latin typeface="Times New Roman" pitchFamily="18" charset="0"/>
                <a:cs typeface="Times New Roman" pitchFamily="18" charset="0"/>
              </a:rPr>
            </a:br>
            <a:r>
              <a:rPr lang="tr-TR" sz="2800" dirty="0" smtClean="0">
                <a:latin typeface="Times New Roman" pitchFamily="18" charset="0"/>
                <a:cs typeface="Times New Roman" pitchFamily="18" charset="0"/>
              </a:rPr>
              <a:t/>
            </a:r>
            <a:br>
              <a:rPr lang="tr-TR" sz="2800" dirty="0" smtClean="0">
                <a:latin typeface="Times New Roman" pitchFamily="18" charset="0"/>
                <a:cs typeface="Times New Roman" pitchFamily="18" charset="0"/>
              </a:rPr>
            </a:br>
            <a:endParaRPr lang="tr-TR" sz="2800"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611560" y="692696"/>
            <a:ext cx="8060432" cy="5364088"/>
          </a:xfrm>
        </p:spPr>
        <p:txBody>
          <a:bodyPr>
            <a:normAutofit/>
          </a:bodyPr>
          <a:lstStyle/>
          <a:p>
            <a:pPr>
              <a:buNone/>
            </a:pPr>
            <a:r>
              <a:rPr lang="tr-TR" sz="2800" b="1" dirty="0" smtClean="0">
                <a:latin typeface="Times New Roman" pitchFamily="18" charset="0"/>
                <a:cs typeface="Times New Roman" pitchFamily="18" charset="0"/>
              </a:rPr>
              <a:t>	</a:t>
            </a:r>
          </a:p>
          <a:p>
            <a:pPr>
              <a:buNone/>
            </a:pPr>
            <a:r>
              <a:rPr lang="tr-TR" sz="2800" b="1" dirty="0" smtClean="0">
                <a:latin typeface="Times New Roman" pitchFamily="18" charset="0"/>
                <a:cs typeface="Times New Roman" pitchFamily="18" charset="0"/>
              </a:rPr>
              <a:t>	Örnek 1:</a:t>
            </a:r>
            <a:endParaRPr lang="tr-TR" sz="2800" dirty="0" smtClean="0">
              <a:latin typeface="Times New Roman" pitchFamily="18" charset="0"/>
              <a:cs typeface="Times New Roman" pitchFamily="18" charset="0"/>
            </a:endParaRPr>
          </a:p>
          <a:p>
            <a:pPr>
              <a:buNone/>
            </a:pPr>
            <a:r>
              <a:rPr lang="tr-TR" sz="2800" dirty="0" smtClean="0">
                <a:latin typeface="Times New Roman" pitchFamily="18" charset="0"/>
                <a:cs typeface="Times New Roman" pitchFamily="18" charset="0"/>
              </a:rPr>
              <a:t>	Hasta </a:t>
            </a:r>
            <a:r>
              <a:rPr lang="tr-TR" sz="2800" dirty="0" err="1" smtClean="0">
                <a:latin typeface="Times New Roman" pitchFamily="18" charset="0"/>
                <a:cs typeface="Times New Roman" pitchFamily="18" charset="0"/>
              </a:rPr>
              <a:t>üriner</a:t>
            </a:r>
            <a:r>
              <a:rPr lang="tr-TR" sz="2800" dirty="0" smtClean="0">
                <a:latin typeface="Times New Roman" pitchFamily="18" charset="0"/>
                <a:cs typeface="Times New Roman" pitchFamily="18" charset="0"/>
              </a:rPr>
              <a:t> sistem enfeksiyonu nedeniyle yatırılmıştır. Penisiline dirençli E.</a:t>
            </a:r>
            <a:r>
              <a:rPr lang="tr-TR" sz="2800" dirty="0" err="1" smtClean="0">
                <a:latin typeface="Times New Roman" pitchFamily="18" charset="0"/>
                <a:cs typeface="Times New Roman" pitchFamily="18" charset="0"/>
              </a:rPr>
              <a:t>coli</a:t>
            </a:r>
            <a:r>
              <a:rPr lang="tr-TR" sz="2800" dirty="0" smtClean="0">
                <a:latin typeface="Times New Roman" pitchFamily="18" charset="0"/>
                <a:cs typeface="Times New Roman" pitchFamily="18" charset="0"/>
              </a:rPr>
              <a:t> saptanmıştır.</a:t>
            </a:r>
          </a:p>
          <a:p>
            <a:pPr>
              <a:buNone/>
            </a:pPr>
            <a:endParaRPr lang="tr-TR" sz="2800" dirty="0" smtClean="0">
              <a:latin typeface="Times New Roman" pitchFamily="18" charset="0"/>
              <a:cs typeface="Times New Roman" pitchFamily="18" charset="0"/>
            </a:endParaRPr>
          </a:p>
          <a:p>
            <a:pPr>
              <a:buNone/>
            </a:pPr>
            <a:endParaRPr lang="tr-TR" sz="2800" dirty="0" smtClean="0">
              <a:latin typeface="Times New Roman" pitchFamily="18" charset="0"/>
              <a:cs typeface="Times New Roman" pitchFamily="18" charset="0"/>
            </a:endParaRPr>
          </a:p>
          <a:p>
            <a:pPr>
              <a:buNone/>
            </a:pPr>
            <a:r>
              <a:rPr lang="tr-TR" sz="2800" b="1" dirty="0" smtClean="0">
                <a:latin typeface="Times New Roman" pitchFamily="18" charset="0"/>
                <a:cs typeface="Times New Roman" pitchFamily="18" charset="0"/>
              </a:rPr>
              <a:t>	</a:t>
            </a:r>
            <a:endParaRPr lang="tr-TR" sz="2800" dirty="0" smtClean="0">
              <a:solidFill>
                <a:srgbClr val="FF0000"/>
              </a:solidFill>
              <a:latin typeface="Times New Roman" pitchFamily="18" charset="0"/>
              <a:cs typeface="Times New Roman" pitchFamily="18" charset="0"/>
            </a:endParaRPr>
          </a:p>
          <a:p>
            <a:pPr>
              <a:buNone/>
            </a:pPr>
            <a:endParaRPr lang="tr-T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animEffect transition="in" filter="wipe(down)">
                                      <p:cBhvr>
                                        <p:cTn id="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611560" y="476672"/>
            <a:ext cx="8075240" cy="5832648"/>
          </a:xfrm>
        </p:spPr>
        <p:txBody>
          <a:bodyPr/>
          <a:lstStyle/>
          <a:p>
            <a:pPr>
              <a:buNone/>
            </a:pPr>
            <a:r>
              <a:rPr lang="tr-TR" sz="2000" b="1" dirty="0" smtClean="0">
                <a:latin typeface="Times New Roman" pitchFamily="18" charset="0"/>
                <a:cs typeface="Times New Roman" pitchFamily="18" charset="0"/>
              </a:rPr>
              <a:t>    </a:t>
            </a:r>
            <a:r>
              <a:rPr lang="tr-TR" sz="2800" b="1" dirty="0" smtClean="0">
                <a:latin typeface="Times New Roman" pitchFamily="18" charset="0"/>
                <a:cs typeface="Times New Roman" pitchFamily="18" charset="0"/>
              </a:rPr>
              <a:t>Örnek 19</a:t>
            </a:r>
            <a:r>
              <a:rPr lang="tr-TR" sz="2800" dirty="0" smtClean="0">
                <a:latin typeface="Times New Roman" pitchFamily="18" charset="0"/>
                <a:cs typeface="Times New Roman" pitchFamily="18" charset="0"/>
              </a:rPr>
              <a:t>: </a:t>
            </a:r>
            <a:br>
              <a:rPr lang="tr-TR" sz="2800" dirty="0" smtClean="0">
                <a:latin typeface="Times New Roman" pitchFamily="18" charset="0"/>
                <a:cs typeface="Times New Roman" pitchFamily="18" charset="0"/>
              </a:rPr>
            </a:br>
            <a:r>
              <a:rPr lang="tr-TR" sz="2800" dirty="0" smtClean="0">
                <a:latin typeface="Times New Roman" pitchFamily="18" charset="0"/>
                <a:cs typeface="Times New Roman" pitchFamily="18" charset="0"/>
              </a:rPr>
              <a:t>25. haftasında ortaya çıkan gebeliğe bağlı DM nedeniyle akut  </a:t>
            </a:r>
            <a:r>
              <a:rPr lang="tr-TR" sz="2800" dirty="0" err="1" smtClean="0">
                <a:latin typeface="Times New Roman" pitchFamily="18" charset="0"/>
                <a:cs typeface="Times New Roman" pitchFamily="18" charset="0"/>
              </a:rPr>
              <a:t>piyelonefrit</a:t>
            </a:r>
            <a:r>
              <a:rPr lang="tr-TR" sz="2800" dirty="0" smtClean="0">
                <a:latin typeface="Times New Roman" pitchFamily="18" charset="0"/>
                <a:cs typeface="Times New Roman" pitchFamily="18" charset="0"/>
              </a:rPr>
              <a:t> tespit edilmiştir. İv antibiyotik ve iv </a:t>
            </a:r>
            <a:r>
              <a:rPr lang="tr-TR" sz="2800" dirty="0" err="1" smtClean="0">
                <a:latin typeface="Times New Roman" pitchFamily="18" charset="0"/>
                <a:cs typeface="Times New Roman" pitchFamily="18" charset="0"/>
              </a:rPr>
              <a:t>insülin</a:t>
            </a:r>
            <a:r>
              <a:rPr lang="tr-TR" sz="2800" dirty="0" smtClean="0">
                <a:latin typeface="Times New Roman" pitchFamily="18" charset="0"/>
                <a:cs typeface="Times New Roman" pitchFamily="18" charset="0"/>
              </a:rPr>
              <a:t> tedavisi uygulandı. Hastaya oral </a:t>
            </a:r>
            <a:r>
              <a:rPr lang="tr-TR" sz="2800" dirty="0" err="1" smtClean="0">
                <a:latin typeface="Times New Roman" pitchFamily="18" charset="0"/>
                <a:cs typeface="Times New Roman" pitchFamily="18" charset="0"/>
              </a:rPr>
              <a:t>antidiyabetik</a:t>
            </a:r>
            <a:r>
              <a:rPr lang="tr-TR" sz="2800" dirty="0" smtClean="0">
                <a:latin typeface="Times New Roman" pitchFamily="18" charset="0"/>
                <a:cs typeface="Times New Roman" pitchFamily="18" charset="0"/>
              </a:rPr>
              <a:t> ilaç reçete edilerek hasta taburcu edilmiştir. </a:t>
            </a:r>
          </a:p>
          <a:p>
            <a:pPr>
              <a:buNone/>
            </a:pPr>
            <a:endParaRPr lang="tr-TR" sz="2800" dirty="0" smtClean="0">
              <a:latin typeface="Times New Roman" pitchFamily="18" charset="0"/>
              <a:cs typeface="Times New Roman" pitchFamily="18" charset="0"/>
            </a:endParaRPr>
          </a:p>
          <a:p>
            <a:pPr>
              <a:buNone/>
            </a:pPr>
            <a:r>
              <a:rPr lang="tr-TR" sz="2800" dirty="0" smtClean="0">
                <a:latin typeface="Times New Roman" pitchFamily="18" charset="0"/>
                <a:cs typeface="Times New Roman" pitchFamily="18" charset="0"/>
              </a:rPr>
              <a:t>	</a:t>
            </a:r>
            <a:endParaRPr lang="tr-TR"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blinds(horizontal)">
                                      <p:cBhvr>
                                        <p:cTn id="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539552" y="620688"/>
            <a:ext cx="8147248" cy="5616624"/>
          </a:xfrm>
        </p:spPr>
        <p:txBody>
          <a:bodyPr/>
          <a:lstStyle/>
          <a:p>
            <a:pPr>
              <a:buNone/>
            </a:pPr>
            <a:r>
              <a:rPr lang="tr-TR" sz="2800" b="1" dirty="0" smtClean="0">
                <a:latin typeface="Times New Roman" pitchFamily="18" charset="0"/>
                <a:cs typeface="Times New Roman" pitchFamily="18" charset="0"/>
              </a:rPr>
              <a:t>	Örnek 20:</a:t>
            </a:r>
            <a:br>
              <a:rPr lang="tr-TR" sz="2800" b="1" dirty="0" smtClean="0">
                <a:latin typeface="Times New Roman" pitchFamily="18" charset="0"/>
                <a:cs typeface="Times New Roman" pitchFamily="18" charset="0"/>
              </a:rPr>
            </a:br>
            <a:r>
              <a:rPr lang="tr-TR" sz="2800" dirty="0" smtClean="0">
                <a:latin typeface="Times New Roman" pitchFamily="18" charset="0"/>
                <a:cs typeface="Times New Roman" pitchFamily="18" charset="0"/>
              </a:rPr>
              <a:t>Diyabetik ayak tanısıyla yatışı yapılan 55 yaşındaki hastaya genel anestezi altında (ASA1) sağ diz üstünden itibaren </a:t>
            </a:r>
            <a:r>
              <a:rPr lang="tr-TR" sz="2800" dirty="0" err="1" smtClean="0">
                <a:latin typeface="Times New Roman" pitchFamily="18" charset="0"/>
                <a:cs typeface="Times New Roman" pitchFamily="18" charset="0"/>
              </a:rPr>
              <a:t>amputasyon</a:t>
            </a:r>
            <a:r>
              <a:rPr lang="tr-TR" sz="2800" dirty="0" smtClean="0">
                <a:latin typeface="Times New Roman" pitchFamily="18" charset="0"/>
                <a:cs typeface="Times New Roman" pitchFamily="18" charset="0"/>
              </a:rPr>
              <a:t> yapılmıştır.</a:t>
            </a:r>
          </a:p>
          <a:p>
            <a:pPr>
              <a:buNone/>
            </a:pPr>
            <a:r>
              <a:rPr lang="tr-TR" sz="2800" dirty="0" smtClean="0">
                <a:latin typeface="Times New Roman" pitchFamily="18" charset="0"/>
                <a:cs typeface="Times New Roman" pitchFamily="18" charset="0"/>
              </a:rPr>
              <a:t>   (Tip 2 DM )</a:t>
            </a:r>
          </a:p>
          <a:p>
            <a:pPr>
              <a:buNone/>
            </a:pPr>
            <a:endParaRPr lang="tr-TR" sz="2800" dirty="0" smtClean="0">
              <a:latin typeface="Times New Roman" pitchFamily="18" charset="0"/>
              <a:cs typeface="Times New Roman" pitchFamily="18" charset="0"/>
            </a:endParaRPr>
          </a:p>
          <a:p>
            <a:pPr>
              <a:buNone/>
            </a:pPr>
            <a:endParaRPr lang="tr-TR"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755576" y="620688"/>
            <a:ext cx="7931224" cy="5399112"/>
          </a:xfrm>
        </p:spPr>
        <p:txBody>
          <a:bodyPr>
            <a:normAutofit/>
          </a:bodyPr>
          <a:lstStyle/>
          <a:p>
            <a:pPr>
              <a:buNone/>
            </a:pPr>
            <a:r>
              <a:rPr lang="tr-TR" sz="2800" b="1" dirty="0" smtClean="0">
                <a:latin typeface="Times New Roman" pitchFamily="18" charset="0"/>
                <a:cs typeface="Times New Roman" pitchFamily="18" charset="0"/>
              </a:rPr>
              <a:t>	Örnek 21 :  </a:t>
            </a:r>
            <a:r>
              <a:rPr lang="tr-TR" sz="2800" dirty="0" smtClean="0">
                <a:latin typeface="Times New Roman" pitchFamily="18" charset="0"/>
                <a:cs typeface="Times New Roman" pitchFamily="18" charset="0"/>
              </a:rPr>
              <a:t/>
            </a:r>
            <a:br>
              <a:rPr lang="tr-TR" sz="2800" dirty="0" smtClean="0">
                <a:latin typeface="Times New Roman" pitchFamily="18" charset="0"/>
                <a:cs typeface="Times New Roman" pitchFamily="18" charset="0"/>
              </a:rPr>
            </a:br>
            <a:r>
              <a:rPr lang="tr-TR" sz="2800" dirty="0" smtClean="0">
                <a:latin typeface="Times New Roman" pitchFamily="18" charset="0"/>
                <a:cs typeface="Times New Roman" pitchFamily="18" charset="0"/>
              </a:rPr>
              <a:t>Katarakt nedeniyle yatışı yapılan hasta lokal anestezi altında </a:t>
            </a:r>
            <a:r>
              <a:rPr lang="tr-TR" sz="2800" dirty="0" err="1" smtClean="0">
                <a:latin typeface="Times New Roman" pitchFamily="18" charset="0"/>
                <a:cs typeface="Times New Roman" pitchFamily="18" charset="0"/>
              </a:rPr>
              <a:t>ekstrakapsüler</a:t>
            </a:r>
            <a:r>
              <a:rPr lang="tr-TR" sz="2800" dirty="0" smtClean="0">
                <a:latin typeface="Times New Roman" pitchFamily="18" charset="0"/>
                <a:cs typeface="Times New Roman" pitchFamily="18" charset="0"/>
              </a:rPr>
              <a:t> yaklaşımla, yapay lens yerleştirilmeli, </a:t>
            </a:r>
            <a:r>
              <a:rPr lang="tr-TR" sz="2800" dirty="0" err="1" smtClean="0">
                <a:latin typeface="Times New Roman" pitchFamily="18" charset="0"/>
                <a:cs typeface="Times New Roman" pitchFamily="18" charset="0"/>
              </a:rPr>
              <a:t>fako</a:t>
            </a:r>
            <a:r>
              <a:rPr lang="tr-TR" sz="2800" dirty="0" smtClean="0">
                <a:latin typeface="Times New Roman" pitchFamily="18" charset="0"/>
                <a:cs typeface="Times New Roman" pitchFamily="18" charset="0"/>
              </a:rPr>
              <a:t> yöntemiyle </a:t>
            </a:r>
            <a:r>
              <a:rPr lang="tr-TR" sz="2800" dirty="0" err="1" smtClean="0">
                <a:latin typeface="Times New Roman" pitchFamily="18" charset="0"/>
                <a:cs typeface="Times New Roman" pitchFamily="18" charset="0"/>
              </a:rPr>
              <a:t>opere</a:t>
            </a:r>
            <a:r>
              <a:rPr lang="tr-TR" sz="2800" dirty="0" smtClean="0">
                <a:latin typeface="Times New Roman" pitchFamily="18" charset="0"/>
                <a:cs typeface="Times New Roman" pitchFamily="18" charset="0"/>
              </a:rPr>
              <a:t> olmuştur. Hastanın tip 2 diyabeti ve tansiyonu mevcuttur.Yatışı sırasında tansiyon ilaçları düzenlenmiştir.</a:t>
            </a:r>
          </a:p>
          <a:p>
            <a:pPr>
              <a:buNone/>
            </a:pPr>
            <a:r>
              <a:rPr lang="tr-TR" sz="2800" b="1" dirty="0" smtClean="0">
                <a:solidFill>
                  <a:srgbClr val="FF0000"/>
                </a:solidFill>
                <a:latin typeface="Times New Roman" pitchFamily="18" charset="0"/>
                <a:cs typeface="Times New Roman" pitchFamily="18" charset="0"/>
              </a:rPr>
              <a:t>	</a:t>
            </a:r>
            <a:endParaRPr lang="tr-T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611560" y="620688"/>
            <a:ext cx="8075240" cy="5544616"/>
          </a:xfrm>
        </p:spPr>
        <p:txBody>
          <a:bodyPr>
            <a:normAutofit/>
          </a:bodyPr>
          <a:lstStyle/>
          <a:p>
            <a:pPr>
              <a:buNone/>
            </a:pPr>
            <a:r>
              <a:rPr lang="tr-TR" sz="2800" b="1" dirty="0" smtClean="0">
                <a:latin typeface="Times New Roman" pitchFamily="18" charset="0"/>
                <a:cs typeface="Times New Roman" pitchFamily="18" charset="0"/>
              </a:rPr>
              <a:t>	Örnek 22: </a:t>
            </a:r>
            <a:br>
              <a:rPr lang="tr-TR" sz="2800" b="1" dirty="0" smtClean="0">
                <a:latin typeface="Times New Roman" pitchFamily="18" charset="0"/>
                <a:cs typeface="Times New Roman" pitchFamily="18" charset="0"/>
              </a:rPr>
            </a:br>
            <a:r>
              <a:rPr lang="tr-TR" sz="2800" dirty="0" smtClean="0">
                <a:latin typeface="Times New Roman" pitchFamily="18" charset="0"/>
                <a:cs typeface="Times New Roman" pitchFamily="18" charset="0"/>
              </a:rPr>
              <a:t>6 yıldır tip 2 DM takipli hasta uzun zamandır bacaklarında yanma şikayeti ve hafif görme bozukluğu şikayeti ile geldi. Yapılan tetkik ve tedavilerinde hastada </a:t>
            </a:r>
            <a:r>
              <a:rPr lang="tr-TR" sz="2800" dirty="0" err="1" smtClean="0">
                <a:latin typeface="Times New Roman" pitchFamily="18" charset="0"/>
                <a:cs typeface="Times New Roman" pitchFamily="18" charset="0"/>
              </a:rPr>
              <a:t>diabetik</a:t>
            </a:r>
            <a:r>
              <a:rPr lang="tr-TR" sz="2800" dirty="0" smtClean="0">
                <a:latin typeface="Times New Roman" pitchFamily="18" charset="0"/>
                <a:cs typeface="Times New Roman" pitchFamily="18" charset="0"/>
              </a:rPr>
              <a:t> </a:t>
            </a:r>
            <a:r>
              <a:rPr lang="tr-TR" sz="2800" dirty="0" err="1" smtClean="0">
                <a:latin typeface="Times New Roman" pitchFamily="18" charset="0"/>
                <a:cs typeface="Times New Roman" pitchFamily="18" charset="0"/>
              </a:rPr>
              <a:t>nöropati</a:t>
            </a:r>
            <a:r>
              <a:rPr lang="tr-TR" sz="2800" dirty="0" smtClean="0">
                <a:latin typeface="Times New Roman" pitchFamily="18" charset="0"/>
                <a:cs typeface="Times New Roman" pitchFamily="18" charset="0"/>
              </a:rPr>
              <a:t>, </a:t>
            </a:r>
            <a:r>
              <a:rPr lang="tr-TR" sz="2800" dirty="0" err="1" smtClean="0">
                <a:latin typeface="Times New Roman" pitchFamily="18" charset="0"/>
                <a:cs typeface="Times New Roman" pitchFamily="18" charset="0"/>
              </a:rPr>
              <a:t>retinopati</a:t>
            </a:r>
            <a:r>
              <a:rPr lang="tr-TR" sz="2800" dirty="0" smtClean="0">
                <a:latin typeface="Times New Roman" pitchFamily="18" charset="0"/>
                <a:cs typeface="Times New Roman" pitchFamily="18" charset="0"/>
              </a:rPr>
              <a:t> ve HT saptandı.</a:t>
            </a:r>
          </a:p>
          <a:p>
            <a:pPr>
              <a:buNone/>
            </a:pPr>
            <a:r>
              <a:rPr lang="tr-TR" sz="2800" b="1" dirty="0" smtClean="0">
                <a:solidFill>
                  <a:srgbClr val="FF0000"/>
                </a:solidFill>
                <a:latin typeface="Times New Roman" pitchFamily="18" charset="0"/>
                <a:cs typeface="Times New Roman" pitchFamily="18" charset="0"/>
              </a:rPr>
              <a:t>   </a:t>
            </a:r>
            <a:endParaRPr lang="tr-T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683568" y="404664"/>
            <a:ext cx="8003232" cy="6048672"/>
          </a:xfrm>
        </p:spPr>
        <p:txBody>
          <a:bodyPr>
            <a:normAutofit/>
          </a:bodyPr>
          <a:lstStyle/>
          <a:p>
            <a:pPr>
              <a:buNone/>
            </a:pPr>
            <a:r>
              <a:rPr lang="tr-TR" sz="2800" b="1" dirty="0" smtClean="0">
                <a:latin typeface="Times New Roman" pitchFamily="18" charset="0"/>
                <a:cs typeface="Times New Roman" pitchFamily="18" charset="0"/>
              </a:rPr>
              <a:t>	Örnek 23:</a:t>
            </a:r>
            <a:r>
              <a:rPr lang="tr-TR" sz="2800" dirty="0" smtClean="0">
                <a:latin typeface="Times New Roman" pitchFamily="18" charset="0"/>
                <a:cs typeface="Times New Roman" pitchFamily="18" charset="0"/>
              </a:rPr>
              <a:t/>
            </a:r>
            <a:br>
              <a:rPr lang="tr-TR" sz="2800" dirty="0" smtClean="0">
                <a:latin typeface="Times New Roman" pitchFamily="18" charset="0"/>
                <a:cs typeface="Times New Roman" pitchFamily="18" charset="0"/>
              </a:rPr>
            </a:br>
            <a:r>
              <a:rPr lang="tr-TR" sz="2800" dirty="0" smtClean="0">
                <a:latin typeface="Times New Roman" pitchFamily="18" charset="0"/>
                <a:cs typeface="Times New Roman" pitchFamily="18" charset="0"/>
              </a:rPr>
              <a:t>Hasta 22 yıldır Tip 2 DM hastası. 2 yıl önce Pankreas CA nedeniyle </a:t>
            </a:r>
            <a:r>
              <a:rPr lang="tr-TR" sz="2800" dirty="0" err="1" smtClean="0">
                <a:latin typeface="Times New Roman" pitchFamily="18" charset="0"/>
                <a:cs typeface="Times New Roman" pitchFamily="18" charset="0"/>
              </a:rPr>
              <a:t>opere</a:t>
            </a:r>
            <a:r>
              <a:rPr lang="tr-TR" sz="2800" dirty="0" smtClean="0">
                <a:latin typeface="Times New Roman" pitchFamily="18" charset="0"/>
                <a:cs typeface="Times New Roman" pitchFamily="18" charset="0"/>
              </a:rPr>
              <a:t> edilen hasta insülin tedavisine  geçilmek  üzere servise yatışı yapıldı. İkili </a:t>
            </a:r>
            <a:r>
              <a:rPr lang="tr-TR" sz="2800" dirty="0" err="1" smtClean="0">
                <a:latin typeface="Times New Roman" pitchFamily="18" charset="0"/>
                <a:cs typeface="Times New Roman" pitchFamily="18" charset="0"/>
              </a:rPr>
              <a:t>insülin</a:t>
            </a:r>
            <a:r>
              <a:rPr lang="tr-TR" sz="2800" dirty="0" smtClean="0">
                <a:latin typeface="Times New Roman" pitchFamily="18" charset="0"/>
                <a:cs typeface="Times New Roman" pitchFamily="18" charset="0"/>
              </a:rPr>
              <a:t> tedavisi başlandı. Yapılan tetkikler sonucu hastanın </a:t>
            </a:r>
            <a:r>
              <a:rPr lang="tr-TR" sz="2800" dirty="0" err="1" smtClean="0">
                <a:latin typeface="Times New Roman" pitchFamily="18" charset="0"/>
                <a:cs typeface="Times New Roman" pitchFamily="18" charset="0"/>
              </a:rPr>
              <a:t>diabetik</a:t>
            </a:r>
            <a:r>
              <a:rPr lang="tr-TR" sz="2800" dirty="0" smtClean="0">
                <a:latin typeface="Times New Roman" pitchFamily="18" charset="0"/>
                <a:cs typeface="Times New Roman" pitchFamily="18" charset="0"/>
              </a:rPr>
              <a:t> </a:t>
            </a:r>
            <a:r>
              <a:rPr lang="tr-TR" sz="2800" dirty="0" err="1" smtClean="0">
                <a:latin typeface="Times New Roman" pitchFamily="18" charset="0"/>
                <a:cs typeface="Times New Roman" pitchFamily="18" charset="0"/>
              </a:rPr>
              <a:t>retinopatisi</a:t>
            </a:r>
            <a:r>
              <a:rPr lang="tr-TR" sz="2800" dirty="0" smtClean="0">
                <a:latin typeface="Times New Roman" pitchFamily="18" charset="0"/>
                <a:cs typeface="Times New Roman" pitchFamily="18" charset="0"/>
              </a:rPr>
              <a:t> ile </a:t>
            </a:r>
            <a:r>
              <a:rPr lang="tr-TR" sz="2800" dirty="0" err="1" smtClean="0">
                <a:latin typeface="Times New Roman" pitchFamily="18" charset="0"/>
                <a:cs typeface="Times New Roman" pitchFamily="18" charset="0"/>
              </a:rPr>
              <a:t>Tiroid</a:t>
            </a:r>
            <a:r>
              <a:rPr lang="tr-TR" sz="2800" dirty="0" smtClean="0">
                <a:latin typeface="Times New Roman" pitchFamily="18" charset="0"/>
                <a:cs typeface="Times New Roman" pitchFamily="18" charset="0"/>
              </a:rPr>
              <a:t> </a:t>
            </a:r>
            <a:r>
              <a:rPr lang="tr-TR" sz="2800" dirty="0" err="1" smtClean="0">
                <a:latin typeface="Times New Roman" pitchFamily="18" charset="0"/>
                <a:cs typeface="Times New Roman" pitchFamily="18" charset="0"/>
              </a:rPr>
              <a:t>USGsinde</a:t>
            </a:r>
            <a:r>
              <a:rPr lang="tr-TR" sz="2800" dirty="0" smtClean="0">
                <a:latin typeface="Times New Roman" pitchFamily="18" charset="0"/>
                <a:cs typeface="Times New Roman" pitchFamily="18" charset="0"/>
              </a:rPr>
              <a:t> </a:t>
            </a:r>
            <a:r>
              <a:rPr lang="tr-TR" sz="2800" dirty="0" err="1" smtClean="0">
                <a:latin typeface="Times New Roman" pitchFamily="18" charset="0"/>
                <a:cs typeface="Times New Roman" pitchFamily="18" charset="0"/>
              </a:rPr>
              <a:t>toksik</a:t>
            </a:r>
            <a:r>
              <a:rPr lang="tr-TR" sz="2800" dirty="0" smtClean="0">
                <a:latin typeface="Times New Roman" pitchFamily="18" charset="0"/>
                <a:cs typeface="Times New Roman" pitchFamily="18" charset="0"/>
              </a:rPr>
              <a:t> olmayan nodül saptandı. Kan şekeri </a:t>
            </a:r>
            <a:r>
              <a:rPr lang="tr-TR" sz="2800" dirty="0" err="1" smtClean="0">
                <a:latin typeface="Times New Roman" pitchFamily="18" charset="0"/>
                <a:cs typeface="Times New Roman" pitchFamily="18" charset="0"/>
              </a:rPr>
              <a:t>regüle</a:t>
            </a:r>
            <a:r>
              <a:rPr lang="tr-TR" sz="2800" dirty="0" smtClean="0">
                <a:latin typeface="Times New Roman" pitchFamily="18" charset="0"/>
                <a:cs typeface="Times New Roman" pitchFamily="18" charset="0"/>
              </a:rPr>
              <a:t> edilen hasta </a:t>
            </a:r>
            <a:r>
              <a:rPr lang="tr-TR" sz="2800" dirty="0" err="1" smtClean="0">
                <a:latin typeface="Times New Roman" pitchFamily="18" charset="0"/>
                <a:cs typeface="Times New Roman" pitchFamily="18" charset="0"/>
              </a:rPr>
              <a:t>insulin</a:t>
            </a:r>
            <a:r>
              <a:rPr lang="tr-TR" sz="2800" dirty="0" smtClean="0">
                <a:latin typeface="Times New Roman" pitchFamily="18" charset="0"/>
                <a:cs typeface="Times New Roman" pitchFamily="18" charset="0"/>
              </a:rPr>
              <a:t> tedavisi ile taburcu  edildi.</a:t>
            </a:r>
          </a:p>
          <a:p>
            <a:pPr>
              <a:buNone/>
            </a:pPr>
            <a:r>
              <a:rPr lang="tr-TR" sz="2800" b="1" dirty="0" smtClean="0">
                <a:solidFill>
                  <a:srgbClr val="FF0000"/>
                </a:solidFill>
                <a:latin typeface="Times New Roman" pitchFamily="18" charset="0"/>
                <a:cs typeface="Times New Roman" pitchFamily="18" charset="0"/>
              </a:rPr>
              <a:t>	</a:t>
            </a:r>
            <a:endParaRPr lang="tr-TR"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611560" y="476672"/>
            <a:ext cx="8075240" cy="5904656"/>
          </a:xfrm>
        </p:spPr>
        <p:txBody>
          <a:bodyPr>
            <a:normAutofit/>
          </a:bodyPr>
          <a:lstStyle/>
          <a:p>
            <a:pPr>
              <a:buNone/>
            </a:pPr>
            <a:r>
              <a:rPr lang="tr-TR" b="1" dirty="0" smtClean="0"/>
              <a:t>	</a:t>
            </a:r>
            <a:r>
              <a:rPr lang="tr-TR" sz="2800" b="1" dirty="0" smtClean="0">
                <a:latin typeface="Times New Roman" pitchFamily="18" charset="0"/>
                <a:cs typeface="Times New Roman" pitchFamily="18" charset="0"/>
              </a:rPr>
              <a:t>Örnek 2:</a:t>
            </a:r>
          </a:p>
          <a:p>
            <a:pPr>
              <a:buNone/>
            </a:pPr>
            <a:r>
              <a:rPr lang="tr-TR" sz="2800" dirty="0" smtClean="0">
                <a:latin typeface="Times New Roman" pitchFamily="18" charset="0"/>
                <a:cs typeface="Times New Roman" pitchFamily="18" charset="0"/>
              </a:rPr>
              <a:t>	Hastaya sol bacakta </a:t>
            </a:r>
            <a:r>
              <a:rPr lang="tr-TR" sz="2800" dirty="0" err="1" smtClean="0">
                <a:latin typeface="Times New Roman" pitchFamily="18" charset="0"/>
                <a:cs typeface="Times New Roman" pitchFamily="18" charset="0"/>
              </a:rPr>
              <a:t>primer</a:t>
            </a:r>
            <a:r>
              <a:rPr lang="tr-TR" sz="2800" dirty="0" smtClean="0">
                <a:latin typeface="Times New Roman" pitchFamily="18" charset="0"/>
                <a:cs typeface="Times New Roman" pitchFamily="18" charset="0"/>
              </a:rPr>
              <a:t> </a:t>
            </a:r>
            <a:r>
              <a:rPr lang="tr-TR" sz="2800" dirty="0" err="1" smtClean="0">
                <a:latin typeface="Times New Roman" pitchFamily="18" charset="0"/>
                <a:cs typeface="Times New Roman" pitchFamily="18" charset="0"/>
              </a:rPr>
              <a:t>gonartroz</a:t>
            </a:r>
            <a:r>
              <a:rPr lang="tr-TR" sz="2800" dirty="0" smtClean="0">
                <a:latin typeface="Times New Roman" pitchFamily="18" charset="0"/>
                <a:cs typeface="Times New Roman" pitchFamily="18" charset="0"/>
              </a:rPr>
              <a:t> nedeniyle </a:t>
            </a:r>
            <a:r>
              <a:rPr lang="tr-TR" sz="2800" dirty="0" err="1" smtClean="0">
                <a:latin typeface="Times New Roman" pitchFamily="18" charset="0"/>
                <a:cs typeface="Times New Roman" pitchFamily="18" charset="0"/>
              </a:rPr>
              <a:t>spinal</a:t>
            </a:r>
            <a:r>
              <a:rPr lang="tr-TR" sz="2800" dirty="0" smtClean="0">
                <a:latin typeface="Times New Roman" pitchFamily="18" charset="0"/>
                <a:cs typeface="Times New Roman" pitchFamily="18" charset="0"/>
              </a:rPr>
              <a:t> anestezi (ASA 2 ) altında </a:t>
            </a:r>
            <a:r>
              <a:rPr lang="tr-TR" sz="2800" dirty="0" err="1" smtClean="0">
                <a:latin typeface="Times New Roman" pitchFamily="18" charset="0"/>
                <a:cs typeface="Times New Roman" pitchFamily="18" charset="0"/>
              </a:rPr>
              <a:t>femur</a:t>
            </a:r>
            <a:r>
              <a:rPr lang="tr-TR" sz="2800" dirty="0" smtClean="0">
                <a:latin typeface="Times New Roman" pitchFamily="18" charset="0"/>
                <a:cs typeface="Times New Roman" pitchFamily="18" charset="0"/>
              </a:rPr>
              <a:t> ve </a:t>
            </a:r>
            <a:r>
              <a:rPr lang="tr-TR" sz="2800" dirty="0" err="1" smtClean="0">
                <a:latin typeface="Times New Roman" pitchFamily="18" charset="0"/>
                <a:cs typeface="Times New Roman" pitchFamily="18" charset="0"/>
              </a:rPr>
              <a:t>tibiaya</a:t>
            </a:r>
            <a:r>
              <a:rPr lang="tr-TR" sz="2800" dirty="0" smtClean="0">
                <a:latin typeface="Times New Roman" pitchFamily="18" charset="0"/>
                <a:cs typeface="Times New Roman" pitchFamily="18" charset="0"/>
              </a:rPr>
              <a:t> kemik </a:t>
            </a:r>
            <a:r>
              <a:rPr lang="tr-TR" sz="2800" dirty="0" err="1" smtClean="0">
                <a:latin typeface="Times New Roman" pitchFamily="18" charset="0"/>
                <a:cs typeface="Times New Roman" pitchFamily="18" charset="0"/>
              </a:rPr>
              <a:t>grefti</a:t>
            </a:r>
            <a:r>
              <a:rPr lang="tr-TR" sz="2800" dirty="0" smtClean="0">
                <a:latin typeface="Times New Roman" pitchFamily="18" charset="0"/>
                <a:cs typeface="Times New Roman" pitchFamily="18" charset="0"/>
              </a:rPr>
              <a:t> ile total </a:t>
            </a:r>
            <a:r>
              <a:rPr lang="tr-TR" sz="2800" dirty="0" err="1" smtClean="0">
                <a:latin typeface="Times New Roman" pitchFamily="18" charset="0"/>
                <a:cs typeface="Times New Roman" pitchFamily="18" charset="0"/>
              </a:rPr>
              <a:t>artroplasti</a:t>
            </a:r>
            <a:r>
              <a:rPr lang="tr-TR" sz="2800" dirty="0" smtClean="0">
                <a:latin typeface="Times New Roman" pitchFamily="18" charset="0"/>
                <a:cs typeface="Times New Roman" pitchFamily="18" charset="0"/>
              </a:rPr>
              <a:t> ameliyatı yapılmıştır. Hastanın </a:t>
            </a:r>
            <a:r>
              <a:rPr lang="tr-TR" sz="2800" dirty="0" err="1" smtClean="0">
                <a:latin typeface="Times New Roman" pitchFamily="18" charset="0"/>
                <a:cs typeface="Times New Roman" pitchFamily="18" charset="0"/>
              </a:rPr>
              <a:t>antikoagülan</a:t>
            </a:r>
            <a:r>
              <a:rPr lang="tr-TR" sz="2800" dirty="0" smtClean="0">
                <a:latin typeface="Times New Roman" pitchFamily="18" charset="0"/>
                <a:cs typeface="Times New Roman" pitchFamily="18" charset="0"/>
              </a:rPr>
              <a:t> kullanımı</a:t>
            </a:r>
            <a:r>
              <a:rPr lang="tr-TR" sz="2800" dirty="0" smtClean="0">
                <a:solidFill>
                  <a:srgbClr val="FF0000"/>
                </a:solidFill>
                <a:latin typeface="Times New Roman" pitchFamily="18" charset="0"/>
                <a:cs typeface="Times New Roman" pitchFamily="18" charset="0"/>
              </a:rPr>
              <a:t> </a:t>
            </a:r>
            <a:r>
              <a:rPr lang="tr-TR" sz="2800" dirty="0" smtClean="0">
                <a:latin typeface="Times New Roman" pitchFamily="18" charset="0"/>
                <a:cs typeface="Times New Roman" pitchFamily="18" charset="0"/>
              </a:rPr>
              <a:t>öyküsü nedeniyle taburcu süresi 2 gün uzatılmıştır. </a:t>
            </a:r>
          </a:p>
          <a:p>
            <a:pPr>
              <a:buNone/>
            </a:pPr>
            <a:r>
              <a:rPr lang="tr-TR" sz="2800" b="1" smtClean="0">
                <a:latin typeface="Times New Roman" pitchFamily="18" charset="0"/>
                <a:cs typeface="Times New Roman" pitchFamily="18" charset="0"/>
              </a:rPr>
              <a:t>	</a:t>
            </a:r>
            <a:endParaRPr lang="tr-TR" sz="2800" dirty="0" smtClean="0">
              <a:solidFill>
                <a:srgbClr val="FF0000"/>
              </a:solidFill>
              <a:latin typeface="Times New Roman" pitchFamily="18" charset="0"/>
              <a:cs typeface="Times New Roman" pitchFamily="18" charset="0"/>
            </a:endParaRPr>
          </a:p>
          <a:p>
            <a:pPr>
              <a:buNone/>
            </a:pPr>
            <a:endParaRPr lang="tr-T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wipe(down)">
                                      <p:cBhvr>
                                        <p:cTn id="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683568" y="764704"/>
            <a:ext cx="8003232" cy="5255096"/>
          </a:xfrm>
        </p:spPr>
        <p:txBody>
          <a:bodyPr>
            <a:normAutofit/>
          </a:bodyPr>
          <a:lstStyle/>
          <a:p>
            <a:pPr>
              <a:buNone/>
            </a:pPr>
            <a:r>
              <a:rPr lang="tr-TR" b="1" dirty="0" smtClean="0"/>
              <a:t>	</a:t>
            </a:r>
            <a:r>
              <a:rPr lang="tr-TR" sz="2800" b="1" dirty="0" smtClean="0">
                <a:latin typeface="Times New Roman" pitchFamily="18" charset="0"/>
                <a:cs typeface="Times New Roman" pitchFamily="18" charset="0"/>
              </a:rPr>
              <a:t>Örnek 3: </a:t>
            </a:r>
            <a:endParaRPr lang="tr-TR" sz="2800" dirty="0" smtClean="0">
              <a:latin typeface="Times New Roman" pitchFamily="18" charset="0"/>
              <a:cs typeface="Times New Roman" pitchFamily="18" charset="0"/>
            </a:endParaRPr>
          </a:p>
          <a:p>
            <a:pPr>
              <a:buNone/>
            </a:pPr>
            <a:r>
              <a:rPr lang="tr-TR" sz="2800" b="1" dirty="0" smtClean="0">
                <a:latin typeface="Times New Roman" pitchFamily="18" charset="0"/>
                <a:cs typeface="Times New Roman" pitchFamily="18" charset="0"/>
              </a:rPr>
              <a:t>	</a:t>
            </a:r>
            <a:r>
              <a:rPr lang="tr-TR" sz="2800" dirty="0" smtClean="0">
                <a:latin typeface="Times New Roman" pitchFamily="18" charset="0"/>
                <a:cs typeface="Times New Roman" pitchFamily="18" charset="0"/>
              </a:rPr>
              <a:t>Kronik </a:t>
            </a:r>
            <a:r>
              <a:rPr lang="tr-TR" sz="2800" dirty="0" err="1" smtClean="0">
                <a:latin typeface="Times New Roman" pitchFamily="18" charset="0"/>
                <a:cs typeface="Times New Roman" pitchFamily="18" charset="0"/>
              </a:rPr>
              <a:t>warfarin</a:t>
            </a:r>
            <a:r>
              <a:rPr lang="tr-TR" sz="2800" dirty="0" smtClean="0">
                <a:latin typeface="Times New Roman" pitchFamily="18" charset="0"/>
                <a:cs typeface="Times New Roman" pitchFamily="18" charset="0"/>
              </a:rPr>
              <a:t> tedavisi alan hasta burun kanaması şikayeti ile başvuruyor. Yapılan incelemeler sonucunda kararsız INR tespit ediliyor ,</a:t>
            </a:r>
            <a:r>
              <a:rPr lang="tr-TR" sz="2800" dirty="0" err="1" smtClean="0">
                <a:latin typeface="Times New Roman" pitchFamily="18" charset="0"/>
                <a:cs typeface="Times New Roman" pitchFamily="18" charset="0"/>
              </a:rPr>
              <a:t>warfarin</a:t>
            </a:r>
            <a:r>
              <a:rPr lang="tr-TR" sz="2800" dirty="0" smtClean="0">
                <a:latin typeface="Times New Roman" pitchFamily="18" charset="0"/>
                <a:cs typeface="Times New Roman" pitchFamily="18" charset="0"/>
              </a:rPr>
              <a:t> dozu yeniden düzenlenerek taburcu edilmiştir.</a:t>
            </a:r>
          </a:p>
          <a:p>
            <a:pPr>
              <a:buNone/>
            </a:pPr>
            <a:endParaRPr lang="tr-TR" sz="2800" dirty="0" smtClean="0">
              <a:latin typeface="Times New Roman" pitchFamily="18" charset="0"/>
              <a:cs typeface="Times New Roman" pitchFamily="18" charset="0"/>
            </a:endParaRPr>
          </a:p>
          <a:p>
            <a:pPr>
              <a:buNone/>
            </a:pPr>
            <a:r>
              <a:rPr lang="tr-TR" sz="2800" b="1" dirty="0" smtClean="0">
                <a:solidFill>
                  <a:srgbClr val="FF0000"/>
                </a:solidFill>
                <a:latin typeface="Times New Roman" pitchFamily="18" charset="0"/>
                <a:cs typeface="Times New Roman" pitchFamily="18" charset="0"/>
              </a:rPr>
              <a:t>	</a:t>
            </a:r>
            <a:endParaRPr lang="tr-TR"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wipe(down)">
                                      <p:cBhvr>
                                        <p:cTn id="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611560" y="692696"/>
            <a:ext cx="8075240" cy="5327104"/>
          </a:xfrm>
        </p:spPr>
        <p:txBody>
          <a:bodyPr>
            <a:normAutofit/>
          </a:bodyPr>
          <a:lstStyle/>
          <a:p>
            <a:pPr>
              <a:buNone/>
            </a:pPr>
            <a:r>
              <a:rPr lang="tr-TR" b="1" dirty="0" smtClean="0">
                <a:latin typeface="Times New Roman" pitchFamily="18" charset="0"/>
                <a:cs typeface="Times New Roman" pitchFamily="18" charset="0"/>
              </a:rPr>
              <a:t>	</a:t>
            </a:r>
            <a:r>
              <a:rPr lang="tr-TR" sz="2800" b="1" dirty="0" smtClean="0">
                <a:latin typeface="Times New Roman" pitchFamily="18" charset="0"/>
                <a:cs typeface="Times New Roman" pitchFamily="18" charset="0"/>
              </a:rPr>
              <a:t>Örnek 4:</a:t>
            </a:r>
            <a:endParaRPr lang="tr-TR" sz="2800" dirty="0" smtClean="0">
              <a:latin typeface="Times New Roman" pitchFamily="18" charset="0"/>
              <a:cs typeface="Times New Roman" pitchFamily="18" charset="0"/>
            </a:endParaRPr>
          </a:p>
          <a:p>
            <a:pPr>
              <a:buNone/>
            </a:pPr>
            <a:r>
              <a:rPr lang="tr-TR" sz="2800" dirty="0" smtClean="0">
                <a:latin typeface="Times New Roman" pitchFamily="18" charset="0"/>
                <a:cs typeface="Times New Roman" pitchFamily="18" charset="0"/>
              </a:rPr>
              <a:t>	Hasta </a:t>
            </a:r>
            <a:r>
              <a:rPr lang="tr-TR" sz="2800" dirty="0" err="1" smtClean="0">
                <a:latin typeface="Times New Roman" pitchFamily="18" charset="0"/>
                <a:cs typeface="Times New Roman" pitchFamily="18" charset="0"/>
              </a:rPr>
              <a:t>rotator</a:t>
            </a:r>
            <a:r>
              <a:rPr lang="tr-TR" sz="2800" dirty="0" smtClean="0">
                <a:latin typeface="Times New Roman" pitchFamily="18" charset="0"/>
                <a:cs typeface="Times New Roman" pitchFamily="18" charset="0"/>
              </a:rPr>
              <a:t> </a:t>
            </a:r>
            <a:r>
              <a:rPr lang="tr-TR" sz="2800" dirty="0" err="1" smtClean="0">
                <a:latin typeface="Times New Roman" pitchFamily="18" charset="0"/>
                <a:cs typeface="Times New Roman" pitchFamily="18" charset="0"/>
              </a:rPr>
              <a:t>kaf</a:t>
            </a:r>
            <a:r>
              <a:rPr lang="tr-TR" sz="2800" dirty="0" smtClean="0">
                <a:latin typeface="Times New Roman" pitchFamily="18" charset="0"/>
                <a:cs typeface="Times New Roman" pitchFamily="18" charset="0"/>
              </a:rPr>
              <a:t> sendromu nedeniyle servise yatırılmıştır. Hasta </a:t>
            </a:r>
            <a:r>
              <a:rPr lang="tr-TR" sz="2800" dirty="0" err="1" smtClean="0">
                <a:latin typeface="Times New Roman" pitchFamily="18" charset="0"/>
                <a:cs typeface="Times New Roman" pitchFamily="18" charset="0"/>
              </a:rPr>
              <a:t>antikoagülan</a:t>
            </a:r>
            <a:r>
              <a:rPr lang="tr-TR" sz="2800" dirty="0" smtClean="0">
                <a:latin typeface="Times New Roman" pitchFamily="18" charset="0"/>
                <a:cs typeface="Times New Roman" pitchFamily="18" charset="0"/>
              </a:rPr>
              <a:t> kullandığı için </a:t>
            </a:r>
            <a:r>
              <a:rPr lang="tr-TR" sz="2800" dirty="0" err="1" smtClean="0">
                <a:latin typeface="Times New Roman" pitchFamily="18" charset="0"/>
                <a:cs typeface="Times New Roman" pitchFamily="18" charset="0"/>
              </a:rPr>
              <a:t>opere</a:t>
            </a:r>
            <a:r>
              <a:rPr lang="tr-TR" sz="2800" dirty="0" smtClean="0">
                <a:latin typeface="Times New Roman" pitchFamily="18" charset="0"/>
                <a:cs typeface="Times New Roman" pitchFamily="18" charset="0"/>
              </a:rPr>
              <a:t> olamadı,daha sonraki günlerde </a:t>
            </a:r>
            <a:r>
              <a:rPr lang="tr-TR" sz="2800" dirty="0" err="1" smtClean="0">
                <a:latin typeface="Times New Roman" pitchFamily="18" charset="0"/>
                <a:cs typeface="Times New Roman" pitchFamily="18" charset="0"/>
              </a:rPr>
              <a:t>opere</a:t>
            </a:r>
            <a:r>
              <a:rPr lang="tr-TR" sz="2800" dirty="0" smtClean="0">
                <a:latin typeface="Times New Roman" pitchFamily="18" charset="0"/>
                <a:cs typeface="Times New Roman" pitchFamily="18" charset="0"/>
              </a:rPr>
              <a:t> olmak üzere gönderildi.</a:t>
            </a:r>
          </a:p>
          <a:p>
            <a:pPr>
              <a:buNone/>
            </a:pPr>
            <a:endParaRPr lang="tr-TR" sz="2800" dirty="0" smtClean="0">
              <a:latin typeface="Times New Roman" pitchFamily="18" charset="0"/>
              <a:cs typeface="Times New Roman" pitchFamily="18" charset="0"/>
            </a:endParaRPr>
          </a:p>
          <a:p>
            <a:pPr>
              <a:buNone/>
            </a:pPr>
            <a:r>
              <a:rPr lang="tr-TR" sz="2800" b="1" dirty="0" smtClean="0">
                <a:latin typeface="Times New Roman" pitchFamily="18" charset="0"/>
                <a:cs typeface="Times New Roman" pitchFamily="18" charset="0"/>
              </a:rPr>
              <a:t>	</a:t>
            </a:r>
            <a:endParaRPr lang="tr-T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wipe(down)">
                                      <p:cBhvr>
                                        <p:cTn id="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611560" y="692696"/>
            <a:ext cx="8075240" cy="5327104"/>
          </a:xfrm>
        </p:spPr>
        <p:txBody>
          <a:bodyPr>
            <a:normAutofit/>
          </a:bodyPr>
          <a:lstStyle/>
          <a:p>
            <a:pPr>
              <a:buNone/>
            </a:pPr>
            <a:r>
              <a:rPr lang="tr-TR" sz="2800" b="1" dirty="0" smtClean="0">
                <a:latin typeface="Times New Roman" pitchFamily="18" charset="0"/>
                <a:cs typeface="Times New Roman" pitchFamily="18" charset="0"/>
              </a:rPr>
              <a:t>	Örnek 5: </a:t>
            </a:r>
          </a:p>
          <a:p>
            <a:pPr>
              <a:buNone/>
            </a:pPr>
            <a:r>
              <a:rPr lang="tr-TR" sz="2800" dirty="0" smtClean="0">
                <a:latin typeface="Times New Roman" pitchFamily="18" charset="0"/>
                <a:cs typeface="Times New Roman" pitchFamily="18" charset="0"/>
              </a:rPr>
              <a:t>	25 yaşındaki hasta GİS kanaması nedeniyle yatırılmıştır. Hastada HIV testi pozitif tespit edilmiştir. İlaç tedavisi yapılan hasta taburcu edilmiştir.</a:t>
            </a:r>
          </a:p>
          <a:p>
            <a:pPr>
              <a:buNone/>
            </a:pPr>
            <a:endParaRPr lang="tr-TR" sz="2800" dirty="0" smtClean="0">
              <a:solidFill>
                <a:srgbClr val="FF0000"/>
              </a:solidFill>
              <a:latin typeface="Times New Roman" pitchFamily="18" charset="0"/>
              <a:cs typeface="Times New Roman" pitchFamily="18" charset="0"/>
            </a:endParaRPr>
          </a:p>
          <a:p>
            <a:pPr>
              <a:buNone/>
            </a:pPr>
            <a:r>
              <a:rPr lang="tr-TR" sz="2800" dirty="0" smtClean="0">
                <a:solidFill>
                  <a:srgbClr val="FF0000"/>
                </a:solidFill>
                <a:latin typeface="Times New Roman" pitchFamily="18" charset="0"/>
                <a:cs typeface="Times New Roman" pitchFamily="18" charset="0"/>
              </a:rPr>
              <a:t>	</a:t>
            </a:r>
          </a:p>
          <a:p>
            <a:pPr>
              <a:buNone/>
            </a:pPr>
            <a:r>
              <a:rPr lang="tr-TR" sz="2800" dirty="0" smtClean="0">
                <a:solidFill>
                  <a:srgbClr val="FF0000"/>
                </a:solidFill>
                <a:latin typeface="Times New Roman" pitchFamily="18" charset="0"/>
                <a:cs typeface="Times New Roman" pitchFamily="18" charset="0"/>
              </a:rPr>
              <a:t>		      </a:t>
            </a:r>
            <a:r>
              <a:rPr lang="tr-TR" sz="2800" dirty="0" smtClean="0">
                <a:latin typeface="Times New Roman" pitchFamily="18" charset="0"/>
                <a:cs typeface="Times New Roman" pitchFamily="18" charset="0"/>
              </a:rPr>
              <a:t>	</a:t>
            </a:r>
            <a:endParaRPr lang="tr-TR" sz="2800"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blinds(horizontal)">
                                      <p:cBhvr>
                                        <p:cTn id="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611560" y="764704"/>
            <a:ext cx="8075240" cy="5255096"/>
          </a:xfrm>
        </p:spPr>
        <p:txBody>
          <a:bodyPr>
            <a:normAutofit/>
          </a:bodyPr>
          <a:lstStyle/>
          <a:p>
            <a:pPr>
              <a:buNone/>
            </a:pPr>
            <a:r>
              <a:rPr lang="tr-TR" b="1" dirty="0" smtClean="0">
                <a:latin typeface="Times New Roman" pitchFamily="18" charset="0"/>
                <a:cs typeface="Times New Roman" pitchFamily="18" charset="0"/>
              </a:rPr>
              <a:t>	</a:t>
            </a:r>
            <a:r>
              <a:rPr lang="tr-TR" sz="2800" b="1" dirty="0" smtClean="0">
                <a:latin typeface="Times New Roman" pitchFamily="18" charset="0"/>
                <a:cs typeface="Times New Roman" pitchFamily="18" charset="0"/>
              </a:rPr>
              <a:t>Örnek 6:</a:t>
            </a:r>
            <a:endParaRPr lang="tr-TR" sz="2800" dirty="0" smtClean="0">
              <a:latin typeface="Times New Roman" pitchFamily="18" charset="0"/>
              <a:cs typeface="Times New Roman" pitchFamily="18" charset="0"/>
            </a:endParaRPr>
          </a:p>
          <a:p>
            <a:pPr>
              <a:buNone/>
            </a:pPr>
            <a:r>
              <a:rPr lang="tr-TR" sz="2800" dirty="0" smtClean="0">
                <a:latin typeface="Times New Roman" pitchFamily="18" charset="0"/>
                <a:cs typeface="Times New Roman" pitchFamily="18" charset="0"/>
              </a:rPr>
              <a:t>	Menenjit nedeniyle tedavi edilmekte olan hastanın HIV ile ilgili tarama testinde ilk sonuç  pozitif çıkmış fakat doğrulama testi negatif olarak tespit edilmiştir. Hasta ileri tetkiklerin yapılması için üst merkeze sevk edilmiştir.</a:t>
            </a:r>
          </a:p>
          <a:p>
            <a:pPr>
              <a:buNone/>
            </a:pPr>
            <a:endParaRPr lang="tr-TR" sz="2800" dirty="0" smtClean="0">
              <a:latin typeface="Times New Roman" pitchFamily="18" charset="0"/>
              <a:cs typeface="Times New Roman" pitchFamily="18" charset="0"/>
            </a:endParaRPr>
          </a:p>
          <a:p>
            <a:pPr>
              <a:buNone/>
            </a:pPr>
            <a:r>
              <a:rPr lang="tr-TR" sz="2800" b="1" dirty="0" smtClean="0">
                <a:latin typeface="Times New Roman" pitchFamily="18" charset="0"/>
                <a:cs typeface="Times New Roman" pitchFamily="18" charset="0"/>
              </a:rPr>
              <a:t>	</a:t>
            </a:r>
            <a:endParaRPr lang="tr-TR" sz="2800"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wipe(down)">
                                      <p:cBhvr>
                                        <p:cTn id="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67544" y="764704"/>
            <a:ext cx="8219256" cy="5255096"/>
          </a:xfrm>
        </p:spPr>
        <p:txBody>
          <a:bodyPr>
            <a:normAutofit/>
          </a:bodyPr>
          <a:lstStyle/>
          <a:p>
            <a:pPr>
              <a:buNone/>
            </a:pPr>
            <a:r>
              <a:rPr lang="tr-TR" b="1" dirty="0" smtClean="0"/>
              <a:t>	</a:t>
            </a:r>
            <a:r>
              <a:rPr lang="tr-TR" sz="2800" b="1" dirty="0" smtClean="0">
                <a:latin typeface="Times New Roman" pitchFamily="18" charset="0"/>
                <a:cs typeface="Times New Roman" pitchFamily="18" charset="0"/>
              </a:rPr>
              <a:t>Örnek 7:</a:t>
            </a:r>
            <a:endParaRPr lang="tr-TR" sz="2800" dirty="0" smtClean="0">
              <a:latin typeface="Times New Roman" pitchFamily="18" charset="0"/>
              <a:cs typeface="Times New Roman" pitchFamily="18" charset="0"/>
            </a:endParaRPr>
          </a:p>
          <a:p>
            <a:pPr>
              <a:buNone/>
            </a:pPr>
            <a:r>
              <a:rPr lang="tr-TR" sz="2800" dirty="0" smtClean="0">
                <a:latin typeface="Times New Roman" pitchFamily="18" charset="0"/>
                <a:cs typeface="Times New Roman" pitchFamily="18" charset="0"/>
              </a:rPr>
              <a:t>	Hasta HIV nedeniyle gelişen </a:t>
            </a:r>
            <a:r>
              <a:rPr lang="tr-TR" sz="2800" dirty="0" err="1" smtClean="0">
                <a:latin typeface="Times New Roman" pitchFamily="18" charset="0"/>
                <a:cs typeface="Times New Roman" pitchFamily="18" charset="0"/>
              </a:rPr>
              <a:t>Non</a:t>
            </a:r>
            <a:r>
              <a:rPr lang="tr-TR" sz="2800" dirty="0" smtClean="0">
                <a:latin typeface="Times New Roman" pitchFamily="18" charset="0"/>
                <a:cs typeface="Times New Roman" pitchFamily="18" charset="0"/>
              </a:rPr>
              <a:t>-</a:t>
            </a:r>
            <a:r>
              <a:rPr lang="tr-TR" sz="2800" dirty="0" err="1" smtClean="0">
                <a:latin typeface="Times New Roman" pitchFamily="18" charset="0"/>
                <a:cs typeface="Times New Roman" pitchFamily="18" charset="0"/>
              </a:rPr>
              <a:t>Hodgkin</a:t>
            </a:r>
            <a:r>
              <a:rPr lang="tr-TR" sz="2800" dirty="0" smtClean="0">
                <a:latin typeface="Times New Roman" pitchFamily="18" charset="0"/>
                <a:cs typeface="Times New Roman" pitchFamily="18" charset="0"/>
              </a:rPr>
              <a:t> </a:t>
            </a:r>
            <a:r>
              <a:rPr lang="tr-TR" sz="2800" dirty="0" err="1" smtClean="0">
                <a:latin typeface="Times New Roman" pitchFamily="18" charset="0"/>
                <a:cs typeface="Times New Roman" pitchFamily="18" charset="0"/>
              </a:rPr>
              <a:t>lenfoma</a:t>
            </a:r>
            <a:r>
              <a:rPr lang="tr-TR" sz="2800" dirty="0" smtClean="0">
                <a:latin typeface="Times New Roman" pitchFamily="18" charset="0"/>
                <a:cs typeface="Times New Roman" pitchFamily="18" charset="0"/>
              </a:rPr>
              <a:t> nedeniyle yatışı yapılmıştır. 5 gün </a:t>
            </a:r>
            <a:r>
              <a:rPr lang="tr-TR" sz="2800" dirty="0" err="1" smtClean="0">
                <a:latin typeface="Times New Roman" pitchFamily="18" charset="0"/>
                <a:cs typeface="Times New Roman" pitchFamily="18" charset="0"/>
              </a:rPr>
              <a:t>intravenöz</a:t>
            </a:r>
            <a:r>
              <a:rPr lang="tr-TR" sz="2800" dirty="0" smtClean="0">
                <a:latin typeface="Times New Roman" pitchFamily="18" charset="0"/>
                <a:cs typeface="Times New Roman" pitchFamily="18" charset="0"/>
              </a:rPr>
              <a:t> kemoterapi tedavisi uygulanan hasta taburcu edilmiştir.</a:t>
            </a:r>
          </a:p>
          <a:p>
            <a:pPr>
              <a:buNone/>
            </a:pPr>
            <a:endParaRPr lang="tr-TR" sz="2800" dirty="0" smtClean="0">
              <a:latin typeface="Times New Roman" pitchFamily="18" charset="0"/>
              <a:cs typeface="Times New Roman" pitchFamily="18" charset="0"/>
            </a:endParaRPr>
          </a:p>
          <a:p>
            <a:pPr>
              <a:buNone/>
            </a:pPr>
            <a:r>
              <a:rPr lang="tr-TR" sz="2800" b="1" dirty="0" smtClean="0">
                <a:latin typeface="Times New Roman" pitchFamily="18" charset="0"/>
                <a:cs typeface="Times New Roman" pitchFamily="18" charset="0"/>
              </a:rPr>
              <a:t>	</a:t>
            </a:r>
            <a:endParaRPr lang="tr-T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wipe(down)">
                                      <p:cBhvr>
                                        <p:cTn id="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539552" y="548680"/>
            <a:ext cx="8147248" cy="5471120"/>
          </a:xfrm>
        </p:spPr>
        <p:txBody>
          <a:bodyPr>
            <a:normAutofit/>
          </a:bodyPr>
          <a:lstStyle/>
          <a:p>
            <a:pPr>
              <a:buNone/>
            </a:pPr>
            <a:r>
              <a:rPr lang="tr-TR" b="1" dirty="0" smtClean="0">
                <a:latin typeface="Times New Roman" pitchFamily="18" charset="0"/>
                <a:cs typeface="Times New Roman" pitchFamily="18" charset="0"/>
              </a:rPr>
              <a:t>	</a:t>
            </a:r>
            <a:r>
              <a:rPr lang="tr-TR" sz="2800" b="1" dirty="0" smtClean="0">
                <a:latin typeface="Times New Roman" pitchFamily="18" charset="0"/>
                <a:cs typeface="Times New Roman" pitchFamily="18" charset="0"/>
              </a:rPr>
              <a:t>Örnek 8: </a:t>
            </a:r>
          </a:p>
          <a:p>
            <a:pPr>
              <a:buNone/>
            </a:pPr>
            <a:r>
              <a:rPr lang="tr-TR" sz="2800" dirty="0" smtClean="0">
                <a:latin typeface="Times New Roman" pitchFamily="18" charset="0"/>
                <a:cs typeface="Times New Roman" pitchFamily="18" charset="0"/>
              </a:rPr>
              <a:t>	Halsizlik yorgunluk şikayetleriyle başvuran hastada yapılan tetkikler sonucu  demir eksikliği anemisi tespit edilmiştir.Yatışı sırasında 3 ünite eritrosit transfüzyonu yapılıp taburcu edildi.</a:t>
            </a:r>
          </a:p>
          <a:p>
            <a:pPr>
              <a:buNone/>
            </a:pPr>
            <a:endParaRPr lang="tr-TR" sz="2800" dirty="0" smtClean="0">
              <a:latin typeface="Times New Roman" pitchFamily="18" charset="0"/>
              <a:cs typeface="Times New Roman" pitchFamily="18" charset="0"/>
            </a:endParaRPr>
          </a:p>
          <a:p>
            <a:pPr>
              <a:buNone/>
            </a:pPr>
            <a:endParaRPr lang="tr-TR" sz="2800" dirty="0" smtClean="0">
              <a:latin typeface="Times New Roman" pitchFamily="18" charset="0"/>
              <a:cs typeface="Times New Roman" pitchFamily="18" charset="0"/>
            </a:endParaRPr>
          </a:p>
          <a:p>
            <a:pPr>
              <a:buNone/>
            </a:pPr>
            <a:r>
              <a:rPr lang="tr-TR" sz="2800" b="1" dirty="0" smtClean="0">
                <a:latin typeface="Times New Roman" pitchFamily="18" charset="0"/>
                <a:cs typeface="Times New Roman" pitchFamily="18" charset="0"/>
              </a:rPr>
              <a:t>	</a:t>
            </a:r>
            <a:endParaRPr lang="tr-TR" sz="2800" dirty="0" smtClean="0">
              <a:solidFill>
                <a:srgbClr val="FF000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wipe(down)">
                                      <p:cBhvr>
                                        <p:cTn id="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Hisse Senedi">
  <a:themeElements>
    <a:clrScheme name="Hisse Senedi">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Hisse Senedi">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Hisse Senedi">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1248</TotalTime>
  <Words>14</Words>
  <Application>Microsoft Office PowerPoint</Application>
  <PresentationFormat>Ekran Gösterisi (4:3)</PresentationFormat>
  <Paragraphs>91</Paragraphs>
  <Slides>24</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24</vt:i4>
      </vt:variant>
    </vt:vector>
  </HeadingPairs>
  <TitlesOfParts>
    <vt:vector size="29" baseType="lpstr">
      <vt:lpstr>Franklin Gothic Book</vt:lpstr>
      <vt:lpstr>Perpetua</vt:lpstr>
      <vt:lpstr>Times New Roman</vt:lpstr>
      <vt:lpstr>Wingdings 2</vt:lpstr>
      <vt:lpstr>Hisse Senedi</vt:lpstr>
      <vt:lpstr> Örnekler</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ÖRNEKLER</dc:title>
  <dc:creator>umit.basara</dc:creator>
  <cp:lastModifiedBy>Zeynep Köksal</cp:lastModifiedBy>
  <cp:revision>416</cp:revision>
  <dcterms:created xsi:type="dcterms:W3CDTF">2012-12-12T07:12:49Z</dcterms:created>
  <dcterms:modified xsi:type="dcterms:W3CDTF">2018-03-08T19:58:48Z</dcterms:modified>
</cp:coreProperties>
</file>