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661DFE-5D64-42E5-94A0-F964472872E1}" type="datetimeFigureOut">
              <a:rPr lang="tr-TR" smtClean="0"/>
              <a:pPr/>
              <a:t>7.3.2018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6B8429-9308-477F-9D1F-D32EA1D7BB3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661DFE-5D64-42E5-94A0-F964472872E1}" type="datetimeFigureOut">
              <a:rPr lang="tr-TR" smtClean="0"/>
              <a:pPr/>
              <a:t>7.3.2018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6B8429-9308-477F-9D1F-D32EA1D7BB3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0661DFE-5D64-42E5-94A0-F964472872E1}" type="datetimeFigureOut">
              <a:rPr lang="tr-TR" smtClean="0"/>
              <a:pPr/>
              <a:t>7.3.2018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6B8429-9308-477F-9D1F-D32EA1D7BB33}"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661DFE-5D64-42E5-94A0-F964472872E1}" type="datetimeFigureOut">
              <a:rPr lang="tr-TR" smtClean="0"/>
              <a:pPr/>
              <a:t>7.3.2018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6B8429-9308-477F-9D1F-D32EA1D7BB33}" type="slidenum">
              <a:rPr lang="tr-TR" smtClean="0"/>
              <a:pPr/>
              <a:t>‹#›</a:t>
            </a:fld>
            <a:endParaRPr lang="tr-TR"/>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661DFE-5D64-42E5-94A0-F964472872E1}" type="datetimeFigureOut">
              <a:rPr lang="tr-TR" smtClean="0"/>
              <a:pPr/>
              <a:t>7.3.2018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6B8429-9308-477F-9D1F-D32EA1D7BB3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0661DFE-5D64-42E5-94A0-F964472872E1}" type="datetimeFigureOut">
              <a:rPr lang="tr-TR" smtClean="0"/>
              <a:pPr/>
              <a:t>7.3.2018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6B8429-9308-477F-9D1F-D32EA1D7BB33}"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661DFE-5D64-42E5-94A0-F964472872E1}" type="datetimeFigureOut">
              <a:rPr lang="tr-TR" smtClean="0"/>
              <a:pPr/>
              <a:t>7.3.2018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B6B8429-9308-477F-9D1F-D32EA1D7BB3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661DFE-5D64-42E5-94A0-F964472872E1}" type="datetimeFigureOut">
              <a:rPr lang="tr-TR" smtClean="0"/>
              <a:pPr/>
              <a:t>7.3.2018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B6B8429-9308-477F-9D1F-D32EA1D7BB3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0661DFE-5D64-42E5-94A0-F964472872E1}" type="datetimeFigureOut">
              <a:rPr lang="tr-TR" smtClean="0"/>
              <a:pPr/>
              <a:t>7.3.2018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B6B8429-9308-477F-9D1F-D32EA1D7BB3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0661DFE-5D64-42E5-94A0-F964472872E1}" type="datetimeFigureOut">
              <a:rPr lang="tr-TR" smtClean="0"/>
              <a:pPr/>
              <a:t>7.3.2018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6B8429-9308-477F-9D1F-D32EA1D7BB33}"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661DFE-5D64-42E5-94A0-F964472872E1}" type="datetimeFigureOut">
              <a:rPr lang="tr-TR" smtClean="0"/>
              <a:pPr/>
              <a:t>7.3.2018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6B8429-9308-477F-9D1F-D32EA1D7BB33}"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0661DFE-5D64-42E5-94A0-F964472872E1}" type="datetimeFigureOut">
              <a:rPr lang="tr-TR" smtClean="0"/>
              <a:pPr/>
              <a:t>7.3.2018</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B6B8429-9308-477F-9D1F-D32EA1D7BB33}"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92896"/>
            <a:ext cx="7772400" cy="1780108"/>
          </a:xfrm>
        </p:spPr>
        <p:txBody>
          <a:bodyPr>
            <a:normAutofit fontScale="90000"/>
          </a:bodyPr>
          <a:lstStyle/>
          <a:p>
            <a:r>
              <a:rPr lang="tr-TR" dirty="0"/>
              <a:t>FARKLI </a:t>
            </a:r>
            <a:r>
              <a:rPr lang="tr-TR" dirty="0" smtClean="0"/>
              <a:t>ÜLKELERDE </a:t>
            </a:r>
            <a:br>
              <a:rPr lang="tr-TR" dirty="0" smtClean="0"/>
            </a:br>
            <a:r>
              <a:rPr lang="tr-TR" dirty="0" smtClean="0"/>
              <a:t>OKUL </a:t>
            </a:r>
            <a:r>
              <a:rPr lang="tr-TR" dirty="0"/>
              <a:t>ÖNCESİ </a:t>
            </a:r>
            <a:r>
              <a:rPr lang="tr-TR" dirty="0" smtClean="0"/>
              <a:t>EĞİTİMİN GELİŞİMİ </a:t>
            </a:r>
            <a:br>
              <a:rPr lang="tr-TR" dirty="0" smtClean="0"/>
            </a:br>
            <a:r>
              <a:rPr lang="tr-TR" dirty="0" smtClean="0"/>
              <a:t>VE </a:t>
            </a:r>
            <a:br>
              <a:rPr lang="tr-TR" dirty="0" smtClean="0"/>
            </a:br>
            <a:r>
              <a:rPr lang="tr-TR" dirty="0" smtClean="0"/>
              <a:t>ŞİMDİKİ DURUMU</a:t>
            </a:r>
            <a:endParaRPr lang="tr-TR" dirty="0"/>
          </a:p>
        </p:txBody>
      </p:sp>
    </p:spTree>
    <p:extLst>
      <p:ext uri="{BB962C8B-B14F-4D97-AF65-F5344CB8AC3E}">
        <p14:creationId xmlns:p14="http://schemas.microsoft.com/office/powerpoint/2010/main" val="750169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852936"/>
            <a:ext cx="7408333" cy="3450696"/>
          </a:xfrm>
        </p:spPr>
        <p:txBody>
          <a:bodyPr/>
          <a:lstStyle/>
          <a:p>
            <a:pPr marL="0" indent="0">
              <a:buNone/>
            </a:pPr>
            <a:r>
              <a:rPr lang="tr-TR" dirty="0" smtClean="0"/>
              <a:t>Fas’ta okul </a:t>
            </a:r>
            <a:r>
              <a:rPr lang="tr-TR" dirty="0"/>
              <a:t>öncesi Kur’an okulları, </a:t>
            </a:r>
            <a:endParaRPr lang="tr-TR" dirty="0" smtClean="0"/>
          </a:p>
          <a:p>
            <a:pPr marL="0" indent="0">
              <a:buNone/>
            </a:pPr>
            <a:r>
              <a:rPr lang="tr-TR" dirty="0" smtClean="0"/>
              <a:t>Kenya’da </a:t>
            </a:r>
            <a:r>
              <a:rPr lang="tr-TR" dirty="0"/>
              <a:t>topluluk okulları ve </a:t>
            </a:r>
            <a:endParaRPr lang="tr-TR" dirty="0" smtClean="0"/>
          </a:p>
          <a:p>
            <a:pPr marL="0" indent="0">
              <a:buNone/>
            </a:pPr>
            <a:r>
              <a:rPr lang="tr-TR" dirty="0" smtClean="0"/>
              <a:t>Nijerya’da </a:t>
            </a:r>
            <a:r>
              <a:rPr lang="tr-TR" dirty="0"/>
              <a:t>seçkinler için örgün anaokulları vardır. </a:t>
            </a:r>
          </a:p>
          <a:p>
            <a:pPr marL="0" indent="0">
              <a:buNone/>
            </a:pPr>
            <a:endParaRPr lang="tr-TR" dirty="0"/>
          </a:p>
        </p:txBody>
      </p:sp>
    </p:spTree>
    <p:extLst>
      <p:ext uri="{BB962C8B-B14F-4D97-AF65-F5344CB8AC3E}">
        <p14:creationId xmlns:p14="http://schemas.microsoft.com/office/powerpoint/2010/main" val="3915321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tr-TR" dirty="0"/>
              <a:t>1979’da Uluslararası Çocuk Yılı ile başlayan gelişim 1989’da Birleşmiş Milletlerin Çocuk Hakları Sözleşmesini imzalaması ile giderek hız kazanmıştır. </a:t>
            </a:r>
            <a:r>
              <a:rPr lang="tr-TR" dirty="0" smtClean="0"/>
              <a:t>Savaş </a:t>
            </a:r>
            <a:r>
              <a:rPr lang="tr-TR" dirty="0"/>
              <a:t>yaşayan Angola, İran ve Lübnan’da bir büyüme sağlanamamış, diğer </a:t>
            </a:r>
            <a:r>
              <a:rPr lang="tr-TR" dirty="0" smtClean="0"/>
              <a:t>ülkelerde eğitim </a:t>
            </a:r>
            <a:r>
              <a:rPr lang="tr-TR" dirty="0"/>
              <a:t>programlarına katılan çocukların sayısı gittikçe artmıştır. Örneğin Burkina Faso ve Dominik Cumhuriyeti’nde 5 kat, Umman’da 6 kat, Brezilya’da 2 kat, Tayland’da ise neredeyse 3 kat bir sıçrama görülmüştür. Endonezya, Çin ve Hindistan gibi </a:t>
            </a:r>
            <a:r>
              <a:rPr lang="tr-TR" dirty="0" smtClean="0"/>
              <a:t>kalabalık </a:t>
            </a:r>
            <a:r>
              <a:rPr lang="tr-TR" dirty="0"/>
              <a:t>ülkelerde oldukça düşük oranlarda okullaşmanın olduğu </a:t>
            </a:r>
            <a:r>
              <a:rPr lang="tr-TR" dirty="0" smtClean="0"/>
              <a:t>görülmektedir.</a:t>
            </a:r>
            <a:endParaRPr lang="tr-TR" dirty="0"/>
          </a:p>
        </p:txBody>
      </p:sp>
    </p:spTree>
    <p:extLst>
      <p:ext uri="{BB962C8B-B14F-4D97-AF65-F5344CB8AC3E}">
        <p14:creationId xmlns:p14="http://schemas.microsoft.com/office/powerpoint/2010/main" val="388709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2708920"/>
            <a:ext cx="7408333" cy="2016223"/>
          </a:xfrm>
        </p:spPr>
        <p:txBody>
          <a:bodyPr>
            <a:normAutofit/>
          </a:bodyPr>
          <a:lstStyle/>
          <a:p>
            <a:pPr marL="0" indent="0">
              <a:buNone/>
            </a:pPr>
            <a:r>
              <a:rPr lang="tr-TR" dirty="0"/>
              <a:t>Ü</a:t>
            </a:r>
            <a:r>
              <a:rPr lang="tr-TR" dirty="0" smtClean="0"/>
              <a:t>çüncü </a:t>
            </a:r>
            <a:r>
              <a:rPr lang="tr-TR" dirty="0"/>
              <a:t>dünya ülkelerinde </a:t>
            </a:r>
            <a:r>
              <a:rPr lang="tr-TR" dirty="0" smtClean="0"/>
              <a:t>hala okullaşma oranı düşükken </a:t>
            </a:r>
            <a:r>
              <a:rPr lang="tr-TR" dirty="0"/>
              <a:t>birçok </a:t>
            </a:r>
            <a:r>
              <a:rPr lang="tr-TR" dirty="0" smtClean="0"/>
              <a:t>ülkede kentlerde durum daha olumludur. Programların </a:t>
            </a:r>
            <a:r>
              <a:rPr lang="tr-TR" dirty="0"/>
              <a:t>yarıdan fazlasının ücretli </a:t>
            </a:r>
            <a:r>
              <a:rPr lang="tr-TR" dirty="0" smtClean="0"/>
              <a:t>programlardır</a:t>
            </a:r>
            <a:r>
              <a:rPr lang="tr-TR" dirty="0"/>
              <a:t>. </a:t>
            </a:r>
          </a:p>
          <a:p>
            <a:pPr marL="0" indent="0">
              <a:buNone/>
            </a:pPr>
            <a:endParaRPr lang="tr-TR" dirty="0" smtClean="0"/>
          </a:p>
        </p:txBody>
      </p:sp>
    </p:spTree>
    <p:extLst>
      <p:ext uri="{BB962C8B-B14F-4D97-AF65-F5344CB8AC3E}">
        <p14:creationId xmlns:p14="http://schemas.microsoft.com/office/powerpoint/2010/main" val="4152481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tr-TR" dirty="0"/>
              <a:t>Asya Kıtasında; </a:t>
            </a:r>
          </a:p>
          <a:p>
            <a:r>
              <a:rPr lang="tr-TR" dirty="0"/>
              <a:t>Çin’de 3-6 </a:t>
            </a:r>
            <a:r>
              <a:rPr lang="tr-TR" dirty="0" smtClean="0"/>
              <a:t>yaş </a:t>
            </a:r>
            <a:r>
              <a:rPr lang="tr-TR" dirty="0"/>
              <a:t>için okullaşma oranı % 24’e,</a:t>
            </a:r>
          </a:p>
          <a:p>
            <a:r>
              <a:rPr lang="tr-TR" dirty="0"/>
              <a:t>Sri Lanka’da 0-5 </a:t>
            </a:r>
            <a:r>
              <a:rPr lang="tr-TR" dirty="0" smtClean="0"/>
              <a:t>yaş </a:t>
            </a:r>
            <a:r>
              <a:rPr lang="tr-TR" dirty="0"/>
              <a:t>için okullaşma oranı % 15’e,</a:t>
            </a:r>
          </a:p>
          <a:p>
            <a:r>
              <a:rPr lang="tr-TR" dirty="0"/>
              <a:t>Filipinler’de 0-5 </a:t>
            </a:r>
            <a:r>
              <a:rPr lang="tr-TR" dirty="0" smtClean="0"/>
              <a:t>yaş </a:t>
            </a:r>
            <a:r>
              <a:rPr lang="tr-TR" dirty="0"/>
              <a:t>için okullaşma oranı % 15’e,</a:t>
            </a:r>
          </a:p>
          <a:p>
            <a:r>
              <a:rPr lang="tr-TR" dirty="0" smtClean="0"/>
              <a:t>Vietnam’da </a:t>
            </a:r>
            <a:r>
              <a:rPr lang="tr-TR" dirty="0"/>
              <a:t>3-6 </a:t>
            </a:r>
            <a:r>
              <a:rPr lang="tr-TR" dirty="0" smtClean="0"/>
              <a:t>yaş </a:t>
            </a:r>
            <a:r>
              <a:rPr lang="tr-TR" dirty="0"/>
              <a:t>için okullaşma oranı % 35’e ,</a:t>
            </a:r>
          </a:p>
          <a:p>
            <a:r>
              <a:rPr lang="tr-TR" dirty="0"/>
              <a:t>Hindistan’da </a:t>
            </a:r>
            <a:r>
              <a:rPr lang="tr-TR" dirty="0" smtClean="0"/>
              <a:t>0-5 yaş için okullaşma </a:t>
            </a:r>
            <a:r>
              <a:rPr lang="tr-TR" dirty="0"/>
              <a:t>oranı % 35’e,</a:t>
            </a:r>
          </a:p>
          <a:p>
            <a:r>
              <a:rPr lang="tr-TR" dirty="0"/>
              <a:t>Laos’ta ise 4-6 </a:t>
            </a:r>
            <a:r>
              <a:rPr lang="tr-TR" dirty="0" smtClean="0"/>
              <a:t>yaş </a:t>
            </a:r>
            <a:r>
              <a:rPr lang="tr-TR" dirty="0"/>
              <a:t>için okullaşma oranı % 4’e ulaşmıştır. </a:t>
            </a:r>
          </a:p>
          <a:p>
            <a:pPr marL="0" indent="0">
              <a:buNone/>
            </a:pPr>
            <a:endParaRPr lang="tr-TR" dirty="0"/>
          </a:p>
        </p:txBody>
      </p:sp>
    </p:spTree>
    <p:extLst>
      <p:ext uri="{BB962C8B-B14F-4D97-AF65-F5344CB8AC3E}">
        <p14:creationId xmlns:p14="http://schemas.microsoft.com/office/powerpoint/2010/main" val="3351006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Afrika Kıtasında; </a:t>
            </a:r>
          </a:p>
          <a:p>
            <a:r>
              <a:rPr lang="tr-TR" dirty="0"/>
              <a:t>Kenya’da 3-5 </a:t>
            </a:r>
            <a:r>
              <a:rPr lang="tr-TR" dirty="0" smtClean="0"/>
              <a:t>yaş </a:t>
            </a:r>
            <a:r>
              <a:rPr lang="tr-TR" dirty="0"/>
              <a:t>için okullaşma oranı % 20,</a:t>
            </a:r>
          </a:p>
          <a:p>
            <a:r>
              <a:rPr lang="tr-TR" dirty="0"/>
              <a:t>Benin’de 3-5 </a:t>
            </a:r>
            <a:r>
              <a:rPr lang="tr-TR" dirty="0" smtClean="0"/>
              <a:t>yaş </a:t>
            </a:r>
            <a:r>
              <a:rPr lang="tr-TR" dirty="0"/>
              <a:t>için okullaşma oranı % 1,</a:t>
            </a:r>
          </a:p>
          <a:p>
            <a:r>
              <a:rPr lang="tr-TR" dirty="0" err="1"/>
              <a:t>Botswana’da</a:t>
            </a:r>
            <a:r>
              <a:rPr lang="tr-TR" dirty="0"/>
              <a:t> </a:t>
            </a:r>
            <a:r>
              <a:rPr lang="tr-TR" dirty="0" smtClean="0"/>
              <a:t>2-6 yaş </a:t>
            </a:r>
            <a:r>
              <a:rPr lang="tr-TR" dirty="0"/>
              <a:t>için okullaşma oranı % 2,6 dır.</a:t>
            </a:r>
          </a:p>
          <a:p>
            <a:pPr marL="0" indent="0">
              <a:buNone/>
            </a:pPr>
            <a:endParaRPr lang="tr-TR" dirty="0"/>
          </a:p>
        </p:txBody>
      </p:sp>
    </p:spTree>
    <p:extLst>
      <p:ext uri="{BB962C8B-B14F-4D97-AF65-F5344CB8AC3E}">
        <p14:creationId xmlns:p14="http://schemas.microsoft.com/office/powerpoint/2010/main" val="4056794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Genel olarak Latin Amerika ve Asya ülkelerinin örgütlü programlar bakımından Afrika ülkelerine göre daha büyük ilerleme kaydettikleri görülmektedir. </a:t>
            </a:r>
            <a:r>
              <a:rPr lang="tr-TR" dirty="0" smtClean="0"/>
              <a:t>Bu durumda erken </a:t>
            </a:r>
            <a:r>
              <a:rPr lang="tr-TR" dirty="0"/>
              <a:t>çocukluk dönemi bakım ve gelişimine yeterli önceliği vermek veya </a:t>
            </a:r>
            <a:r>
              <a:rPr lang="tr-TR" dirty="0" smtClean="0"/>
              <a:t>bir eğitim programı başlatmak </a:t>
            </a:r>
            <a:r>
              <a:rPr lang="tr-TR" dirty="0"/>
              <a:t>için bir ülkenin </a:t>
            </a:r>
            <a:r>
              <a:rPr lang="tr-TR" dirty="0" smtClean="0"/>
              <a:t>büyüyen </a:t>
            </a:r>
            <a:r>
              <a:rPr lang="tr-TR" dirty="0"/>
              <a:t>bir ekonomiye sahip olması gerekmediği de </a:t>
            </a:r>
            <a:r>
              <a:rPr lang="tr-TR" dirty="0" smtClean="0"/>
              <a:t>görülmektedir.</a:t>
            </a:r>
            <a:endParaRPr lang="tr-TR" dirty="0"/>
          </a:p>
        </p:txBody>
      </p:sp>
    </p:spTree>
    <p:extLst>
      <p:ext uri="{BB962C8B-B14F-4D97-AF65-F5344CB8AC3E}">
        <p14:creationId xmlns:p14="http://schemas.microsoft.com/office/powerpoint/2010/main" val="41020604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İsrail’de zorunlu eğitim yaşı 5-16’dır. 3-4 yaşları arasındaki çocukların % 90’ından fazlası okul öncesi eğitimden yararlanmaktadır. Ülkede kreş ve gündüz bakımevleri, anaokulları ve Kibbutz’lardaki anaokulları olmak üzere 3 farklı yapıda okul öncesi eğitim kurumu bulunmaktadır. </a:t>
            </a:r>
          </a:p>
          <a:p>
            <a:pPr marL="0" indent="0">
              <a:buNone/>
            </a:pPr>
            <a:endParaRPr lang="tr-TR" dirty="0"/>
          </a:p>
        </p:txBody>
      </p:sp>
      <p:sp>
        <p:nvSpPr>
          <p:cNvPr id="4" name="TextBox 3"/>
          <p:cNvSpPr txBox="1"/>
          <p:nvPr/>
        </p:nvSpPr>
        <p:spPr>
          <a:xfrm>
            <a:off x="1187624" y="764704"/>
            <a:ext cx="6984776" cy="523220"/>
          </a:xfrm>
          <a:prstGeom prst="rect">
            <a:avLst/>
          </a:prstGeom>
          <a:noFill/>
        </p:spPr>
        <p:txBody>
          <a:bodyPr wrap="square" rtlCol="0">
            <a:spAutoFit/>
          </a:bodyPr>
          <a:lstStyle/>
          <a:p>
            <a:pPr algn="ctr"/>
            <a:r>
              <a:rPr lang="tr-TR" sz="2800" b="1" dirty="0" smtClean="0">
                <a:solidFill>
                  <a:schemeClr val="bg1"/>
                </a:solidFill>
              </a:rPr>
              <a:t>ÇEŞİTLİ ÜLKELERDE OKUL ÖNCESİ EĞİTİM</a:t>
            </a:r>
            <a:endParaRPr lang="tr-TR" sz="2800" b="1" dirty="0">
              <a:solidFill>
                <a:schemeClr val="bg1"/>
              </a:solidFill>
            </a:endParaRPr>
          </a:p>
        </p:txBody>
      </p:sp>
    </p:spTree>
    <p:extLst>
      <p:ext uri="{BB962C8B-B14F-4D97-AF65-F5344CB8AC3E}">
        <p14:creationId xmlns:p14="http://schemas.microsoft.com/office/powerpoint/2010/main" val="1609576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a:t>Norveç’te ilk gündüz bakımevi 1837 yılında kurulmuştur. Günümüzde farklı sosyo-ekonomik düzeydeki aileler için 3 farklı yapıda </a:t>
            </a:r>
            <a:r>
              <a:rPr lang="tr-TR" dirty="0" smtClean="0"/>
              <a:t>gündüz </a:t>
            </a:r>
            <a:r>
              <a:rPr lang="tr-TR" dirty="0"/>
              <a:t>bakım </a:t>
            </a:r>
            <a:r>
              <a:rPr lang="tr-TR" dirty="0" smtClean="0"/>
              <a:t>evleri vardır</a:t>
            </a:r>
            <a:r>
              <a:rPr lang="tr-TR" dirty="0"/>
              <a:t>. </a:t>
            </a:r>
            <a:r>
              <a:rPr lang="tr-TR" dirty="0" smtClean="0"/>
              <a:t>Çocukları </a:t>
            </a:r>
            <a:r>
              <a:rPr lang="tr-TR" dirty="0"/>
              <a:t>yaşama hazırlayıcı oyunlar, serbest yaratıcı faaliyetler ön plandadır. Kurumlar kendi kendilerini değerlendirmek zorundadır. </a:t>
            </a:r>
            <a:r>
              <a:rPr lang="tr-TR" dirty="0" smtClean="0"/>
              <a:t>Kurumlar </a:t>
            </a:r>
            <a:r>
              <a:rPr lang="tr-TR" dirty="0"/>
              <a:t>yerel sanat, sosyal ve spor kuruluşları ile işbirliği </a:t>
            </a:r>
            <a:r>
              <a:rPr lang="tr-TR" dirty="0" smtClean="0"/>
              <a:t>halindedir</a:t>
            </a:r>
            <a:r>
              <a:rPr lang="tr-TR" dirty="0"/>
              <a:t>. </a:t>
            </a:r>
          </a:p>
          <a:p>
            <a:pPr marL="0" indent="0">
              <a:buNone/>
            </a:pPr>
            <a:endParaRPr lang="tr-TR" dirty="0"/>
          </a:p>
        </p:txBody>
      </p:sp>
    </p:spTree>
    <p:extLst>
      <p:ext uri="{BB962C8B-B14F-4D97-AF65-F5344CB8AC3E}">
        <p14:creationId xmlns:p14="http://schemas.microsoft.com/office/powerpoint/2010/main" val="2347442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a:t>Kanada’da çocukların yarısından fazlası </a:t>
            </a:r>
            <a:r>
              <a:rPr lang="tr-TR" dirty="0" smtClean="0"/>
              <a:t>okul öncesi eğitim almaktadır</a:t>
            </a:r>
            <a:r>
              <a:rPr lang="tr-TR" dirty="0"/>
              <a:t>. </a:t>
            </a:r>
            <a:r>
              <a:rPr lang="tr-TR" dirty="0" smtClean="0"/>
              <a:t>Devlet düşük </a:t>
            </a:r>
            <a:r>
              <a:rPr lang="tr-TR" dirty="0"/>
              <a:t>gelirli ailelere çocuklarını bu kurumlara verebilmeleri için </a:t>
            </a:r>
            <a:r>
              <a:rPr lang="tr-TR" dirty="0" smtClean="0"/>
              <a:t>maddi </a:t>
            </a:r>
            <a:r>
              <a:rPr lang="tr-TR" dirty="0"/>
              <a:t>destek sağlamaktadır. </a:t>
            </a:r>
            <a:r>
              <a:rPr lang="tr-TR" dirty="0" smtClean="0"/>
              <a:t>Dört </a:t>
            </a:r>
            <a:r>
              <a:rPr lang="tr-TR" dirty="0"/>
              <a:t>tip kurum </a:t>
            </a:r>
            <a:r>
              <a:rPr lang="tr-TR" dirty="0" smtClean="0"/>
              <a:t>vardır: Tipik “kreş </a:t>
            </a:r>
            <a:r>
              <a:rPr lang="tr-TR" dirty="0"/>
              <a:t>ve gündüz </a:t>
            </a:r>
            <a:r>
              <a:rPr lang="tr-TR" dirty="0" smtClean="0"/>
              <a:t>bakımevi”, “ailede </a:t>
            </a:r>
            <a:r>
              <a:rPr lang="tr-TR" dirty="0"/>
              <a:t>günlük </a:t>
            </a:r>
            <a:r>
              <a:rPr lang="tr-TR" dirty="0" smtClean="0"/>
              <a:t>bakım”, “tam </a:t>
            </a:r>
            <a:r>
              <a:rPr lang="tr-TR" dirty="0"/>
              <a:t>günlük </a:t>
            </a:r>
            <a:r>
              <a:rPr lang="tr-TR" dirty="0" smtClean="0"/>
              <a:t>anaokulu” </a:t>
            </a:r>
            <a:r>
              <a:rPr lang="tr-TR" dirty="0"/>
              <a:t>ve </a:t>
            </a:r>
            <a:r>
              <a:rPr lang="tr-TR" dirty="0" smtClean="0"/>
              <a:t>“lisanslı </a:t>
            </a:r>
            <a:r>
              <a:rPr lang="tr-TR" dirty="0"/>
              <a:t>aile günlük </a:t>
            </a:r>
            <a:r>
              <a:rPr lang="tr-TR" dirty="0" smtClean="0"/>
              <a:t>bakımı”. </a:t>
            </a:r>
            <a:r>
              <a:rPr lang="tr-TR" dirty="0"/>
              <a:t>Ayrıca çift dile sahip çocuklar için de özel programlar düzenlenmektedir. </a:t>
            </a:r>
          </a:p>
          <a:p>
            <a:endParaRPr lang="tr-TR" dirty="0"/>
          </a:p>
        </p:txBody>
      </p:sp>
    </p:spTree>
    <p:extLst>
      <p:ext uri="{BB962C8B-B14F-4D97-AF65-F5344CB8AC3E}">
        <p14:creationId xmlns:p14="http://schemas.microsoft.com/office/powerpoint/2010/main" val="3370124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a:t>Japonya’da gelenek ve göreneklerine uygun karakter eğitimine önem veren anaokulları </a:t>
            </a:r>
            <a:r>
              <a:rPr lang="tr-TR" dirty="0" smtClean="0"/>
              <a:t>2. dünya savaşı </a:t>
            </a:r>
            <a:r>
              <a:rPr lang="tr-TR" dirty="0"/>
              <a:t>öncesinde açılmıştır. Özel grup, dernek veya yerel yönetimler de kurum açabilmektedir. </a:t>
            </a:r>
            <a:r>
              <a:rPr lang="tr-TR" dirty="0" smtClean="0"/>
              <a:t>İki </a:t>
            </a:r>
            <a:r>
              <a:rPr lang="tr-TR" dirty="0"/>
              <a:t>farklı eğitim kurumu </a:t>
            </a:r>
            <a:r>
              <a:rPr lang="tr-TR" dirty="0" smtClean="0"/>
              <a:t>vardır: </a:t>
            </a:r>
            <a:r>
              <a:rPr lang="tr-TR" dirty="0"/>
              <a:t>3-6 yaş arasındaki çocukları ilkokula hazırlamayı amaçlayan genellikle </a:t>
            </a:r>
            <a:r>
              <a:rPr lang="tr-TR" dirty="0" smtClean="0"/>
              <a:t>“özel </a:t>
            </a:r>
            <a:r>
              <a:rPr lang="tr-TR" dirty="0"/>
              <a:t>ve yarım günlük </a:t>
            </a:r>
            <a:r>
              <a:rPr lang="tr-TR" dirty="0" smtClean="0"/>
              <a:t>kurumlar” ve devlet destekli </a:t>
            </a:r>
            <a:r>
              <a:rPr lang="tr-TR" dirty="0"/>
              <a:t>olan </a:t>
            </a:r>
            <a:r>
              <a:rPr lang="tr-TR" dirty="0" smtClean="0"/>
              <a:t>“tam </a:t>
            </a:r>
            <a:r>
              <a:rPr lang="tr-TR" dirty="0"/>
              <a:t>günlük </a:t>
            </a:r>
            <a:r>
              <a:rPr lang="tr-TR" dirty="0" smtClean="0"/>
              <a:t>kurum”. </a:t>
            </a:r>
            <a:r>
              <a:rPr lang="tr-TR" dirty="0"/>
              <a:t>Çocukların % 90’ından fazlası ilkokula gitmeden önce bu programlardan birine gitmektedirler. </a:t>
            </a:r>
          </a:p>
          <a:p>
            <a:pPr marL="0" indent="0">
              <a:buNone/>
            </a:pPr>
            <a:endParaRPr lang="tr-TR" dirty="0"/>
          </a:p>
        </p:txBody>
      </p:sp>
    </p:spTree>
    <p:extLst>
      <p:ext uri="{BB962C8B-B14F-4D97-AF65-F5344CB8AC3E}">
        <p14:creationId xmlns:p14="http://schemas.microsoft.com/office/powerpoint/2010/main" val="2244911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smtClean="0"/>
              <a:t>Batı </a:t>
            </a:r>
            <a:r>
              <a:rPr lang="tr-TR" dirty="0"/>
              <a:t>dünyasında </a:t>
            </a:r>
            <a:r>
              <a:rPr lang="tr-TR" dirty="0" smtClean="0"/>
              <a:t>okul öncesi eğitim kurumlarının ortaya </a:t>
            </a:r>
            <a:r>
              <a:rPr lang="tr-TR" dirty="0"/>
              <a:t>çıkışı </a:t>
            </a:r>
            <a:r>
              <a:rPr lang="tr-TR" dirty="0" smtClean="0"/>
              <a:t>18. yüzyıl </a:t>
            </a:r>
            <a:r>
              <a:rPr lang="tr-TR" dirty="0"/>
              <a:t>sanayi devrimine eşlik </a:t>
            </a:r>
            <a:r>
              <a:rPr lang="tr-TR" dirty="0" smtClean="0"/>
              <a:t>eder. Sanayi </a:t>
            </a:r>
            <a:r>
              <a:rPr lang="tr-TR" dirty="0"/>
              <a:t>öncesinin büyük ölçüde kırsal ve tarıma dayalı toplumlarında çocuklar, genellikle </a:t>
            </a:r>
            <a:r>
              <a:rPr lang="tr-TR" dirty="0" smtClean="0"/>
              <a:t>geniş ailelerde yaşardı</a:t>
            </a:r>
            <a:r>
              <a:rPr lang="tr-TR" dirty="0"/>
              <a:t>. </a:t>
            </a:r>
            <a:r>
              <a:rPr lang="tr-TR" dirty="0" smtClean="0"/>
              <a:t>Çocukların </a:t>
            </a:r>
            <a:r>
              <a:rPr lang="tr-TR" dirty="0"/>
              <a:t>sosyalleşmesi, </a:t>
            </a:r>
            <a:r>
              <a:rPr lang="tr-TR" dirty="0" smtClean="0"/>
              <a:t>toplum </a:t>
            </a:r>
            <a:r>
              <a:rPr lang="tr-TR" dirty="0"/>
              <a:t>değerlerinde genellikle </a:t>
            </a:r>
            <a:r>
              <a:rPr lang="tr-TR" dirty="0" smtClean="0"/>
              <a:t>fikirbirliği </a:t>
            </a:r>
            <a:r>
              <a:rPr lang="tr-TR" dirty="0"/>
              <a:t>bulunan, göreli olarak sınırlı ve değişmeyen bir dünyada </a:t>
            </a:r>
            <a:r>
              <a:rPr lang="tr-TR" dirty="0" smtClean="0"/>
              <a:t>gerçekleşirdi. </a:t>
            </a:r>
            <a:endParaRPr lang="tr-TR" dirty="0"/>
          </a:p>
          <a:p>
            <a:endParaRPr lang="tr-TR" dirty="0"/>
          </a:p>
        </p:txBody>
      </p:sp>
    </p:spTree>
    <p:extLst>
      <p:ext uri="{BB962C8B-B14F-4D97-AF65-F5344CB8AC3E}">
        <p14:creationId xmlns:p14="http://schemas.microsoft.com/office/powerpoint/2010/main" val="2760717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6"/>
            <a:ext cx="7408333" cy="3777869"/>
          </a:xfrm>
        </p:spPr>
        <p:txBody>
          <a:bodyPr>
            <a:normAutofit fontScale="92500" lnSpcReduction="10000"/>
          </a:bodyPr>
          <a:lstStyle/>
          <a:p>
            <a:pPr marL="0" indent="0">
              <a:buNone/>
            </a:pPr>
            <a:r>
              <a:rPr lang="tr-TR" dirty="0"/>
              <a:t>Avusturya’da 3-5 yaşlarındaki çocukların % 32’si yarım günlük okul öncesi eğitim kurumuna, % 20’si ise çocuk bakım merkezlerine gitmektedir. Anaokulları 1820’den itibaren görülmeye başlanmış ve Montessori, Pestalozzi ve Frobel’in fikirlerinden etkilenerek programlar oluşturulmuştur. </a:t>
            </a:r>
            <a:r>
              <a:rPr lang="tr-TR" dirty="0" smtClean="0"/>
              <a:t>Okuma-yazma </a:t>
            </a:r>
            <a:r>
              <a:rPr lang="tr-TR" dirty="0"/>
              <a:t>çalışmaları, konuşma, çevre, aritmetik, müzik, sanat, beden eğitimi ve trafik eğitimine önem verilmektedir. 6 yaş zorunlu okula başlama yaşıdır. Her sınıfta bir öğretmen ve bir de yardımcı bulunur. </a:t>
            </a:r>
            <a:r>
              <a:rPr lang="tr-TR" dirty="0" smtClean="0"/>
              <a:t>Öğretmenler en az </a:t>
            </a:r>
            <a:r>
              <a:rPr lang="tr-TR" dirty="0"/>
              <a:t>önlisans mezunu olmak </a:t>
            </a:r>
            <a:r>
              <a:rPr lang="tr-TR" dirty="0" smtClean="0"/>
              <a:t>zorundadırlar ve </a:t>
            </a:r>
            <a:r>
              <a:rPr lang="tr-TR" dirty="0"/>
              <a:t>tam gün </a:t>
            </a:r>
            <a:r>
              <a:rPr lang="tr-TR" dirty="0" smtClean="0"/>
              <a:t>olarak haftada </a:t>
            </a:r>
            <a:r>
              <a:rPr lang="tr-TR" dirty="0"/>
              <a:t>40 saat çalışmaktadırlar. Her sınıfta 25-28 çocuk olabilmekte, sınıflar </a:t>
            </a:r>
            <a:r>
              <a:rPr lang="tr-TR" dirty="0" smtClean="0"/>
              <a:t>“aynı yaş” </a:t>
            </a:r>
            <a:r>
              <a:rPr lang="tr-TR" dirty="0"/>
              <a:t>ve </a:t>
            </a:r>
            <a:r>
              <a:rPr lang="tr-TR" dirty="0" smtClean="0"/>
              <a:t>“karma yaş” </a:t>
            </a:r>
            <a:r>
              <a:rPr lang="tr-TR" dirty="0"/>
              <a:t>gruplarından oluşmaktadır. </a:t>
            </a:r>
          </a:p>
          <a:p>
            <a:pPr marL="0" indent="0">
              <a:buNone/>
            </a:pPr>
            <a:endParaRPr lang="tr-TR" dirty="0"/>
          </a:p>
        </p:txBody>
      </p:sp>
    </p:spTree>
    <p:extLst>
      <p:ext uri="{BB962C8B-B14F-4D97-AF65-F5344CB8AC3E}">
        <p14:creationId xmlns:p14="http://schemas.microsoft.com/office/powerpoint/2010/main" val="755787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smtClean="0"/>
              <a:t>İsviçre, </a:t>
            </a:r>
            <a:r>
              <a:rPr lang="tr-TR" dirty="0"/>
              <a:t>26 </a:t>
            </a:r>
            <a:r>
              <a:rPr lang="tr-TR" dirty="0" smtClean="0"/>
              <a:t>bölgeye </a:t>
            </a:r>
            <a:r>
              <a:rPr lang="tr-TR" dirty="0"/>
              <a:t>ayrılmış olduğu ve her </a:t>
            </a:r>
            <a:r>
              <a:rPr lang="tr-TR" dirty="0" smtClean="0"/>
              <a:t>bölge özerk </a:t>
            </a:r>
            <a:r>
              <a:rPr lang="tr-TR" dirty="0"/>
              <a:t>bir şekilde yönetildiği için ulusal bir aile </a:t>
            </a:r>
            <a:r>
              <a:rPr lang="tr-TR" dirty="0" smtClean="0"/>
              <a:t>eğitimi </a:t>
            </a:r>
            <a:r>
              <a:rPr lang="tr-TR" dirty="0"/>
              <a:t>politikası yoktur. Her </a:t>
            </a:r>
            <a:r>
              <a:rPr lang="tr-TR" dirty="0" smtClean="0"/>
              <a:t>bölge kendi </a:t>
            </a:r>
            <a:r>
              <a:rPr lang="tr-TR" dirty="0"/>
              <a:t>ihtiyacını belirleyip ona göre politikasına yön vermektedir. İsviçre’de annelerin % 74’ü çalışmaktadır ve büyük çoğunlukla yarı zamanlı olarak çalıştıkları için okul öncesi </a:t>
            </a:r>
            <a:r>
              <a:rPr lang="tr-TR" dirty="0" smtClean="0"/>
              <a:t>dönem çocukların büyük </a:t>
            </a:r>
            <a:r>
              <a:rPr lang="tr-TR" dirty="0"/>
              <a:t>çoğunluğu yarım günlük okullara gitmektedir. Çocuk bakımı özel organizasyonlarca </a:t>
            </a:r>
            <a:r>
              <a:rPr lang="tr-TR" dirty="0" smtClean="0"/>
              <a:t>yürütülmektedir.</a:t>
            </a:r>
            <a:endParaRPr lang="tr-TR" dirty="0"/>
          </a:p>
        </p:txBody>
      </p:sp>
    </p:spTree>
    <p:extLst>
      <p:ext uri="{BB962C8B-B14F-4D97-AF65-F5344CB8AC3E}">
        <p14:creationId xmlns:p14="http://schemas.microsoft.com/office/powerpoint/2010/main" val="2816691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348880"/>
            <a:ext cx="7408333" cy="4182534"/>
          </a:xfrm>
        </p:spPr>
        <p:txBody>
          <a:bodyPr>
            <a:normAutofit/>
          </a:bodyPr>
          <a:lstStyle/>
          <a:p>
            <a:pPr marL="0" indent="0">
              <a:buNone/>
            </a:pPr>
            <a:endParaRPr lang="tr-TR" dirty="0"/>
          </a:p>
          <a:p>
            <a:pPr marL="0" indent="0">
              <a:buNone/>
            </a:pPr>
            <a:r>
              <a:rPr lang="tr-TR" dirty="0"/>
              <a:t>Kore’de anaokulları </a:t>
            </a:r>
            <a:r>
              <a:rPr lang="tr-TR" dirty="0" smtClean="0"/>
              <a:t>4</a:t>
            </a:r>
            <a:r>
              <a:rPr lang="tr-TR" dirty="0"/>
              <a:t>, 6 ve 8 saatlik programlarla 3 farklı hizmet verirken gündüz bakım merkezleri 12 saat hizmet vermektedir. </a:t>
            </a:r>
            <a:r>
              <a:rPr lang="tr-TR" dirty="0" smtClean="0"/>
              <a:t>3-4 yaşındaki çocukların </a:t>
            </a:r>
            <a:r>
              <a:rPr lang="tr-TR" dirty="0"/>
              <a:t>anaokuluna gitme oranı % 16,2 </a:t>
            </a:r>
            <a:r>
              <a:rPr lang="tr-TR" dirty="0" smtClean="0"/>
              <a:t>iken, 5 </a:t>
            </a:r>
            <a:r>
              <a:rPr lang="tr-TR" dirty="0"/>
              <a:t>yaşındaki çocukların </a:t>
            </a:r>
            <a:r>
              <a:rPr lang="tr-TR" dirty="0" smtClean="0"/>
              <a:t>oranı </a:t>
            </a:r>
            <a:r>
              <a:rPr lang="tr-TR" dirty="0"/>
              <a:t>% 42,8’e ulaşmıştır. </a:t>
            </a:r>
            <a:r>
              <a:rPr lang="tr-TR" dirty="0" smtClean="0"/>
              <a:t>Anaokullarının büyük </a:t>
            </a:r>
            <a:r>
              <a:rPr lang="tr-TR" dirty="0"/>
              <a:t>çoğunluğu özeldir. </a:t>
            </a:r>
            <a:r>
              <a:rPr lang="tr-TR" dirty="0" smtClean="0"/>
              <a:t>Öğretmenlerinin </a:t>
            </a:r>
            <a:r>
              <a:rPr lang="tr-TR" dirty="0"/>
              <a:t>4 yıllık üniversite, 2 yıllık kolej veya ulusal açık üniversite mezunu olmaları gerekmektedir.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023444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Irak’ta 4-5 yaşlarındaki çocuklar anaokullarına gitmektedir ve bu çağdaki çocukların ancak % 5,7’si okula gidebilmektedir. 1991 yılından 2003’e kadar ülkede yaşanan olumsuz koşullar nedeniyle hem bu oranda hem de anaokulu sayısında düşme kaydedilmiştir </a:t>
            </a:r>
            <a:r>
              <a:rPr lang="tr-TR" dirty="0" smtClean="0"/>
              <a:t>          (Bu oran 1990’larda % 7 iken, son yıllarda  </a:t>
            </a:r>
            <a:r>
              <a:rPr lang="tr-TR" dirty="0"/>
              <a:t>% 5,7’ye düşmüştür). </a:t>
            </a:r>
          </a:p>
          <a:p>
            <a:pPr marL="0" indent="0">
              <a:buNone/>
            </a:pPr>
            <a:endParaRPr lang="tr-TR" dirty="0"/>
          </a:p>
        </p:txBody>
      </p:sp>
    </p:spTree>
    <p:extLst>
      <p:ext uri="{BB962C8B-B14F-4D97-AF65-F5344CB8AC3E}">
        <p14:creationId xmlns:p14="http://schemas.microsoft.com/office/powerpoint/2010/main" val="755308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tr-TR" dirty="0"/>
              <a:t>Çin Halk Cumhuriyeti, nüfusu çok </a:t>
            </a:r>
            <a:r>
              <a:rPr lang="tr-TR" dirty="0" smtClean="0"/>
              <a:t>olan bir ülkedir ve 0-6 </a:t>
            </a:r>
            <a:r>
              <a:rPr lang="tr-TR" dirty="0"/>
              <a:t>yaş arasındaki çocukların </a:t>
            </a:r>
            <a:r>
              <a:rPr lang="tr-TR" dirty="0" smtClean="0"/>
              <a:t>sayısı </a:t>
            </a:r>
            <a:r>
              <a:rPr lang="tr-TR" dirty="0"/>
              <a:t>200 milyon civarındadır. Ancak % 20-25’i okul öncesi eğitime devam edebilmektedir. Bu oran kentlerde </a:t>
            </a:r>
            <a:r>
              <a:rPr lang="tr-TR" dirty="0" smtClean="0"/>
              <a:t>         % </a:t>
            </a:r>
            <a:r>
              <a:rPr lang="tr-TR" dirty="0"/>
              <a:t>60-70 </a:t>
            </a:r>
            <a:r>
              <a:rPr lang="tr-TR" dirty="0" smtClean="0"/>
              <a:t>olurken, </a:t>
            </a:r>
            <a:r>
              <a:rPr lang="tr-TR" dirty="0"/>
              <a:t>kırsal kesimde % 20-30 oranındadır. </a:t>
            </a:r>
            <a:r>
              <a:rPr lang="tr-TR" dirty="0" smtClean="0"/>
              <a:t>Okul </a:t>
            </a:r>
            <a:r>
              <a:rPr lang="tr-TR" dirty="0"/>
              <a:t>öncesi eğitim hizmeti veren üç tür kurum </a:t>
            </a:r>
            <a:r>
              <a:rPr lang="tr-TR" dirty="0" smtClean="0"/>
              <a:t>bulunmaktadır: “Yuva”, “anaokulu” </a:t>
            </a:r>
            <a:r>
              <a:rPr lang="tr-TR" dirty="0"/>
              <a:t>ve </a:t>
            </a:r>
            <a:r>
              <a:rPr lang="tr-TR" dirty="0" smtClean="0"/>
              <a:t>“anasınıfı”. Genellikle </a:t>
            </a:r>
            <a:r>
              <a:rPr lang="tr-TR" dirty="0"/>
              <a:t>yarım gün hizmet veren anasınıfları ilkokullara bağlıdır ve bilgiyi ön planda tutan akademik amaçlı okul öncesi eğitim kurumlarıdır. </a:t>
            </a:r>
            <a:r>
              <a:rPr lang="tr-TR" dirty="0" smtClean="0"/>
              <a:t>Öğretmenler, </a:t>
            </a:r>
            <a:r>
              <a:rPr lang="tr-TR" dirty="0"/>
              <a:t>öğretmen </a:t>
            </a:r>
            <a:r>
              <a:rPr lang="tr-TR" dirty="0" smtClean="0"/>
              <a:t>okullarında yetişmektedir. Okul </a:t>
            </a:r>
            <a:r>
              <a:rPr lang="tr-TR" dirty="0"/>
              <a:t>öncesi eğitim kurumlarında ahlâk eğitimi ve aile eğitiminin önemli bir yeri vardır. </a:t>
            </a:r>
          </a:p>
          <a:p>
            <a:pPr marL="0" indent="0">
              <a:buNone/>
            </a:pPr>
            <a:endParaRPr lang="tr-TR" dirty="0"/>
          </a:p>
        </p:txBody>
      </p:sp>
    </p:spTree>
    <p:extLst>
      <p:ext uri="{BB962C8B-B14F-4D97-AF65-F5344CB8AC3E}">
        <p14:creationId xmlns:p14="http://schemas.microsoft.com/office/powerpoint/2010/main" val="945204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420888"/>
            <a:ext cx="7408333" cy="4221088"/>
          </a:xfrm>
        </p:spPr>
        <p:txBody>
          <a:bodyPr>
            <a:normAutofit/>
          </a:bodyPr>
          <a:lstStyle/>
          <a:p>
            <a:pPr marL="0" indent="0">
              <a:buNone/>
            </a:pPr>
            <a:r>
              <a:rPr lang="tr-TR" dirty="0"/>
              <a:t>Hong Kong’da </a:t>
            </a:r>
            <a:r>
              <a:rPr lang="tr-TR" dirty="0" smtClean="0"/>
              <a:t>okul </a:t>
            </a:r>
            <a:r>
              <a:rPr lang="tr-TR" dirty="0"/>
              <a:t>öncesi eğitim kurumları kreş (0-2 </a:t>
            </a:r>
            <a:r>
              <a:rPr lang="tr-TR" dirty="0" smtClean="0"/>
              <a:t>yaş) </a:t>
            </a:r>
            <a:r>
              <a:rPr lang="tr-TR" dirty="0"/>
              <a:t>ve gündüz bakımevi (2-6 </a:t>
            </a:r>
            <a:r>
              <a:rPr lang="tr-TR" dirty="0" smtClean="0"/>
              <a:t>yaş) </a:t>
            </a:r>
            <a:r>
              <a:rPr lang="tr-TR" dirty="0"/>
              <a:t>diye ikiye ayrılmaktadır. </a:t>
            </a:r>
            <a:r>
              <a:rPr lang="tr-TR" dirty="0" smtClean="0"/>
              <a:t>3-6 </a:t>
            </a:r>
            <a:r>
              <a:rPr lang="tr-TR" dirty="0"/>
              <a:t>yaş arasındaki çocuklar </a:t>
            </a:r>
            <a:r>
              <a:rPr lang="tr-TR" dirty="0" smtClean="0"/>
              <a:t>anaokullarına </a:t>
            </a:r>
            <a:r>
              <a:rPr lang="tr-TR" dirty="0"/>
              <a:t>devam edebilmektedirler. </a:t>
            </a:r>
            <a:r>
              <a:rPr lang="tr-TR" dirty="0" smtClean="0"/>
              <a:t>Birkaç uluslararası </a:t>
            </a:r>
            <a:r>
              <a:rPr lang="tr-TR" dirty="0"/>
              <a:t>okul da vardır. Öğretmenlerden biri başöğretmen diğerleri yardımcı öğretmen olarak çalışmaktadır. </a:t>
            </a:r>
            <a:r>
              <a:rPr lang="tr-TR" dirty="0" smtClean="0"/>
              <a:t>Başöğretmen </a:t>
            </a:r>
            <a:r>
              <a:rPr lang="tr-TR" dirty="0"/>
              <a:t>olmak için bir yıllık yarı zamanlı bir eğitim programından geçmek gerekmektedir. Hong Kong’taki yer darlığından dolayı okulların çoğunluğu ikili eğitim yapmakta ve dolayısıyla öğretmenlerin çoğu da günde iki ayrı grupla çalışmaktadır.</a:t>
            </a:r>
          </a:p>
          <a:p>
            <a:pPr marL="0" indent="0">
              <a:buNone/>
            </a:pPr>
            <a:endParaRPr lang="tr-TR" dirty="0"/>
          </a:p>
        </p:txBody>
      </p:sp>
    </p:spTree>
    <p:extLst>
      <p:ext uri="{BB962C8B-B14F-4D97-AF65-F5344CB8AC3E}">
        <p14:creationId xmlns:p14="http://schemas.microsoft.com/office/powerpoint/2010/main" val="689856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tr-TR" dirty="0"/>
              <a:t>Yeni </a:t>
            </a:r>
            <a:r>
              <a:rPr lang="tr-TR" dirty="0" smtClean="0"/>
              <a:t>Zelanda’da anaokulları</a:t>
            </a:r>
            <a:r>
              <a:rPr lang="tr-TR" dirty="0"/>
              <a:t>, yerli halkın dili ve kültürünün eğitiminin verildiği merkezler, oyun merkezleri, çocuk bakım merkezleri, Pasifik adaları erken çocukluk eğitimi merkezleri, ev temelli servisler, toplum oyun grupları ve hastanelerdeki oyun odaları gibi eğitim kurum veya ortamları vardır. </a:t>
            </a:r>
            <a:r>
              <a:rPr lang="tr-TR" dirty="0" smtClean="0"/>
              <a:t>5 yaşın </a:t>
            </a:r>
            <a:r>
              <a:rPr lang="tr-TR" dirty="0"/>
              <a:t>altındaki çocukların yaklaşık % 56’sı bu eğitime katılmaktadır. </a:t>
            </a:r>
            <a:r>
              <a:rPr lang="tr-TR" dirty="0" smtClean="0"/>
              <a:t>3-5 </a:t>
            </a:r>
            <a:r>
              <a:rPr lang="tr-TR" dirty="0"/>
              <a:t>yaşlarındaki çocukların gittiği anaokullarında </a:t>
            </a:r>
            <a:r>
              <a:rPr lang="tr-TR" dirty="0" smtClean="0"/>
              <a:t>küçükler </a:t>
            </a:r>
            <a:r>
              <a:rPr lang="tr-TR" dirty="0"/>
              <a:t>haftanın üç günü öğleden sonra okulda olurken </a:t>
            </a:r>
            <a:r>
              <a:rPr lang="tr-TR" dirty="0" smtClean="0"/>
              <a:t>büyükler </a:t>
            </a:r>
            <a:r>
              <a:rPr lang="tr-TR" dirty="0"/>
              <a:t>haftada beş sabah </a:t>
            </a:r>
            <a:r>
              <a:rPr lang="tr-TR" dirty="0" smtClean="0"/>
              <a:t>okula </a:t>
            </a:r>
            <a:r>
              <a:rPr lang="tr-TR" dirty="0"/>
              <a:t>gelirler. </a:t>
            </a:r>
          </a:p>
          <a:p>
            <a:endParaRPr lang="tr-TR" dirty="0"/>
          </a:p>
        </p:txBody>
      </p:sp>
    </p:spTree>
    <p:extLst>
      <p:ext uri="{BB962C8B-B14F-4D97-AF65-F5344CB8AC3E}">
        <p14:creationId xmlns:p14="http://schemas.microsoft.com/office/powerpoint/2010/main" val="3113088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err="1" smtClean="0"/>
              <a:t>Filipinler’de</a:t>
            </a:r>
            <a:r>
              <a:rPr lang="tr-TR" dirty="0" smtClean="0"/>
              <a:t> 3183 </a:t>
            </a:r>
            <a:r>
              <a:rPr lang="tr-TR" dirty="0"/>
              <a:t>özel anaokulunda 269.273 çocuk; 5464 </a:t>
            </a:r>
            <a:r>
              <a:rPr lang="tr-TR" dirty="0" smtClean="0"/>
              <a:t>resmi </a:t>
            </a:r>
            <a:r>
              <a:rPr lang="tr-TR" dirty="0"/>
              <a:t>anaokulunda ise </a:t>
            </a:r>
            <a:r>
              <a:rPr lang="tr-TR" dirty="0" smtClean="0"/>
              <a:t>256.174 </a:t>
            </a:r>
            <a:r>
              <a:rPr lang="tr-TR" dirty="0"/>
              <a:t>çocuk kayıtlıdır. Özel ve </a:t>
            </a:r>
            <a:r>
              <a:rPr lang="tr-TR" dirty="0" smtClean="0"/>
              <a:t>resmi </a:t>
            </a:r>
            <a:r>
              <a:rPr lang="tr-TR" dirty="0"/>
              <a:t>anaokullarının yanı sıra din eğitimi veren, hıristiyan aile </a:t>
            </a:r>
            <a:r>
              <a:rPr lang="tr-TR" dirty="0" smtClean="0"/>
              <a:t>yaşamını </a:t>
            </a:r>
            <a:r>
              <a:rPr lang="tr-TR" dirty="0"/>
              <a:t>öğreten okullar, öğretmen enstitülerine bağlı uygulama anaokulları ve Montessori okulları bulunmaktadır. </a:t>
            </a:r>
          </a:p>
          <a:p>
            <a:pPr marL="0" indent="0">
              <a:buNone/>
            </a:pPr>
            <a:endParaRPr lang="tr-TR" dirty="0"/>
          </a:p>
        </p:txBody>
      </p:sp>
    </p:spTree>
    <p:extLst>
      <p:ext uri="{BB962C8B-B14F-4D97-AF65-F5344CB8AC3E}">
        <p14:creationId xmlns:p14="http://schemas.microsoft.com/office/powerpoint/2010/main" val="4382961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tr-TR" dirty="0"/>
              <a:t>Almanya’da anaokulları 1840’lı yıllarda görülmeye başlanmış, gerçek bir okul öncesi eğitim anlayışı ise Frobel ile birlikte yaygınlaşmıştır. 6 yaşla birlikte zorunlu eğitim başlamaktadır. </a:t>
            </a:r>
            <a:r>
              <a:rPr lang="tr-TR" dirty="0" smtClean="0"/>
              <a:t>“Oyun </a:t>
            </a:r>
            <a:r>
              <a:rPr lang="tr-TR" dirty="0"/>
              <a:t>ile </a:t>
            </a:r>
            <a:r>
              <a:rPr lang="tr-TR" dirty="0" smtClean="0"/>
              <a:t>eğitim”in </a:t>
            </a:r>
            <a:r>
              <a:rPr lang="tr-TR" dirty="0"/>
              <a:t>öneminin vurgulandığı bu ülkenin batısında okullaşma oranı % 73, doğusunda ise % 96’dır. </a:t>
            </a:r>
            <a:r>
              <a:rPr lang="tr-TR" dirty="0" smtClean="0"/>
              <a:t>Kurumlar </a:t>
            </a:r>
            <a:r>
              <a:rPr lang="tr-TR" dirty="0"/>
              <a:t>günlük bakımevleri (0-3 </a:t>
            </a:r>
            <a:r>
              <a:rPr lang="tr-TR" dirty="0" smtClean="0"/>
              <a:t>yaş), </a:t>
            </a:r>
            <a:r>
              <a:rPr lang="tr-TR" dirty="0"/>
              <a:t>anaokulları (3-6 </a:t>
            </a:r>
            <a:r>
              <a:rPr lang="tr-TR" dirty="0" smtClean="0"/>
              <a:t>yaş), </a:t>
            </a:r>
            <a:r>
              <a:rPr lang="tr-TR" dirty="0"/>
              <a:t>tam gün </a:t>
            </a:r>
            <a:r>
              <a:rPr lang="tr-TR" dirty="0" smtClean="0"/>
              <a:t>okulları </a:t>
            </a:r>
            <a:r>
              <a:rPr lang="tr-TR" dirty="0"/>
              <a:t>(0-12 </a:t>
            </a:r>
            <a:r>
              <a:rPr lang="tr-TR" dirty="0" smtClean="0"/>
              <a:t>yaş), </a:t>
            </a:r>
            <a:r>
              <a:rPr lang="tr-TR" dirty="0"/>
              <a:t>5 yaş grubu çocuklar için ilkokullar içindeki anasınıfları, aile bakım merkezleri (0-3 </a:t>
            </a:r>
            <a:r>
              <a:rPr lang="tr-TR" dirty="0" smtClean="0"/>
              <a:t>yaş) </a:t>
            </a:r>
            <a:r>
              <a:rPr lang="tr-TR" dirty="0"/>
              <a:t>ve engelli çocuklar için özel anaokulları şeklinde gruplandırılmaktadır. Öğretmenler </a:t>
            </a:r>
            <a:r>
              <a:rPr lang="tr-TR" dirty="0" smtClean="0"/>
              <a:t>meslek </a:t>
            </a:r>
            <a:r>
              <a:rPr lang="tr-TR" dirty="0"/>
              <a:t>yüksekokulu veya üniversite </a:t>
            </a:r>
            <a:r>
              <a:rPr lang="tr-TR" dirty="0" smtClean="0"/>
              <a:t>mezunudur.</a:t>
            </a:r>
            <a:endParaRPr lang="tr-TR" dirty="0"/>
          </a:p>
          <a:p>
            <a:pPr marL="0" indent="0">
              <a:buNone/>
            </a:pPr>
            <a:endParaRPr lang="tr-TR" dirty="0"/>
          </a:p>
        </p:txBody>
      </p:sp>
    </p:spTree>
    <p:extLst>
      <p:ext uri="{BB962C8B-B14F-4D97-AF65-F5344CB8AC3E}">
        <p14:creationId xmlns:p14="http://schemas.microsoft.com/office/powerpoint/2010/main" val="10862525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Belçika’da </a:t>
            </a:r>
            <a:r>
              <a:rPr lang="tr-TR" dirty="0" smtClean="0"/>
              <a:t>zorunlu </a:t>
            </a:r>
            <a:r>
              <a:rPr lang="tr-TR" dirty="0"/>
              <a:t>okula başlama yaşı 6’dır. Öğretmenler </a:t>
            </a:r>
            <a:r>
              <a:rPr lang="tr-TR" dirty="0" smtClean="0"/>
              <a:t>mesleki </a:t>
            </a:r>
            <a:r>
              <a:rPr lang="tr-TR" dirty="0"/>
              <a:t>yüksek eğitim </a:t>
            </a:r>
            <a:r>
              <a:rPr lang="tr-TR" dirty="0" smtClean="0"/>
              <a:t>enstitülerinden </a:t>
            </a:r>
            <a:r>
              <a:rPr lang="tr-TR" dirty="0"/>
              <a:t>mezun olmak zorundadırlar. Okul öncesi dönemdeki çocukların okullaşma oranı yaklaşık % 95’tir. </a:t>
            </a:r>
            <a:r>
              <a:rPr lang="tr-TR" dirty="0" smtClean="0"/>
              <a:t>Anaokulları ücretsizdir ve </a:t>
            </a:r>
            <a:r>
              <a:rPr lang="tr-TR" dirty="0"/>
              <a:t>isteğe bağlıdır. Sınıflar genellikle yaş gruplarına göre ayrılır.</a:t>
            </a:r>
          </a:p>
          <a:p>
            <a:pPr marL="0" indent="0">
              <a:buNone/>
            </a:pPr>
            <a:endParaRPr lang="tr-TR" dirty="0"/>
          </a:p>
        </p:txBody>
      </p:sp>
    </p:spTree>
    <p:extLst>
      <p:ext uri="{BB962C8B-B14F-4D97-AF65-F5344CB8AC3E}">
        <p14:creationId xmlns:p14="http://schemas.microsoft.com/office/powerpoint/2010/main" val="1908435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tr-TR" dirty="0"/>
              <a:t>Kırsal ortam, çocuklara keşfedilecek </a:t>
            </a:r>
            <a:r>
              <a:rPr lang="tr-TR" dirty="0" smtClean="0"/>
              <a:t>mekanlar </a:t>
            </a:r>
            <a:r>
              <a:rPr lang="tr-TR" dirty="0"/>
              <a:t>ve uyarıcı bir çevre sağlıyordu. Çocukların </a:t>
            </a:r>
            <a:r>
              <a:rPr lang="tr-TR" dirty="0" smtClean="0"/>
              <a:t>sorumluluğu kadınlara aitti. Kadınların </a:t>
            </a:r>
            <a:r>
              <a:rPr lang="tr-TR" dirty="0"/>
              <a:t>işleri, bebeklerini emzirmelerine ve ilk yıllarında onlarla doğrudan ilgilenmelerine olanak sağlıyordu. Geniş </a:t>
            </a:r>
            <a:r>
              <a:rPr lang="tr-TR" dirty="0" smtClean="0"/>
              <a:t>ailelerde büyük </a:t>
            </a:r>
            <a:r>
              <a:rPr lang="tr-TR" dirty="0"/>
              <a:t>çocuklardan çocuk bakımında yardımcı olmaları bekleniyordu. </a:t>
            </a:r>
            <a:r>
              <a:rPr lang="tr-TR" dirty="0" smtClean="0"/>
              <a:t>Çocuklar </a:t>
            </a:r>
            <a:r>
              <a:rPr lang="tr-TR" dirty="0"/>
              <a:t>yetişkinler dünyasına çok çabuk </a:t>
            </a:r>
            <a:r>
              <a:rPr lang="tr-TR" dirty="0" smtClean="0"/>
              <a:t>giriyorlardı. Günümüzde olduğu </a:t>
            </a:r>
            <a:r>
              <a:rPr lang="tr-TR" dirty="0"/>
              <a:t>gibi ayrı bir “çocukluk” dönemleri yoktu. Tıpkı bizim ülkemizde de olduğu gibi </a:t>
            </a:r>
            <a:r>
              <a:rPr lang="tr-TR" dirty="0" smtClean="0"/>
              <a:t>aileler kırsal </a:t>
            </a:r>
            <a:r>
              <a:rPr lang="tr-TR" dirty="0"/>
              <a:t>kesimde oldukça zor koşullarda bir yaşam sürüyordu. </a:t>
            </a:r>
          </a:p>
          <a:p>
            <a:pPr marL="0" indent="0">
              <a:buNone/>
            </a:pPr>
            <a:endParaRPr lang="tr-TR" dirty="0"/>
          </a:p>
        </p:txBody>
      </p:sp>
    </p:spTree>
    <p:extLst>
      <p:ext uri="{BB962C8B-B14F-4D97-AF65-F5344CB8AC3E}">
        <p14:creationId xmlns:p14="http://schemas.microsoft.com/office/powerpoint/2010/main" val="2468677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tr-TR" dirty="0"/>
              <a:t>İngiltere’de okul öncesi eğitim hizmeti, </a:t>
            </a:r>
            <a:r>
              <a:rPr lang="tr-TR" dirty="0" smtClean="0"/>
              <a:t>resmi </a:t>
            </a:r>
            <a:r>
              <a:rPr lang="tr-TR" dirty="0"/>
              <a:t>kurumlar, gönüllü kuruluşlar ve özel sektör tarafından verilir. </a:t>
            </a:r>
            <a:r>
              <a:rPr lang="tr-TR" dirty="0" smtClean="0"/>
              <a:t>Resmi </a:t>
            </a:r>
            <a:r>
              <a:rPr lang="tr-TR" dirty="0"/>
              <a:t>kurumlara bağlı okul öncesi eğitim kurumları ücretsizdir. Diğerlerinde ise verilen hizmete ve ailenin durumuna göre ücret alınır. </a:t>
            </a:r>
            <a:r>
              <a:rPr lang="tr-TR" dirty="0" smtClean="0"/>
              <a:t>Anaokulları</a:t>
            </a:r>
            <a:r>
              <a:rPr lang="tr-TR" dirty="0"/>
              <a:t>, </a:t>
            </a:r>
            <a:r>
              <a:rPr lang="tr-TR" dirty="0" smtClean="0"/>
              <a:t>anasınıfları, </a:t>
            </a:r>
            <a:r>
              <a:rPr lang="tr-TR" dirty="0"/>
              <a:t>gündüz bakımevleri, oyun grupları, birleşik okul öncesi merkezleri, aile merkezleri, bebek ve ebeveyn </a:t>
            </a:r>
            <a:r>
              <a:rPr lang="tr-TR" dirty="0" smtClean="0"/>
              <a:t>kulüpleri bulunur. Oyuncak </a:t>
            </a:r>
            <a:r>
              <a:rPr lang="tr-TR" dirty="0"/>
              <a:t>kütüphanelerinin en yaygın olduğu ülkedir. </a:t>
            </a:r>
            <a:r>
              <a:rPr lang="tr-TR" dirty="0" smtClean="0"/>
              <a:t>Zorunlu </a:t>
            </a:r>
            <a:r>
              <a:rPr lang="tr-TR" dirty="0"/>
              <a:t>okula başlama yaşı 5’tir. Öğretmenler dört yıllık üniversite veya yüksekokul mezunudur. 3-5 yaş arası okullaşma oranı % 53’tür. </a:t>
            </a:r>
          </a:p>
          <a:p>
            <a:pPr marL="0" indent="0">
              <a:buNone/>
            </a:pPr>
            <a:endParaRPr lang="tr-TR" dirty="0"/>
          </a:p>
        </p:txBody>
      </p:sp>
    </p:spTree>
    <p:extLst>
      <p:ext uri="{BB962C8B-B14F-4D97-AF65-F5344CB8AC3E}">
        <p14:creationId xmlns:p14="http://schemas.microsoft.com/office/powerpoint/2010/main" val="783436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Hindistan’da okul öncesi eğitim, devlet ve gönüllü sektör tarafından günlük bakım, kreş ve anaokulları ile gezici kreşler aracılığıyla gerçekleştirilir. Ancak şehirlerin yoksul varoşlarında yaşayan, tarım ve ev işlerinde çalışmak zorunda kalan, kırsal kesimde yaşayan, geçici mevsimlik işçilerin </a:t>
            </a:r>
            <a:r>
              <a:rPr lang="tr-TR" dirty="0" smtClean="0"/>
              <a:t>çocukları </a:t>
            </a:r>
            <a:r>
              <a:rPr lang="tr-TR" dirty="0"/>
              <a:t>bu eğitimden yeterince yararlanamamaktadır. Üst sınıflara hizmet eden kurumlar dışındaki özel okul öncesi eğitim kurumlarında çocuğun anadili kullanılır. </a:t>
            </a:r>
          </a:p>
          <a:p>
            <a:pPr marL="0" indent="0">
              <a:buNone/>
            </a:pPr>
            <a:endParaRPr lang="tr-TR" dirty="0"/>
          </a:p>
        </p:txBody>
      </p:sp>
    </p:spTree>
    <p:extLst>
      <p:ext uri="{BB962C8B-B14F-4D97-AF65-F5344CB8AC3E}">
        <p14:creationId xmlns:p14="http://schemas.microsoft.com/office/powerpoint/2010/main" val="20717329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tr-TR" dirty="0" smtClean="0"/>
              <a:t>Danimarka’da </a:t>
            </a:r>
            <a:r>
              <a:rPr lang="tr-TR" dirty="0"/>
              <a:t>0-10 yaşlarında çocuğu olan annelerin </a:t>
            </a:r>
            <a:r>
              <a:rPr lang="tr-TR" dirty="0" smtClean="0"/>
              <a:t>      % </a:t>
            </a:r>
            <a:r>
              <a:rPr lang="tr-TR" dirty="0"/>
              <a:t>76’sı ev dışında çalıştığı için ülkede aile ve çocukların yararına kanunlar çıkarılmış ve </a:t>
            </a:r>
            <a:r>
              <a:rPr lang="tr-TR" dirty="0" smtClean="0"/>
              <a:t>imkanlar </a:t>
            </a:r>
            <a:r>
              <a:rPr lang="tr-TR" dirty="0"/>
              <a:t>sağlanmıştır. Yerel yönetimler çocuk bakımını sağlamak, yürütmek ve kontrol etmekle yükümlüdürler. Tam gün anaokulları farklı yaş grupları için merkezler, okul sonrası programlar ve gündüz bakımevleri vardır. Zorunlu okula başlama yaşı 6’dır. 3-6 yaş arası okullaşma oranı ise yaklaşık % 100’dür. Öğretmenlerin </a:t>
            </a:r>
            <a:r>
              <a:rPr lang="tr-TR" dirty="0" smtClean="0"/>
              <a:t>mesleki </a:t>
            </a:r>
            <a:r>
              <a:rPr lang="tr-TR" dirty="0"/>
              <a:t>yüksek eğitim </a:t>
            </a:r>
            <a:r>
              <a:rPr lang="tr-TR" dirty="0" smtClean="0"/>
              <a:t>enstitülerini </a:t>
            </a:r>
            <a:r>
              <a:rPr lang="tr-TR" dirty="0"/>
              <a:t>bitirmeleri gerekmektedir. </a:t>
            </a:r>
            <a:r>
              <a:rPr lang="tr-TR" dirty="0" smtClean="0"/>
              <a:t>Danimarka’da bu dönemde okuma-yazma ve matematik öğretilmemektedir. </a:t>
            </a:r>
            <a:endParaRPr lang="tr-TR" dirty="0"/>
          </a:p>
        </p:txBody>
      </p:sp>
    </p:spTree>
    <p:extLst>
      <p:ext uri="{BB962C8B-B14F-4D97-AF65-F5344CB8AC3E}">
        <p14:creationId xmlns:p14="http://schemas.microsoft.com/office/powerpoint/2010/main" val="37013585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endParaRPr lang="tr-TR" dirty="0"/>
          </a:p>
          <a:p>
            <a:pPr marL="0" indent="0">
              <a:buNone/>
            </a:pPr>
            <a:r>
              <a:rPr lang="tr-TR" dirty="0"/>
              <a:t>Finlandiya’da </a:t>
            </a:r>
            <a:r>
              <a:rPr lang="tr-TR" dirty="0" smtClean="0"/>
              <a:t>zorunlu </a:t>
            </a:r>
            <a:r>
              <a:rPr lang="tr-TR" dirty="0"/>
              <a:t>okula başlama yaşı 7’dir. Öğretmenlerin üniversite mezunu olması gerekmektedir. 3-6 yaş arası okullaşma oranı % 63’tür. </a:t>
            </a:r>
          </a:p>
        </p:txBody>
      </p:sp>
    </p:spTree>
    <p:extLst>
      <p:ext uri="{BB962C8B-B14F-4D97-AF65-F5344CB8AC3E}">
        <p14:creationId xmlns:p14="http://schemas.microsoft.com/office/powerpoint/2010/main" val="9711062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Fransa’da zorunlu okula başlama yaşı 6’dır. </a:t>
            </a:r>
            <a:r>
              <a:rPr lang="tr-TR" dirty="0" smtClean="0"/>
              <a:t>5 yaşındaki </a:t>
            </a:r>
            <a:r>
              <a:rPr lang="tr-TR" dirty="0"/>
              <a:t>çocukların % 100’ü okula giderken, 3 yaşın altındakiler için bu oran % 20’dir. Öğretmenler üniversite mezunu olmak zorundadırlar. Bu ülkede okul öncesi eğitimin asıl amacı yetersiz koşullarda bulunan ve annesi çalışan çocukların ilkokula hazırlanmalarına yardımcı olmak olduğu kadar, özel eğitim gerektiren çocukların erken teşhis ve tedavisini de sağlayabilmektir. </a:t>
            </a:r>
          </a:p>
          <a:p>
            <a:pPr marL="0" indent="0">
              <a:buNone/>
            </a:pPr>
            <a:endParaRPr lang="tr-TR" dirty="0"/>
          </a:p>
        </p:txBody>
      </p:sp>
    </p:spTree>
    <p:extLst>
      <p:ext uri="{BB962C8B-B14F-4D97-AF65-F5344CB8AC3E}">
        <p14:creationId xmlns:p14="http://schemas.microsoft.com/office/powerpoint/2010/main" val="4190035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tr-TR" dirty="0"/>
              <a:t>İtalya’da 1827’lerde ilk çocuk </a:t>
            </a:r>
            <a:r>
              <a:rPr lang="tr-TR" dirty="0" smtClean="0"/>
              <a:t>bakım merkezinin </a:t>
            </a:r>
            <a:r>
              <a:rPr lang="tr-TR" dirty="0"/>
              <a:t>kurulmasıyla başlayan eğitim çalışmaları, çıkarılan ve düzenlenen yasalarla tüm çocukların eğitilmeleri gerektiği vurgulanarak devam etmiştir. Zorunlu eğitim yaşı 6’dır. 6 ay </a:t>
            </a:r>
            <a:r>
              <a:rPr lang="tr-TR" dirty="0" smtClean="0"/>
              <a:t>- 3 </a:t>
            </a:r>
            <a:r>
              <a:rPr lang="tr-TR" dirty="0"/>
              <a:t>yaş arası çocuklar çocuk bakım merkezlerine, 3-6 yaş arası çocuklar ise anaokullarına verilmektedir. </a:t>
            </a:r>
            <a:r>
              <a:rPr lang="tr-TR" dirty="0" smtClean="0"/>
              <a:t>İtalyan </a:t>
            </a:r>
            <a:r>
              <a:rPr lang="tr-TR" dirty="0"/>
              <a:t>kültürünü yansıtan, sanat ve estetik konuları ile çevreye önem veren Reggio Emilio okulları </a:t>
            </a:r>
            <a:r>
              <a:rPr lang="tr-TR" dirty="0" smtClean="0"/>
              <a:t>yaygındır</a:t>
            </a:r>
            <a:r>
              <a:rPr lang="tr-TR" dirty="0"/>
              <a:t>. Oyuncak kütüphaneleri de hızlı bir gelişim göstererek yaygınlaşmıştır. Öğretmenler üniversite mezunu olmak zorundadırlar. Devlet okullarında çalışanların iki yılda bir sınavdan geçmeleri gerekmektedir. 3-6 yaş arası okullaşma oranı % 92’dir. </a:t>
            </a:r>
          </a:p>
          <a:p>
            <a:pPr marL="0" indent="0">
              <a:buNone/>
            </a:pPr>
            <a:endParaRPr lang="tr-TR" dirty="0"/>
          </a:p>
        </p:txBody>
      </p:sp>
    </p:spTree>
    <p:extLst>
      <p:ext uri="{BB962C8B-B14F-4D97-AF65-F5344CB8AC3E}">
        <p14:creationId xmlns:p14="http://schemas.microsoft.com/office/powerpoint/2010/main" val="21324056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tr-TR" dirty="0"/>
              <a:t>İsveç’de okula başlama yaşı 7’dir. 3-6 yaşta okullaşma oranı ise yaklaşık % 100’dür. Belediyeler, özel sektör, kooperatif ve aile birlikleri okul öncesi eğitim kurumu açabilmektedirler. İsveç’te de </a:t>
            </a:r>
            <a:r>
              <a:rPr lang="tr-TR" dirty="0" smtClean="0"/>
              <a:t>bu </a:t>
            </a:r>
            <a:r>
              <a:rPr lang="tr-TR" dirty="0"/>
              <a:t>dönemde okuma-yazma ve matematik öğretilmemektedir. Dil gelişimine çok önem verilen bu ülkede erken çocukluk eğitimi yaklaşımı benimsendiği için öğretmenler hem okul öncesi , hem de ilköğretim birinci kademede öğretmenlik yapabilecek şekilde öğrenim görmektedirler. </a:t>
            </a:r>
          </a:p>
          <a:p>
            <a:pPr marL="0" indent="0">
              <a:buNone/>
            </a:pPr>
            <a:endParaRPr lang="tr-TR" dirty="0"/>
          </a:p>
        </p:txBody>
      </p:sp>
    </p:spTree>
    <p:extLst>
      <p:ext uri="{BB962C8B-B14F-4D97-AF65-F5344CB8AC3E}">
        <p14:creationId xmlns:p14="http://schemas.microsoft.com/office/powerpoint/2010/main" val="24472903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Yunanistan’da zorunlu okula başlama yaşı 6’dır. 3-6 yaş arasında okullaşma oranının % 64 olduğu bu ülkede öğretmenlerin Meslek Yüksek Eğitim </a:t>
            </a:r>
            <a:r>
              <a:rPr lang="tr-TR" dirty="0" smtClean="0"/>
              <a:t>Enstitülerinden </a:t>
            </a:r>
            <a:r>
              <a:rPr lang="tr-TR" dirty="0"/>
              <a:t>mezun olmaları gerekmektedir. Okul öncesi eğitim kurumlarının sayısı yeterli değildir. </a:t>
            </a:r>
          </a:p>
          <a:p>
            <a:pPr marL="0" indent="0">
              <a:buNone/>
            </a:pPr>
            <a:endParaRPr lang="tr-TR" dirty="0"/>
          </a:p>
        </p:txBody>
      </p:sp>
    </p:spTree>
    <p:extLst>
      <p:ext uri="{BB962C8B-B14F-4D97-AF65-F5344CB8AC3E}">
        <p14:creationId xmlns:p14="http://schemas.microsoft.com/office/powerpoint/2010/main" val="36103907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a:t>Portekiz’de zorunlu okula başlama yaşı 6, 3-6 yaş arası okullaşma oranı ise yaklaşık % 40’dır. Öğretmenlerin Meslek Yüksek Eğitim </a:t>
            </a:r>
            <a:r>
              <a:rPr lang="tr-TR" dirty="0" smtClean="0"/>
              <a:t>Enstitüleri </a:t>
            </a:r>
            <a:r>
              <a:rPr lang="tr-TR" dirty="0"/>
              <a:t>mezunu olmaları </a:t>
            </a:r>
            <a:r>
              <a:rPr lang="tr-TR" dirty="0" smtClean="0"/>
              <a:t>gerekmektedir.  Çok </a:t>
            </a:r>
            <a:r>
              <a:rPr lang="tr-TR" dirty="0"/>
              <a:t>çeşitli kurumlar </a:t>
            </a:r>
            <a:r>
              <a:rPr lang="tr-TR" dirty="0" smtClean="0"/>
              <a:t>açılmış (gündüz bakımevleri</a:t>
            </a:r>
            <a:r>
              <a:rPr lang="tr-TR" dirty="0"/>
              <a:t>, </a:t>
            </a:r>
            <a:r>
              <a:rPr lang="tr-TR" dirty="0" smtClean="0"/>
              <a:t>anaokulları</a:t>
            </a:r>
            <a:r>
              <a:rPr lang="tr-TR" dirty="0"/>
              <a:t>, farklı </a:t>
            </a:r>
            <a:r>
              <a:rPr lang="tr-TR" dirty="0" smtClean="0"/>
              <a:t>projeler) </a:t>
            </a:r>
            <a:r>
              <a:rPr lang="tr-TR" dirty="0"/>
              <a:t>daha sonra eğitimin diğer kademeleri ile de paralelleşerek daha </a:t>
            </a:r>
            <a:r>
              <a:rPr lang="tr-TR" dirty="0" smtClean="0"/>
              <a:t>merkezi </a:t>
            </a:r>
            <a:r>
              <a:rPr lang="tr-TR" dirty="0"/>
              <a:t>bir yönetim sistemi kazanmıştır. </a:t>
            </a:r>
          </a:p>
          <a:p>
            <a:pPr marL="0" indent="0">
              <a:buNone/>
            </a:pPr>
            <a:endParaRPr lang="tr-TR" dirty="0"/>
          </a:p>
        </p:txBody>
      </p:sp>
    </p:spTree>
    <p:extLst>
      <p:ext uri="{BB962C8B-B14F-4D97-AF65-F5344CB8AC3E}">
        <p14:creationId xmlns:p14="http://schemas.microsoft.com/office/powerpoint/2010/main" val="27454346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tr-TR" dirty="0"/>
              <a:t>İspanya’da zorunlu okula başlama yaşı 6’dır. 4-5 yaşları için okullaşma oranı % 90, 5 yaş için % 100 , 3 yaş için ise yaklaşık % 55’dir. Öğretmenler üniversite mezunu olmak zorundadır. </a:t>
            </a:r>
          </a:p>
        </p:txBody>
      </p:sp>
    </p:spTree>
    <p:extLst>
      <p:ext uri="{BB962C8B-B14F-4D97-AF65-F5344CB8AC3E}">
        <p14:creationId xmlns:p14="http://schemas.microsoft.com/office/powerpoint/2010/main" val="1844457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tr-TR" dirty="0"/>
              <a:t>Sanayileşme ve kentlere göç ile birlikte değerlerde, yaşam koşullarında, aile yapısında ve çalışma düzeninde </a:t>
            </a:r>
            <a:r>
              <a:rPr lang="tr-TR" dirty="0" smtClean="0"/>
              <a:t>değişimler oldu. Çalışan </a:t>
            </a:r>
            <a:r>
              <a:rPr lang="tr-TR" dirty="0"/>
              <a:t>annelerin çocuklarının bakım </a:t>
            </a:r>
            <a:r>
              <a:rPr lang="tr-TR" dirty="0" smtClean="0"/>
              <a:t>ihtiyacı </a:t>
            </a:r>
            <a:r>
              <a:rPr lang="tr-TR" dirty="0"/>
              <a:t>da beraberinde </a:t>
            </a:r>
            <a:r>
              <a:rPr lang="tr-TR" dirty="0" smtClean="0"/>
              <a:t>geldi</a:t>
            </a:r>
            <a:r>
              <a:rPr lang="tr-TR" dirty="0"/>
              <a:t>. Bu koşullar, </a:t>
            </a:r>
            <a:r>
              <a:rPr lang="tr-TR" dirty="0" smtClean="0"/>
              <a:t>yeni </a:t>
            </a:r>
            <a:r>
              <a:rPr lang="tr-TR" dirty="0"/>
              <a:t>annelik-babalık becerileri ve farklı bir sosyalleşmeyi gerektiriyordu. Eski çocuk bakım ve gelişim alışkanlıkları değişim </a:t>
            </a:r>
            <a:r>
              <a:rPr lang="tr-TR" dirty="0" smtClean="0"/>
              <a:t>ortamına uygun değildi</a:t>
            </a:r>
            <a:r>
              <a:rPr lang="tr-TR" dirty="0"/>
              <a:t>. </a:t>
            </a:r>
            <a:r>
              <a:rPr lang="tr-TR" dirty="0" smtClean="0"/>
              <a:t>Çocuklar </a:t>
            </a:r>
            <a:r>
              <a:rPr lang="tr-TR" dirty="0"/>
              <a:t>için farklı </a:t>
            </a:r>
            <a:r>
              <a:rPr lang="tr-TR" dirty="0" smtClean="0"/>
              <a:t>eğitim kurumları geliştirildi. </a:t>
            </a:r>
            <a:r>
              <a:rPr lang="tr-TR" dirty="0"/>
              <a:t>20. yüzyıl boyunca gerçekleşen iletişim devrimiyle bilgiler iletişim araçları sayesinde </a:t>
            </a:r>
            <a:r>
              <a:rPr lang="tr-TR" dirty="0" smtClean="0"/>
              <a:t>kırsal </a:t>
            </a:r>
            <a:r>
              <a:rPr lang="tr-TR" dirty="0"/>
              <a:t>bölgelere </a:t>
            </a:r>
            <a:r>
              <a:rPr lang="tr-TR" dirty="0" smtClean="0"/>
              <a:t>kadar ulaştı</a:t>
            </a:r>
            <a:r>
              <a:rPr lang="tr-TR" dirty="0"/>
              <a:t>. </a:t>
            </a:r>
          </a:p>
          <a:p>
            <a:pPr marL="0" indent="0">
              <a:buNone/>
            </a:pPr>
            <a:endParaRPr lang="tr-TR" dirty="0"/>
          </a:p>
        </p:txBody>
      </p:sp>
    </p:spTree>
    <p:extLst>
      <p:ext uri="{BB962C8B-B14F-4D97-AF65-F5344CB8AC3E}">
        <p14:creationId xmlns:p14="http://schemas.microsoft.com/office/powerpoint/2010/main" val="1766259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smtClean="0"/>
              <a:t>İrlanda’da zorunlu </a:t>
            </a:r>
            <a:r>
              <a:rPr lang="tr-TR" dirty="0"/>
              <a:t>okula başlama yaşı 6’dır. 4-5 yaşlar ilkokulların bünyesindeki anaokullarına devam etmektedirler. </a:t>
            </a:r>
            <a:r>
              <a:rPr lang="tr-TR" dirty="0" smtClean="0"/>
              <a:t>5 </a:t>
            </a:r>
            <a:r>
              <a:rPr lang="tr-TR" dirty="0"/>
              <a:t>yaş grubu çocuklarda okullaşma oranı </a:t>
            </a:r>
            <a:r>
              <a:rPr lang="tr-TR" dirty="0" smtClean="0"/>
              <a:t> % </a:t>
            </a:r>
            <a:r>
              <a:rPr lang="tr-TR" dirty="0"/>
              <a:t>100 iken, 4 yaş için bu oran % 50’ye düşmektedir. Öğretmenlerin üniversite mezunu olmaları gerekmektedir. </a:t>
            </a:r>
          </a:p>
          <a:p>
            <a:pPr marL="0" indent="0">
              <a:buNone/>
            </a:pPr>
            <a:endParaRPr lang="tr-TR" dirty="0"/>
          </a:p>
        </p:txBody>
      </p:sp>
    </p:spTree>
    <p:extLst>
      <p:ext uri="{BB962C8B-B14F-4D97-AF65-F5344CB8AC3E}">
        <p14:creationId xmlns:p14="http://schemas.microsoft.com/office/powerpoint/2010/main" val="2144931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tr-TR" dirty="0" smtClean="0"/>
              <a:t>    </a:t>
            </a:r>
            <a:r>
              <a:rPr lang="tr-TR" dirty="0" err="1" smtClean="0"/>
              <a:t>Nepal’de</a:t>
            </a:r>
            <a:r>
              <a:rPr lang="tr-TR" dirty="0" smtClean="0"/>
              <a:t> yaygın </a:t>
            </a:r>
            <a:r>
              <a:rPr lang="tr-TR" dirty="0"/>
              <a:t>okul öncesi eğitim kurumlarına devam eden çocukların </a:t>
            </a:r>
            <a:r>
              <a:rPr lang="tr-TR" dirty="0" smtClean="0"/>
              <a:t>% </a:t>
            </a:r>
            <a:r>
              <a:rPr lang="tr-TR" dirty="0"/>
              <a:t>90’ının ilkokula başladığını, buna karşılık okul öncesi eğitim kurumlarına gitmeyenler arasında bu oranın % 70’e düştüğünü göstermiştir. </a:t>
            </a:r>
          </a:p>
        </p:txBody>
      </p:sp>
    </p:spTree>
    <p:extLst>
      <p:ext uri="{BB962C8B-B14F-4D97-AF65-F5344CB8AC3E}">
        <p14:creationId xmlns:p14="http://schemas.microsoft.com/office/powerpoint/2010/main" val="2754335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smtClean="0"/>
              <a:t>Çocuklarımızın </a:t>
            </a:r>
            <a:r>
              <a:rPr lang="tr-TR" dirty="0"/>
              <a:t>erken yaşlarda doğru eğitimi alabilmeleri için </a:t>
            </a:r>
            <a:r>
              <a:rPr lang="tr-TR" smtClean="0"/>
              <a:t>yapılması gereken; </a:t>
            </a:r>
            <a:r>
              <a:rPr lang="tr-TR" dirty="0"/>
              <a:t>sivil bir birey, özel sektör veya kamuda çalışan bir yurttaş olarak elimizden gelenin en iyisini yapmak üzere harekete geçmektir.</a:t>
            </a:r>
          </a:p>
          <a:p>
            <a:pPr marL="0" indent="0">
              <a:buNone/>
            </a:pPr>
            <a:endParaRPr lang="tr-TR" dirty="0"/>
          </a:p>
        </p:txBody>
      </p:sp>
    </p:spTree>
    <p:extLst>
      <p:ext uri="{BB962C8B-B14F-4D97-AF65-F5344CB8AC3E}">
        <p14:creationId xmlns:p14="http://schemas.microsoft.com/office/powerpoint/2010/main" val="2565109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1980’li yıllarda üçüncü dünya ülkelerinin çoğunda hüküm süren ekonomik sorunlar, </a:t>
            </a:r>
            <a:r>
              <a:rPr lang="tr-TR" dirty="0" smtClean="0"/>
              <a:t>eğitim </a:t>
            </a:r>
            <a:r>
              <a:rPr lang="tr-TR" dirty="0"/>
              <a:t>programlarının yaygınlaştırılmasına çok az olanak tanıyordu. Genelde kaçınılmaz </a:t>
            </a:r>
            <a:r>
              <a:rPr lang="tr-TR" dirty="0" smtClean="0"/>
              <a:t>hale </a:t>
            </a:r>
            <a:r>
              <a:rPr lang="tr-TR" dirty="0"/>
              <a:t>gelen ekonomik düzenlemeler, sağlık ve eğitim gibi sosyal sektörlerin aleyhine işledi. Çocukları yaşatmaya yönelik sağlık programlarının vurgulanması yüzünden erken çocukluk yıllarındaki psiko-sosyal gelişimle ilgilenen </a:t>
            </a:r>
            <a:r>
              <a:rPr lang="tr-TR" dirty="0" smtClean="0"/>
              <a:t>eğitim programlarına </a:t>
            </a:r>
            <a:r>
              <a:rPr lang="tr-TR" dirty="0"/>
              <a:t>büyük ölçekli destek yapılmadı. </a:t>
            </a:r>
          </a:p>
          <a:p>
            <a:pPr marL="0" indent="0">
              <a:buNone/>
            </a:pPr>
            <a:endParaRPr lang="tr-TR" dirty="0"/>
          </a:p>
        </p:txBody>
      </p:sp>
    </p:spTree>
    <p:extLst>
      <p:ext uri="{BB962C8B-B14F-4D97-AF65-F5344CB8AC3E}">
        <p14:creationId xmlns:p14="http://schemas.microsoft.com/office/powerpoint/2010/main" val="4176229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tr-TR" dirty="0"/>
              <a:t>Bu engellere rağmen belirli ülkelerde çocuk bakımı programlarında ve okul öncesi eğitim sektöründe </a:t>
            </a:r>
            <a:r>
              <a:rPr lang="tr-TR" dirty="0" smtClean="0"/>
              <a:t>büyük </a:t>
            </a:r>
            <a:r>
              <a:rPr lang="tr-TR" dirty="0"/>
              <a:t>ilerlemeler </a:t>
            </a:r>
            <a:r>
              <a:rPr lang="tr-TR" dirty="0" smtClean="0"/>
              <a:t>kaydedilmiştir. </a:t>
            </a:r>
            <a:r>
              <a:rPr lang="tr-TR" dirty="0"/>
              <a:t>Ancak dünya geneli düşünüldüğünde durum </a:t>
            </a:r>
            <a:r>
              <a:rPr lang="tr-TR" dirty="0" smtClean="0"/>
              <a:t>yeterli </a:t>
            </a:r>
            <a:r>
              <a:rPr lang="tr-TR" dirty="0"/>
              <a:t>olmaktan çok </a:t>
            </a:r>
            <a:r>
              <a:rPr lang="tr-TR" dirty="0" smtClean="0"/>
              <a:t>uzaktır.</a:t>
            </a:r>
            <a:endParaRPr lang="tr-TR" dirty="0"/>
          </a:p>
          <a:p>
            <a:pPr marL="0" indent="0">
              <a:buNone/>
            </a:pPr>
            <a:endParaRPr lang="tr-TR" dirty="0"/>
          </a:p>
        </p:txBody>
      </p:sp>
    </p:spTree>
    <p:extLst>
      <p:ext uri="{BB962C8B-B14F-4D97-AF65-F5344CB8AC3E}">
        <p14:creationId xmlns:p14="http://schemas.microsoft.com/office/powerpoint/2010/main" val="662851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tr-TR" dirty="0" smtClean="0"/>
              <a:t>Çoğu ülkede; </a:t>
            </a:r>
          </a:p>
          <a:p>
            <a:endParaRPr lang="tr-TR" dirty="0" smtClean="0"/>
          </a:p>
          <a:p>
            <a:r>
              <a:rPr lang="tr-TR" dirty="0" smtClean="0"/>
              <a:t>erken </a:t>
            </a:r>
            <a:r>
              <a:rPr lang="tr-TR" dirty="0"/>
              <a:t>çocukluk dönemi bakım ve gelişiminin belirgin ve örgütlü programlarla </a:t>
            </a:r>
            <a:r>
              <a:rPr lang="tr-TR" dirty="0" smtClean="0"/>
              <a:t>tüm ülkeyi kapsama </a:t>
            </a:r>
            <a:r>
              <a:rPr lang="tr-TR" dirty="0"/>
              <a:t>durumu </a:t>
            </a:r>
            <a:r>
              <a:rPr lang="tr-TR" dirty="0" smtClean="0"/>
              <a:t>hala düşüktür. Programların  genellikle kentlerde </a:t>
            </a:r>
            <a:r>
              <a:rPr lang="tr-TR" dirty="0"/>
              <a:t>uygulanması tercih edilmektedir. </a:t>
            </a:r>
          </a:p>
          <a:p>
            <a:pPr marL="0" indent="0">
              <a:buNone/>
            </a:pPr>
            <a:endParaRPr lang="tr-TR" dirty="0"/>
          </a:p>
        </p:txBody>
      </p:sp>
    </p:spTree>
    <p:extLst>
      <p:ext uri="{BB962C8B-B14F-4D97-AF65-F5344CB8AC3E}">
        <p14:creationId xmlns:p14="http://schemas.microsoft.com/office/powerpoint/2010/main" val="1524279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tr-TR" dirty="0" smtClean="0"/>
              <a:t>Çocuklara </a:t>
            </a:r>
            <a:r>
              <a:rPr lang="tr-TR" dirty="0"/>
              <a:t>üç yaşından </a:t>
            </a:r>
            <a:r>
              <a:rPr lang="tr-TR" dirty="0" smtClean="0"/>
              <a:t>önce ulaşamama durumu hala devam </a:t>
            </a:r>
            <a:r>
              <a:rPr lang="tr-TR" dirty="0"/>
              <a:t>etmektedir. Hem çocukların, hem de çalışan annelerin ihtiyaçlarını dikkate alan gündüz </a:t>
            </a:r>
            <a:r>
              <a:rPr lang="tr-TR" dirty="0" smtClean="0"/>
              <a:t>bakımevleri</a:t>
            </a:r>
            <a:r>
              <a:rPr lang="tr-TR" dirty="0"/>
              <a:t>, hem yaygınlık hem de nitelik açısından çok düşük düzeyde kalmaya devam etmektedir. </a:t>
            </a:r>
          </a:p>
        </p:txBody>
      </p:sp>
    </p:spTree>
    <p:extLst>
      <p:ext uri="{BB962C8B-B14F-4D97-AF65-F5344CB8AC3E}">
        <p14:creationId xmlns:p14="http://schemas.microsoft.com/office/powerpoint/2010/main" val="2267764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tr-TR" dirty="0" smtClean="0"/>
              <a:t>Brezilya’da dört </a:t>
            </a:r>
            <a:r>
              <a:rPr lang="tr-TR" dirty="0"/>
              <a:t>programı, federal hükümet, altı programı eyalet ve üç programı da belediye yürütmektedir. Bu on üç farklı kamu kuruluşunun her biri </a:t>
            </a:r>
            <a:r>
              <a:rPr lang="tr-TR" dirty="0" smtClean="0"/>
              <a:t>farklı </a:t>
            </a:r>
            <a:r>
              <a:rPr lang="tr-TR" dirty="0"/>
              <a:t>modellerle çalışmaktadır. 0-6 yaş için “tam bir kreş”, 2-6 yaş için “tam bir anaokulu”, 5-6 yaş için “</a:t>
            </a:r>
            <a:r>
              <a:rPr lang="tr-TR" dirty="0" smtClean="0"/>
              <a:t>anasınıfı</a:t>
            </a:r>
            <a:r>
              <a:rPr lang="tr-TR" dirty="0"/>
              <a:t>” yine 2-6 yaş için tam bir anaokulunun daha az yaygın bir şekli olan “acil durum anaokulu” ve 0-6 yaşlar için “acil durum kreşleri” bulunmaktadır. Bunlara ek olarak “bebek parkları” ve özel işletmelerde örgütlenen ve 0-6 yaşlar için olan “çocuk bakımı merkezleri” vardır. </a:t>
            </a:r>
            <a:r>
              <a:rPr lang="tr-TR" dirty="0" smtClean="0"/>
              <a:t>Ulusal </a:t>
            </a:r>
            <a:r>
              <a:rPr lang="tr-TR" dirty="0"/>
              <a:t>bir müfredat yoktur. Öğretmenler okul öncesi uzmanlığı için bir yıllık ek eğitim alırlar.</a:t>
            </a:r>
          </a:p>
          <a:p>
            <a:pPr marL="0" indent="0">
              <a:buNone/>
            </a:pPr>
            <a:endParaRPr lang="tr-TR" dirty="0"/>
          </a:p>
        </p:txBody>
      </p:sp>
    </p:spTree>
    <p:extLst>
      <p:ext uri="{BB962C8B-B14F-4D97-AF65-F5344CB8AC3E}">
        <p14:creationId xmlns:p14="http://schemas.microsoft.com/office/powerpoint/2010/main" val="35227112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130</TotalTime>
  <Words>2370</Words>
  <Application>Microsoft Office PowerPoint</Application>
  <PresentationFormat>Ekran Gösterisi (4:3)</PresentationFormat>
  <Paragraphs>58</Paragraphs>
  <Slides>42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42</vt:i4>
      </vt:variant>
    </vt:vector>
  </HeadingPairs>
  <TitlesOfParts>
    <vt:vector size="45" baseType="lpstr">
      <vt:lpstr>Candara</vt:lpstr>
      <vt:lpstr>Symbol</vt:lpstr>
      <vt:lpstr>Waveform</vt:lpstr>
      <vt:lpstr>FARKLI ÜLKELERDE  OKUL ÖNCESİ EĞİTİMİN GELİŞİMİ  VE  ŞİMDİKİ DURUMU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FARKLI ÜLKELERDE OKUL ÖNCESİ EĞİTİM</dc:title>
  <dc:creator>Burcu Çabuk</dc:creator>
  <cp:lastModifiedBy>PC</cp:lastModifiedBy>
  <cp:revision>19</cp:revision>
  <dcterms:created xsi:type="dcterms:W3CDTF">2011-11-09T22:30:39Z</dcterms:created>
  <dcterms:modified xsi:type="dcterms:W3CDTF">2018-03-07T13:21:48Z</dcterms:modified>
</cp:coreProperties>
</file>