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73" r:id="rId3"/>
    <p:sldId id="277" r:id="rId4"/>
    <p:sldId id="257" r:id="rId5"/>
    <p:sldId id="278" r:id="rId6"/>
    <p:sldId id="258" r:id="rId7"/>
    <p:sldId id="259" r:id="rId8"/>
    <p:sldId id="279" r:id="rId9"/>
    <p:sldId id="261" r:id="rId10"/>
    <p:sldId id="260" r:id="rId11"/>
    <p:sldId id="291" r:id="rId12"/>
  </p:sldIdLst>
  <p:sldSz cx="12192000" cy="6858000"/>
  <p:notesSz cx="9925050"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1" autoAdjust="0"/>
    <p:restoredTop sz="72940" autoAdjust="0"/>
  </p:normalViewPr>
  <p:slideViewPr>
    <p:cSldViewPr snapToGrid="0">
      <p:cViewPr varScale="1">
        <p:scale>
          <a:sx n="67" d="100"/>
          <a:sy n="67" d="100"/>
        </p:scale>
        <p:origin x="112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4300855" cy="341064"/>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5621898" y="1"/>
            <a:ext cx="4300855" cy="341064"/>
          </a:xfrm>
          <a:prstGeom prst="rect">
            <a:avLst/>
          </a:prstGeom>
        </p:spPr>
        <p:txBody>
          <a:bodyPr vert="horz" lIns="91440" tIns="45720" rIns="91440" bIns="45720" rtlCol="0"/>
          <a:lstStyle>
            <a:lvl1pPr algn="r">
              <a:defRPr sz="1200"/>
            </a:lvl1pPr>
          </a:lstStyle>
          <a:p>
            <a:fld id="{73BA269F-1D22-4DD6-BCD9-86CFA98BCDB5}" type="datetimeFigureOut">
              <a:rPr lang="en-US" smtClean="0"/>
              <a:t>1/13/2020</a:t>
            </a:fld>
            <a:endParaRPr lang="en-US"/>
          </a:p>
        </p:txBody>
      </p:sp>
      <p:sp>
        <p:nvSpPr>
          <p:cNvPr id="4" name="Altbilgi Yer Tutucusu 3"/>
          <p:cNvSpPr>
            <a:spLocks noGrp="1"/>
          </p:cNvSpPr>
          <p:nvPr>
            <p:ph type="ftr" sz="quarter" idx="2"/>
          </p:nvPr>
        </p:nvSpPr>
        <p:spPr>
          <a:xfrm>
            <a:off x="0" y="6456612"/>
            <a:ext cx="4300855" cy="341063"/>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5621898" y="6456612"/>
            <a:ext cx="4300855" cy="341063"/>
          </a:xfrm>
          <a:prstGeom prst="rect">
            <a:avLst/>
          </a:prstGeom>
        </p:spPr>
        <p:txBody>
          <a:bodyPr vert="horz" lIns="91440" tIns="45720" rIns="91440" bIns="45720" rtlCol="0" anchor="b"/>
          <a:lstStyle>
            <a:lvl1pPr algn="r">
              <a:defRPr sz="1200"/>
            </a:lvl1pPr>
          </a:lstStyle>
          <a:p>
            <a:fld id="{4C8C13B7-64F7-48EB-B49E-D517F6FFD403}" type="slidenum">
              <a:rPr lang="en-US" smtClean="0"/>
              <a:t>‹#›</a:t>
            </a:fld>
            <a:endParaRPr lang="en-US"/>
          </a:p>
        </p:txBody>
      </p:sp>
    </p:spTree>
    <p:extLst>
      <p:ext uri="{BB962C8B-B14F-4D97-AF65-F5344CB8AC3E}">
        <p14:creationId xmlns:p14="http://schemas.microsoft.com/office/powerpoint/2010/main" val="16568526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4300855" cy="341064"/>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5621898" y="1"/>
            <a:ext cx="4300855" cy="341064"/>
          </a:xfrm>
          <a:prstGeom prst="rect">
            <a:avLst/>
          </a:prstGeom>
        </p:spPr>
        <p:txBody>
          <a:bodyPr vert="horz" lIns="91440" tIns="45720" rIns="91440" bIns="45720" rtlCol="0"/>
          <a:lstStyle>
            <a:lvl1pPr algn="r">
              <a:defRPr sz="1200"/>
            </a:lvl1pPr>
          </a:lstStyle>
          <a:p>
            <a:fld id="{79C5634A-BF71-4A4E-9098-B5799A7AE212}" type="datetimeFigureOut">
              <a:rPr lang="en-US" smtClean="0"/>
              <a:t>1/13/2020</a:t>
            </a:fld>
            <a:endParaRPr lang="en-US"/>
          </a:p>
        </p:txBody>
      </p:sp>
      <p:sp>
        <p:nvSpPr>
          <p:cNvPr id="4" name="Slayt Görüntüsü Yer Tutucusu 3"/>
          <p:cNvSpPr>
            <a:spLocks noGrp="1" noRot="1" noChangeAspect="1"/>
          </p:cNvSpPr>
          <p:nvPr>
            <p:ph type="sldImg" idx="2"/>
          </p:nvPr>
        </p:nvSpPr>
        <p:spPr>
          <a:xfrm>
            <a:off x="2924175" y="849313"/>
            <a:ext cx="4076700" cy="2293937"/>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992505" y="3271381"/>
            <a:ext cx="7940040" cy="2676585"/>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6456612"/>
            <a:ext cx="4300855" cy="341063"/>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5621898" y="6456612"/>
            <a:ext cx="4300855" cy="341063"/>
          </a:xfrm>
          <a:prstGeom prst="rect">
            <a:avLst/>
          </a:prstGeom>
        </p:spPr>
        <p:txBody>
          <a:bodyPr vert="horz" lIns="91440" tIns="45720" rIns="91440" bIns="45720" rtlCol="0" anchor="b"/>
          <a:lstStyle>
            <a:lvl1pPr algn="r">
              <a:defRPr sz="1200"/>
            </a:lvl1pPr>
          </a:lstStyle>
          <a:p>
            <a:fld id="{A56E24E7-92D9-4882-845F-B955BDCB7EE7}" type="slidenum">
              <a:rPr lang="en-US" smtClean="0"/>
              <a:t>‹#›</a:t>
            </a:fld>
            <a:endParaRPr lang="en-US"/>
          </a:p>
        </p:txBody>
      </p:sp>
    </p:spTree>
    <p:extLst>
      <p:ext uri="{BB962C8B-B14F-4D97-AF65-F5344CB8AC3E}">
        <p14:creationId xmlns:p14="http://schemas.microsoft.com/office/powerpoint/2010/main" val="294811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sz="1200" kern="1200" dirty="0" smtClean="0">
                <a:solidFill>
                  <a:schemeClr val="tx1"/>
                </a:solidFill>
                <a:effectLst/>
                <a:latin typeface="+mn-lt"/>
                <a:ea typeface="+mn-ea"/>
                <a:cs typeface="+mn-cs"/>
              </a:rPr>
              <a:t>ICT plays an increasingly important role in most societies; and our communication, sociality, entertainment, learning, community, work and various other activities depend on it, leading to a so-called network society. Today, we are living in information age, and having information has become a scarce good and one of the basic factors of production. To obtain information, we are using the internet and the digital technologies.</a:t>
            </a:r>
          </a:p>
          <a:p>
            <a:r>
              <a:rPr lang="en-US" sz="1200" kern="1200" dirty="0" smtClean="0">
                <a:solidFill>
                  <a:schemeClr val="tx1"/>
                </a:solidFill>
                <a:effectLst/>
                <a:latin typeface="+mn-lt"/>
                <a:ea typeface="+mn-ea"/>
                <a:cs typeface="+mn-cs"/>
              </a:rPr>
              <a:t>The average share by internet users in OECD countries grew by almost 30 % between 2006 and 2018, more than doubled in Greece, Mexico and Turkey (OECD, 2019)</a:t>
            </a:r>
          </a:p>
        </p:txBody>
      </p:sp>
      <p:sp>
        <p:nvSpPr>
          <p:cNvPr id="4" name="Slayt Numarası Yer Tutucusu 3"/>
          <p:cNvSpPr>
            <a:spLocks noGrp="1"/>
          </p:cNvSpPr>
          <p:nvPr>
            <p:ph type="sldNum" sz="quarter" idx="10"/>
          </p:nvPr>
        </p:nvSpPr>
        <p:spPr/>
        <p:txBody>
          <a:bodyPr/>
          <a:lstStyle/>
          <a:p>
            <a:fld id="{A56E24E7-92D9-4882-845F-B955BDCB7EE7}" type="slidenum">
              <a:rPr lang="en-US" smtClean="0"/>
              <a:t>3</a:t>
            </a:fld>
            <a:endParaRPr lang="en-US"/>
          </a:p>
        </p:txBody>
      </p:sp>
    </p:spTree>
    <p:extLst>
      <p:ext uri="{BB962C8B-B14F-4D97-AF65-F5344CB8AC3E}">
        <p14:creationId xmlns:p14="http://schemas.microsoft.com/office/powerpoint/2010/main" val="2989989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err="1" smtClean="0"/>
              <a:t>For</a:t>
            </a:r>
            <a:r>
              <a:rPr lang="tr-TR" sz="1200" dirty="0" smtClean="0"/>
              <a:t> </a:t>
            </a:r>
            <a:r>
              <a:rPr lang="tr-TR" sz="1200" dirty="0" err="1" smtClean="0"/>
              <a:t>some</a:t>
            </a:r>
            <a:r>
              <a:rPr lang="tr-TR" sz="1200" dirty="0" smtClean="0"/>
              <a:t>, </a:t>
            </a:r>
            <a:r>
              <a:rPr lang="tr-TR" sz="1200" dirty="0" err="1" smtClean="0"/>
              <a:t>technology</a:t>
            </a:r>
            <a:r>
              <a:rPr lang="tr-TR" sz="1200" dirty="0" smtClean="0"/>
              <a:t> is </a:t>
            </a:r>
            <a:r>
              <a:rPr lang="tr-TR" sz="1200" dirty="0" err="1" smtClean="0"/>
              <a:t>easy</a:t>
            </a:r>
            <a:r>
              <a:rPr lang="tr-TR" sz="1200" dirty="0" smtClean="0"/>
              <a:t> </a:t>
            </a:r>
            <a:r>
              <a:rPr lang="tr-TR" sz="1200" dirty="0" err="1" smtClean="0"/>
              <a:t>to</a:t>
            </a:r>
            <a:r>
              <a:rPr lang="tr-TR" sz="1200" dirty="0" smtClean="0"/>
              <a:t> </a:t>
            </a:r>
            <a:r>
              <a:rPr lang="tr-TR" sz="1200" dirty="0" err="1" smtClean="0"/>
              <a:t>reach</a:t>
            </a:r>
            <a:r>
              <a:rPr lang="tr-TR" sz="1200" dirty="0" smtClean="0"/>
              <a:t> </a:t>
            </a:r>
            <a:r>
              <a:rPr lang="tr-TR" sz="1200" dirty="0" err="1" smtClean="0"/>
              <a:t>and</a:t>
            </a:r>
            <a:r>
              <a:rPr lang="tr-TR" sz="1200" dirty="0" smtClean="0"/>
              <a:t> </a:t>
            </a:r>
            <a:r>
              <a:rPr lang="tr-TR" sz="1200" dirty="0" err="1" smtClean="0"/>
              <a:t>affordable</a:t>
            </a:r>
            <a:r>
              <a:rPr lang="tr-TR" sz="1200" dirty="0" smtClean="0"/>
              <a:t>.</a:t>
            </a:r>
          </a:p>
          <a:p>
            <a:r>
              <a:rPr lang="tr-TR" sz="1200" dirty="0" err="1" smtClean="0"/>
              <a:t>For</a:t>
            </a:r>
            <a:r>
              <a:rPr lang="tr-TR" sz="1200" dirty="0" smtClean="0"/>
              <a:t> </a:t>
            </a:r>
            <a:r>
              <a:rPr lang="tr-TR" sz="1200" dirty="0" err="1" smtClean="0"/>
              <a:t>others</a:t>
            </a:r>
            <a:r>
              <a:rPr lang="tr-TR" sz="1200" dirty="0" smtClean="0"/>
              <a:t>, it is </a:t>
            </a:r>
            <a:r>
              <a:rPr lang="tr-TR" sz="1200" dirty="0" err="1" smtClean="0"/>
              <a:t>too</a:t>
            </a:r>
            <a:r>
              <a:rPr lang="tr-TR" sz="1200" dirty="0" smtClean="0"/>
              <a:t> </a:t>
            </a:r>
            <a:r>
              <a:rPr lang="tr-TR" sz="1200" dirty="0" err="1" smtClean="0"/>
              <a:t>expensive</a:t>
            </a:r>
            <a:r>
              <a:rPr lang="tr-TR" sz="1200" dirty="0" smtClean="0"/>
              <a:t> </a:t>
            </a:r>
            <a:r>
              <a:rPr lang="tr-TR" sz="1200" dirty="0" err="1" smtClean="0"/>
              <a:t>and</a:t>
            </a:r>
            <a:r>
              <a:rPr lang="tr-TR" sz="1200" dirty="0" smtClean="0"/>
              <a:t> </a:t>
            </a:r>
            <a:r>
              <a:rPr lang="tr-TR" sz="1200" dirty="0" err="1" smtClean="0"/>
              <a:t>complicated</a:t>
            </a:r>
            <a:r>
              <a:rPr lang="tr-TR" sz="1200" dirty="0" smtClean="0"/>
              <a:t>.</a:t>
            </a:r>
          </a:p>
          <a:p>
            <a:endParaRPr lang="en-US" dirty="0"/>
          </a:p>
        </p:txBody>
      </p:sp>
      <p:sp>
        <p:nvSpPr>
          <p:cNvPr id="4" name="Slayt Numarası Yer Tutucusu 3"/>
          <p:cNvSpPr>
            <a:spLocks noGrp="1"/>
          </p:cNvSpPr>
          <p:nvPr>
            <p:ph type="sldNum" sz="quarter" idx="10"/>
          </p:nvPr>
        </p:nvSpPr>
        <p:spPr/>
        <p:txBody>
          <a:bodyPr/>
          <a:lstStyle/>
          <a:p>
            <a:fld id="{A56E24E7-92D9-4882-845F-B955BDCB7EE7}" type="slidenum">
              <a:rPr lang="en-US" smtClean="0"/>
              <a:t>4</a:t>
            </a:fld>
            <a:endParaRPr lang="en-US"/>
          </a:p>
        </p:txBody>
      </p:sp>
    </p:spTree>
    <p:extLst>
      <p:ext uri="{BB962C8B-B14F-4D97-AF65-F5344CB8AC3E}">
        <p14:creationId xmlns:p14="http://schemas.microsoft.com/office/powerpoint/2010/main" val="3200901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sz="1200" kern="1200" dirty="0" smtClean="0">
                <a:solidFill>
                  <a:schemeClr val="tx1"/>
                </a:solidFill>
                <a:effectLst/>
                <a:latin typeface="+mn-lt"/>
                <a:ea typeface="+mn-ea"/>
                <a:cs typeface="+mn-cs"/>
              </a:rPr>
              <a:t>In other words, it is the difference between people into those that are computer literate and have access to the new technology of the Information age, and those who are computer illiterate and/or do not have Access</a:t>
            </a:r>
            <a:r>
              <a:rPr lang="tr-TR" sz="1200" kern="1200" dirty="0" smtClean="0">
                <a:solidFill>
                  <a:schemeClr val="tx1"/>
                </a:solidFill>
                <a:effectLst/>
                <a:latin typeface="+mn-lt"/>
                <a:ea typeface="+mn-ea"/>
                <a:cs typeface="+mn-cs"/>
              </a:rPr>
              <a:t>.</a:t>
            </a:r>
            <a:endParaRPr lang="en-US" dirty="0"/>
          </a:p>
        </p:txBody>
      </p:sp>
      <p:sp>
        <p:nvSpPr>
          <p:cNvPr id="4" name="Slayt Numarası Yer Tutucusu 3"/>
          <p:cNvSpPr>
            <a:spLocks noGrp="1"/>
          </p:cNvSpPr>
          <p:nvPr>
            <p:ph type="sldNum" sz="quarter" idx="10"/>
          </p:nvPr>
        </p:nvSpPr>
        <p:spPr/>
        <p:txBody>
          <a:bodyPr/>
          <a:lstStyle/>
          <a:p>
            <a:fld id="{A56E24E7-92D9-4882-845F-B955BDCB7EE7}" type="slidenum">
              <a:rPr lang="en-US" smtClean="0"/>
              <a:t>6</a:t>
            </a:fld>
            <a:endParaRPr lang="en-US"/>
          </a:p>
        </p:txBody>
      </p:sp>
    </p:spTree>
    <p:extLst>
      <p:ext uri="{BB962C8B-B14F-4D97-AF65-F5344CB8AC3E}">
        <p14:creationId xmlns:p14="http://schemas.microsoft.com/office/powerpoint/2010/main" val="350641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sz="1200" kern="1200" dirty="0" smtClean="0">
                <a:solidFill>
                  <a:schemeClr val="tx1"/>
                </a:solidFill>
                <a:effectLst/>
                <a:latin typeface="+mn-lt"/>
                <a:ea typeface="+mn-ea"/>
                <a:cs typeface="+mn-cs"/>
              </a:rPr>
              <a:t>The concept is </a:t>
            </a:r>
            <a:r>
              <a:rPr lang="en-US" sz="1200" b="1" kern="1200" dirty="0" smtClean="0">
                <a:solidFill>
                  <a:schemeClr val="tx1"/>
                </a:solidFill>
                <a:effectLst/>
                <a:latin typeface="+mn-lt"/>
                <a:ea typeface="+mn-ea"/>
                <a:cs typeface="+mn-cs"/>
              </a:rPr>
              <a:t>beyond to have access to ICT</a:t>
            </a:r>
            <a:r>
              <a:rPr lang="en-US" sz="1200" kern="1200" dirty="0" smtClean="0">
                <a:solidFill>
                  <a:schemeClr val="tx1"/>
                </a:solidFill>
                <a:effectLst/>
                <a:latin typeface="+mn-lt"/>
                <a:ea typeface="+mn-ea"/>
                <a:cs typeface="+mn-cs"/>
              </a:rPr>
              <a:t>, but also </a:t>
            </a:r>
            <a:r>
              <a:rPr lang="en-US" sz="1200" b="1" kern="1200" dirty="0" smtClean="0">
                <a:solidFill>
                  <a:schemeClr val="tx1"/>
                </a:solidFill>
                <a:effectLst/>
                <a:latin typeface="+mn-lt"/>
                <a:ea typeface="+mn-ea"/>
                <a:cs typeface="+mn-cs"/>
              </a:rPr>
              <a:t>includes lack of digital experience, digital skills, and usage opportunities</a:t>
            </a:r>
            <a:r>
              <a:rPr lang="en-US" sz="1200" kern="1200" dirty="0" smtClean="0">
                <a:solidFill>
                  <a:schemeClr val="tx1"/>
                </a:solidFill>
                <a:effectLst/>
                <a:latin typeface="+mn-lt"/>
                <a:ea typeface="+mn-ea"/>
                <a:cs typeface="+mn-cs"/>
              </a:rPr>
              <a:t>. </a:t>
            </a:r>
            <a:endParaRPr lang="tr-TR"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Most people may not be familiar with English, which is the most common language in the web.</a:t>
            </a:r>
          </a:p>
          <a:p>
            <a:endParaRPr lang="en-US" dirty="0"/>
          </a:p>
        </p:txBody>
      </p:sp>
      <p:sp>
        <p:nvSpPr>
          <p:cNvPr id="4" name="Slayt Numarası Yer Tutucusu 3"/>
          <p:cNvSpPr>
            <a:spLocks noGrp="1"/>
          </p:cNvSpPr>
          <p:nvPr>
            <p:ph type="sldNum" sz="quarter" idx="10"/>
          </p:nvPr>
        </p:nvSpPr>
        <p:spPr/>
        <p:txBody>
          <a:bodyPr/>
          <a:lstStyle/>
          <a:p>
            <a:fld id="{A56E24E7-92D9-4882-845F-B955BDCB7EE7}" type="slidenum">
              <a:rPr lang="en-US" smtClean="0"/>
              <a:t>7</a:t>
            </a:fld>
            <a:endParaRPr lang="en-US"/>
          </a:p>
        </p:txBody>
      </p:sp>
    </p:spTree>
    <p:extLst>
      <p:ext uri="{BB962C8B-B14F-4D97-AF65-F5344CB8AC3E}">
        <p14:creationId xmlns:p14="http://schemas.microsoft.com/office/powerpoint/2010/main" val="1228437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Availability</a:t>
            </a:r>
            <a:r>
              <a:rPr lang="tr-TR" dirty="0" smtClean="0"/>
              <a:t>, </a:t>
            </a:r>
            <a:r>
              <a:rPr lang="tr-TR" dirty="0" err="1" smtClean="0"/>
              <a:t>quality</a:t>
            </a:r>
            <a:r>
              <a:rPr lang="tr-TR" baseline="0" dirty="0" smtClean="0"/>
              <a:t> </a:t>
            </a:r>
            <a:r>
              <a:rPr lang="tr-TR" baseline="0" dirty="0" err="1" smtClean="0"/>
              <a:t>and</a:t>
            </a:r>
            <a:r>
              <a:rPr lang="tr-TR" baseline="0" dirty="0" smtClean="0"/>
              <a:t> </a:t>
            </a:r>
            <a:r>
              <a:rPr lang="tr-TR" baseline="0" dirty="0" err="1" smtClean="0"/>
              <a:t>cost</a:t>
            </a:r>
            <a:endParaRPr lang="en-US" dirty="0"/>
          </a:p>
        </p:txBody>
      </p:sp>
      <p:sp>
        <p:nvSpPr>
          <p:cNvPr id="4" name="Slayt Numarası Yer Tutucusu 3"/>
          <p:cNvSpPr>
            <a:spLocks noGrp="1"/>
          </p:cNvSpPr>
          <p:nvPr>
            <p:ph type="sldNum" sz="quarter" idx="10"/>
          </p:nvPr>
        </p:nvSpPr>
        <p:spPr/>
        <p:txBody>
          <a:bodyPr/>
          <a:lstStyle/>
          <a:p>
            <a:fld id="{A56E24E7-92D9-4882-845F-B955BDCB7EE7}" type="slidenum">
              <a:rPr lang="en-US" smtClean="0"/>
              <a:t>9</a:t>
            </a:fld>
            <a:endParaRPr lang="en-US"/>
          </a:p>
        </p:txBody>
      </p:sp>
    </p:spTree>
    <p:extLst>
      <p:ext uri="{BB962C8B-B14F-4D97-AF65-F5344CB8AC3E}">
        <p14:creationId xmlns:p14="http://schemas.microsoft.com/office/powerpoint/2010/main" val="2147248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A56E24E7-92D9-4882-845F-B955BDCB7EE7}" type="slidenum">
              <a:rPr lang="en-US" smtClean="0"/>
              <a:t>10</a:t>
            </a:fld>
            <a:endParaRPr lang="en-US"/>
          </a:p>
        </p:txBody>
      </p:sp>
    </p:spTree>
    <p:extLst>
      <p:ext uri="{BB962C8B-B14F-4D97-AF65-F5344CB8AC3E}">
        <p14:creationId xmlns:p14="http://schemas.microsoft.com/office/powerpoint/2010/main" val="1336916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7C47A4E5-EC6D-486D-BADE-8D824FC390E3}"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2879170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C47A4E5-EC6D-486D-BADE-8D824FC390E3}"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688661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C47A4E5-EC6D-486D-BADE-8D824FC390E3}"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1417306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C47A4E5-EC6D-486D-BADE-8D824FC390E3}"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3484397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C47A4E5-EC6D-486D-BADE-8D824FC390E3}"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3600461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7C47A4E5-EC6D-486D-BADE-8D824FC390E3}"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3875422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7C47A4E5-EC6D-486D-BADE-8D824FC390E3}" type="datetimeFigureOut">
              <a:rPr lang="en-US" smtClean="0"/>
              <a:t>1/13/2020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2351079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7C47A4E5-EC6D-486D-BADE-8D824FC390E3}" type="datetimeFigureOut">
              <a:rPr lang="en-US" smtClean="0"/>
              <a:t>1/13/2020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429295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C47A4E5-EC6D-486D-BADE-8D824FC390E3}" type="datetimeFigureOut">
              <a:rPr lang="en-US" smtClean="0"/>
              <a:t>1/13/2020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774894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C47A4E5-EC6D-486D-BADE-8D824FC390E3}"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3105532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C47A4E5-EC6D-486D-BADE-8D824FC390E3}"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3ABEF46-A3C9-464A-B6C3-DBC889021017}" type="slidenum">
              <a:rPr lang="en-US" smtClean="0"/>
              <a:t>‹#›</a:t>
            </a:fld>
            <a:endParaRPr lang="en-US"/>
          </a:p>
        </p:txBody>
      </p:sp>
    </p:spTree>
    <p:extLst>
      <p:ext uri="{BB962C8B-B14F-4D97-AF65-F5344CB8AC3E}">
        <p14:creationId xmlns:p14="http://schemas.microsoft.com/office/powerpoint/2010/main" val="128470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47A4E5-EC6D-486D-BADE-8D824FC390E3}" type="datetimeFigureOut">
              <a:rPr lang="en-US" smtClean="0"/>
              <a:t>1/13/2020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ABEF46-A3C9-464A-B6C3-DBC889021017}" type="slidenum">
              <a:rPr lang="en-US" smtClean="0"/>
              <a:t>‹#›</a:t>
            </a:fld>
            <a:endParaRPr lang="en-US"/>
          </a:p>
        </p:txBody>
      </p:sp>
    </p:spTree>
    <p:extLst>
      <p:ext uri="{BB962C8B-B14F-4D97-AF65-F5344CB8AC3E}">
        <p14:creationId xmlns:p14="http://schemas.microsoft.com/office/powerpoint/2010/main" val="2419426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Digital</a:t>
            </a:r>
            <a:r>
              <a:rPr lang="tr-TR" dirty="0" smtClean="0"/>
              <a:t> </a:t>
            </a:r>
            <a:r>
              <a:rPr lang="tr-TR" smtClean="0"/>
              <a:t>Divide</a:t>
            </a:r>
            <a:endParaRPr lang="en-US" dirty="0"/>
          </a:p>
        </p:txBody>
      </p:sp>
      <p:sp>
        <p:nvSpPr>
          <p:cNvPr id="3" name="Alt Başlık 2"/>
          <p:cNvSpPr>
            <a:spLocks noGrp="1"/>
          </p:cNvSpPr>
          <p:nvPr>
            <p:ph type="subTitle" idx="1"/>
          </p:nvPr>
        </p:nvSpPr>
        <p:spPr/>
        <p:txBody>
          <a:bodyPr/>
          <a:lstStyle/>
          <a:p>
            <a:r>
              <a:rPr lang="tr-TR" dirty="0" smtClean="0"/>
              <a:t>Information </a:t>
            </a:r>
            <a:r>
              <a:rPr lang="tr-TR" dirty="0" err="1" smtClean="0"/>
              <a:t>Technology</a:t>
            </a:r>
            <a:r>
              <a:rPr lang="tr-TR" dirty="0" smtClean="0"/>
              <a:t> in Business </a:t>
            </a:r>
            <a:r>
              <a:rPr lang="tr-TR" dirty="0" err="1" smtClean="0"/>
              <a:t>and</a:t>
            </a:r>
            <a:r>
              <a:rPr lang="tr-TR" dirty="0" smtClean="0"/>
              <a:t> </a:t>
            </a:r>
            <a:r>
              <a:rPr lang="tr-TR" dirty="0" err="1" smtClean="0"/>
              <a:t>Society</a:t>
            </a:r>
            <a:r>
              <a:rPr lang="tr-TR" dirty="0" smtClean="0"/>
              <a:t> I</a:t>
            </a:r>
            <a:endParaRPr lang="en-US" dirty="0"/>
          </a:p>
        </p:txBody>
      </p:sp>
    </p:spTree>
    <p:extLst>
      <p:ext uri="{BB962C8B-B14F-4D97-AF65-F5344CB8AC3E}">
        <p14:creationId xmlns:p14="http://schemas.microsoft.com/office/powerpoint/2010/main" val="1134637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t>Digital</a:t>
            </a:r>
            <a:r>
              <a:rPr lang="tr-TR" b="1" dirty="0"/>
              <a:t> </a:t>
            </a:r>
            <a:r>
              <a:rPr lang="tr-TR" b="1" dirty="0" err="1" smtClean="0"/>
              <a:t>Divide</a:t>
            </a:r>
            <a:r>
              <a:rPr lang="tr-TR" b="1" dirty="0" smtClean="0"/>
              <a:t> - </a:t>
            </a:r>
            <a:r>
              <a:rPr lang="tr-TR" b="1" dirty="0" err="1" smtClean="0"/>
              <a:t>Measurement</a:t>
            </a:r>
            <a:endParaRPr lang="en-US" dirty="0"/>
          </a:p>
        </p:txBody>
      </p:sp>
      <p:sp>
        <p:nvSpPr>
          <p:cNvPr id="3" name="İçerik Yer Tutucusu 2"/>
          <p:cNvSpPr>
            <a:spLocks noGrp="1"/>
          </p:cNvSpPr>
          <p:nvPr>
            <p:ph idx="1"/>
          </p:nvPr>
        </p:nvSpPr>
        <p:spPr/>
        <p:txBody>
          <a:bodyPr>
            <a:noAutofit/>
          </a:bodyPr>
          <a:lstStyle/>
          <a:p>
            <a:r>
              <a:rPr lang="tr-TR" sz="3600" dirty="0" err="1" smtClean="0"/>
              <a:t>This</a:t>
            </a:r>
            <a:r>
              <a:rPr lang="tr-TR" sz="3600" dirty="0" smtClean="0"/>
              <a:t> </a:t>
            </a:r>
            <a:r>
              <a:rPr lang="tr-TR" sz="3600" dirty="0" err="1" smtClean="0"/>
              <a:t>divide</a:t>
            </a:r>
            <a:r>
              <a:rPr lang="tr-TR" sz="3600" dirty="0" smtClean="0"/>
              <a:t> is </a:t>
            </a:r>
            <a:r>
              <a:rPr lang="tr-TR" sz="3600" dirty="0" err="1" smtClean="0"/>
              <a:t>found</a:t>
            </a:r>
            <a:r>
              <a:rPr lang="tr-TR" sz="3600" dirty="0" smtClean="0"/>
              <a:t> </a:t>
            </a:r>
            <a:r>
              <a:rPr lang="tr-TR" sz="3600" dirty="0" err="1" smtClean="0"/>
              <a:t>between</a:t>
            </a:r>
            <a:r>
              <a:rPr lang="tr-TR" sz="3600" dirty="0" smtClean="0"/>
              <a:t>:</a:t>
            </a:r>
          </a:p>
          <a:p>
            <a:pPr lvl="1"/>
            <a:r>
              <a:rPr lang="tr-TR" sz="3200" b="1" dirty="0" err="1"/>
              <a:t>Different</a:t>
            </a:r>
            <a:r>
              <a:rPr lang="tr-TR" sz="3200" b="1" dirty="0"/>
              <a:t> </a:t>
            </a:r>
            <a:r>
              <a:rPr lang="tr-TR" sz="3200" b="1" dirty="0" err="1"/>
              <a:t>income</a:t>
            </a:r>
            <a:r>
              <a:rPr lang="tr-TR" sz="3200" b="1" dirty="0"/>
              <a:t> </a:t>
            </a:r>
            <a:r>
              <a:rPr lang="tr-TR" sz="3200" b="1" dirty="0" err="1"/>
              <a:t>levels</a:t>
            </a:r>
            <a:r>
              <a:rPr lang="tr-TR" sz="3200" b="1" dirty="0"/>
              <a:t>.</a:t>
            </a:r>
          </a:p>
          <a:p>
            <a:pPr lvl="1"/>
            <a:r>
              <a:rPr lang="tr-TR" sz="3200" b="1" dirty="0" err="1"/>
              <a:t>Education</a:t>
            </a:r>
            <a:r>
              <a:rPr lang="tr-TR" sz="3200" b="1" dirty="0"/>
              <a:t> </a:t>
            </a:r>
            <a:r>
              <a:rPr lang="tr-TR" sz="3200" b="1" dirty="0" err="1"/>
              <a:t>levels</a:t>
            </a:r>
            <a:endParaRPr lang="tr-TR" sz="3200" b="1" dirty="0"/>
          </a:p>
          <a:p>
            <a:pPr lvl="1"/>
            <a:r>
              <a:rPr lang="tr-TR" sz="3200" dirty="0" err="1" smtClean="0"/>
              <a:t>Across</a:t>
            </a:r>
            <a:r>
              <a:rPr lang="tr-TR" sz="3200" dirty="0" smtClean="0"/>
              <a:t> </a:t>
            </a:r>
            <a:r>
              <a:rPr lang="tr-TR" sz="3200" dirty="0" err="1" smtClean="0"/>
              <a:t>regions</a:t>
            </a:r>
            <a:endParaRPr lang="tr-TR" sz="3200" dirty="0" smtClean="0"/>
          </a:p>
          <a:p>
            <a:pPr lvl="1"/>
            <a:r>
              <a:rPr lang="tr-TR" sz="3200" dirty="0" err="1" smtClean="0"/>
              <a:t>Based</a:t>
            </a:r>
            <a:r>
              <a:rPr lang="tr-TR" sz="3200" dirty="0" smtClean="0"/>
              <a:t> on </a:t>
            </a:r>
            <a:r>
              <a:rPr lang="tr-TR" sz="3200" dirty="0" err="1" smtClean="0"/>
              <a:t>gender</a:t>
            </a:r>
            <a:r>
              <a:rPr lang="tr-TR" sz="3200" dirty="0" smtClean="0"/>
              <a:t> </a:t>
            </a:r>
            <a:r>
              <a:rPr lang="tr-TR" sz="3200" dirty="0" err="1" smtClean="0"/>
              <a:t>differences</a:t>
            </a:r>
            <a:endParaRPr lang="tr-TR" sz="3200" dirty="0" smtClean="0"/>
          </a:p>
          <a:p>
            <a:pPr lvl="1"/>
            <a:r>
              <a:rPr lang="tr-TR" sz="3200" dirty="0" smtClean="0"/>
              <a:t>Age</a:t>
            </a:r>
          </a:p>
          <a:p>
            <a:pPr lvl="1"/>
            <a:r>
              <a:rPr lang="tr-TR" sz="3200" dirty="0" err="1" smtClean="0"/>
              <a:t>Race</a:t>
            </a:r>
            <a:r>
              <a:rPr lang="tr-TR" sz="3200" dirty="0" smtClean="0"/>
              <a:t>, </a:t>
            </a:r>
            <a:r>
              <a:rPr lang="tr-TR" sz="3200" dirty="0" err="1" smtClean="0"/>
              <a:t>ethinicty</a:t>
            </a:r>
            <a:r>
              <a:rPr lang="tr-TR" sz="3200" dirty="0" smtClean="0"/>
              <a:t> </a:t>
            </a:r>
            <a:r>
              <a:rPr lang="tr-TR" sz="3200" dirty="0" err="1" smtClean="0"/>
              <a:t>etc</a:t>
            </a:r>
            <a:endParaRPr lang="tr-TR" sz="3200" dirty="0" smtClean="0"/>
          </a:p>
        </p:txBody>
      </p:sp>
    </p:spTree>
    <p:extLst>
      <p:ext uri="{BB962C8B-B14F-4D97-AF65-F5344CB8AC3E}">
        <p14:creationId xmlns:p14="http://schemas.microsoft.com/office/powerpoint/2010/main" val="3051002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smtClean="0"/>
              <a:t>References</a:t>
            </a:r>
            <a:endParaRPr lang="en-US" b="1"/>
          </a:p>
        </p:txBody>
      </p:sp>
      <p:sp>
        <p:nvSpPr>
          <p:cNvPr id="3" name="İçerik Yer Tutucusu 2"/>
          <p:cNvSpPr>
            <a:spLocks noGrp="1"/>
          </p:cNvSpPr>
          <p:nvPr>
            <p:ph idx="1"/>
          </p:nvPr>
        </p:nvSpPr>
        <p:spPr/>
        <p:txBody>
          <a:bodyPr/>
          <a:lstStyle/>
          <a:p>
            <a:r>
              <a:rPr lang="tr-TR" dirty="0" smtClean="0"/>
              <a:t>World Bank </a:t>
            </a:r>
            <a:r>
              <a:rPr lang="tr-TR" dirty="0" err="1" smtClean="0"/>
              <a:t>Reports</a:t>
            </a:r>
            <a:endParaRPr lang="tr-TR" dirty="0" smtClean="0"/>
          </a:p>
          <a:p>
            <a:r>
              <a:rPr lang="tr-TR" dirty="0" smtClean="0"/>
              <a:t>OECD </a:t>
            </a:r>
            <a:r>
              <a:rPr lang="tr-TR" dirty="0" err="1" smtClean="0"/>
              <a:t>Reports</a:t>
            </a:r>
            <a:endParaRPr lang="tr-TR" dirty="0" smtClean="0"/>
          </a:p>
          <a:p>
            <a:r>
              <a:rPr lang="tr-TR" dirty="0" err="1"/>
              <a:t>Laudon</a:t>
            </a:r>
            <a:r>
              <a:rPr lang="tr-TR" dirty="0"/>
              <a:t> K. </a:t>
            </a:r>
            <a:r>
              <a:rPr lang="tr-TR" dirty="0" err="1"/>
              <a:t>And</a:t>
            </a:r>
            <a:r>
              <a:rPr lang="tr-TR" dirty="0"/>
              <a:t> J. </a:t>
            </a:r>
            <a:r>
              <a:rPr lang="tr-TR" dirty="0" err="1"/>
              <a:t>Laudon</a:t>
            </a:r>
            <a:r>
              <a:rPr lang="tr-TR" dirty="0"/>
              <a:t>, </a:t>
            </a:r>
            <a:r>
              <a:rPr lang="tr-TR" i="1" dirty="0"/>
              <a:t>Management Information </a:t>
            </a:r>
            <a:r>
              <a:rPr lang="tr-TR" i="1" dirty="0" err="1"/>
              <a:t>Systems</a:t>
            </a:r>
            <a:r>
              <a:rPr lang="tr-TR" i="1" dirty="0"/>
              <a:t> </a:t>
            </a:r>
            <a:r>
              <a:rPr lang="tr-TR" i="1" dirty="0" err="1"/>
              <a:t>Managing</a:t>
            </a:r>
            <a:r>
              <a:rPr lang="tr-TR" i="1" dirty="0"/>
              <a:t> </a:t>
            </a:r>
            <a:r>
              <a:rPr lang="tr-TR" i="1" dirty="0" err="1"/>
              <a:t>the</a:t>
            </a:r>
            <a:r>
              <a:rPr lang="tr-TR" i="1" dirty="0"/>
              <a:t> </a:t>
            </a:r>
            <a:r>
              <a:rPr lang="tr-TR" i="1" dirty="0" err="1"/>
              <a:t>Digital</a:t>
            </a:r>
            <a:r>
              <a:rPr lang="tr-TR" i="1" dirty="0"/>
              <a:t> </a:t>
            </a:r>
            <a:r>
              <a:rPr lang="tr-TR" i="1" dirty="0" err="1"/>
              <a:t>Firm</a:t>
            </a:r>
            <a:r>
              <a:rPr lang="tr-TR" dirty="0"/>
              <a:t>, 12th Ed., </a:t>
            </a:r>
            <a:r>
              <a:rPr lang="tr-TR" dirty="0" err="1"/>
              <a:t>Pearson</a:t>
            </a:r>
            <a:r>
              <a:rPr lang="tr-TR" dirty="0"/>
              <a:t> </a:t>
            </a:r>
            <a:r>
              <a:rPr lang="tr-TR" dirty="0" err="1"/>
              <a:t>Prentice</a:t>
            </a:r>
            <a:r>
              <a:rPr lang="tr-TR" dirty="0"/>
              <a:t> </a:t>
            </a:r>
            <a:r>
              <a:rPr lang="tr-TR" dirty="0" err="1"/>
              <a:t>Hall</a:t>
            </a:r>
            <a:r>
              <a:rPr lang="tr-TR" dirty="0"/>
              <a:t>, 2012.</a:t>
            </a:r>
          </a:p>
          <a:p>
            <a:r>
              <a:rPr lang="tr-TR" dirty="0" err="1"/>
              <a:t>Baltzan</a:t>
            </a:r>
            <a:r>
              <a:rPr lang="tr-TR" dirty="0"/>
              <a:t>, P., </a:t>
            </a:r>
            <a:r>
              <a:rPr lang="tr-TR" i="1" dirty="0"/>
              <a:t>Business </a:t>
            </a:r>
            <a:r>
              <a:rPr lang="tr-TR" i="1" dirty="0" err="1"/>
              <a:t>Driven</a:t>
            </a:r>
            <a:r>
              <a:rPr lang="tr-TR" i="1" dirty="0"/>
              <a:t> Information </a:t>
            </a:r>
            <a:r>
              <a:rPr lang="tr-TR" i="1" dirty="0" err="1"/>
              <a:t>Systems</a:t>
            </a:r>
            <a:r>
              <a:rPr lang="tr-TR" dirty="0"/>
              <a:t>, 4th. Ed., </a:t>
            </a:r>
            <a:r>
              <a:rPr lang="tr-TR" dirty="0" err="1"/>
              <a:t>McGraw</a:t>
            </a:r>
            <a:r>
              <a:rPr lang="tr-TR" dirty="0"/>
              <a:t> </a:t>
            </a:r>
            <a:r>
              <a:rPr lang="tr-TR" dirty="0" err="1"/>
              <a:t>Hill</a:t>
            </a:r>
            <a:r>
              <a:rPr lang="tr-TR" dirty="0"/>
              <a:t>, 2014.</a:t>
            </a:r>
          </a:p>
          <a:p>
            <a:r>
              <a:rPr lang="tr-TR" dirty="0" err="1"/>
              <a:t>Valacich</a:t>
            </a:r>
            <a:r>
              <a:rPr lang="tr-TR" dirty="0"/>
              <a:t>, J </a:t>
            </a:r>
            <a:r>
              <a:rPr lang="tr-TR" dirty="0" err="1"/>
              <a:t>and</a:t>
            </a:r>
            <a:r>
              <a:rPr lang="tr-TR" dirty="0"/>
              <a:t> C. </a:t>
            </a:r>
            <a:r>
              <a:rPr lang="tr-TR" dirty="0" err="1"/>
              <a:t>Schneider</a:t>
            </a:r>
            <a:r>
              <a:rPr lang="tr-TR" dirty="0"/>
              <a:t>, </a:t>
            </a:r>
            <a:r>
              <a:rPr lang="tr-TR" i="1" dirty="0"/>
              <a:t>Information </a:t>
            </a:r>
            <a:r>
              <a:rPr lang="tr-TR" i="1" dirty="0" err="1"/>
              <a:t>Systems</a:t>
            </a:r>
            <a:r>
              <a:rPr lang="tr-TR" i="1" dirty="0"/>
              <a:t> </a:t>
            </a:r>
            <a:r>
              <a:rPr lang="tr-TR" i="1" dirty="0" err="1"/>
              <a:t>Today</a:t>
            </a:r>
            <a:r>
              <a:rPr lang="tr-TR" i="1" dirty="0"/>
              <a:t> </a:t>
            </a:r>
            <a:r>
              <a:rPr lang="tr-TR" i="1" dirty="0" err="1"/>
              <a:t>Managing</a:t>
            </a:r>
            <a:r>
              <a:rPr lang="tr-TR" i="1" dirty="0"/>
              <a:t> in </a:t>
            </a:r>
            <a:r>
              <a:rPr lang="tr-TR" i="1" dirty="0" err="1"/>
              <a:t>the</a:t>
            </a:r>
            <a:r>
              <a:rPr lang="tr-TR" i="1" dirty="0"/>
              <a:t> </a:t>
            </a:r>
            <a:r>
              <a:rPr lang="tr-TR" i="1" dirty="0" err="1"/>
              <a:t>Digital</a:t>
            </a:r>
            <a:r>
              <a:rPr lang="tr-TR" i="1" dirty="0"/>
              <a:t> World, </a:t>
            </a:r>
            <a:r>
              <a:rPr lang="tr-TR" dirty="0"/>
              <a:t>5th Ed., </a:t>
            </a:r>
            <a:r>
              <a:rPr lang="tr-TR" dirty="0" err="1"/>
              <a:t>Prentice</a:t>
            </a:r>
            <a:r>
              <a:rPr lang="tr-TR" dirty="0"/>
              <a:t> </a:t>
            </a:r>
            <a:r>
              <a:rPr lang="tr-TR" dirty="0" err="1"/>
              <a:t>Hall</a:t>
            </a:r>
            <a:r>
              <a:rPr lang="tr-TR" dirty="0"/>
              <a:t>, 2012</a:t>
            </a:r>
            <a:r>
              <a:rPr lang="tr-TR" dirty="0" smtClean="0"/>
              <a:t>.</a:t>
            </a:r>
          </a:p>
          <a:p>
            <a:r>
              <a:rPr lang="tr-TR" dirty="0" smtClean="0"/>
              <a:t>TÜİK </a:t>
            </a:r>
            <a:r>
              <a:rPr lang="tr-TR" dirty="0" err="1" smtClean="0"/>
              <a:t>Reports</a:t>
            </a:r>
            <a:endParaRPr lang="en-US" dirty="0"/>
          </a:p>
          <a:p>
            <a:pPr marL="0" indent="0">
              <a:buNone/>
            </a:pPr>
            <a:endParaRPr lang="en-US" dirty="0"/>
          </a:p>
        </p:txBody>
      </p:sp>
    </p:spTree>
    <p:extLst>
      <p:ext uri="{BB962C8B-B14F-4D97-AF65-F5344CB8AC3E}">
        <p14:creationId xmlns:p14="http://schemas.microsoft.com/office/powerpoint/2010/main" val="6408877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t>Digital</a:t>
            </a:r>
            <a:r>
              <a:rPr lang="tr-TR" b="1" dirty="0"/>
              <a:t> </a:t>
            </a:r>
            <a:r>
              <a:rPr lang="tr-TR" b="1" dirty="0" err="1"/>
              <a:t>Divide</a:t>
            </a:r>
            <a:endParaRPr lang="en-US" dirty="0"/>
          </a:p>
        </p:txBody>
      </p:sp>
      <p:sp>
        <p:nvSpPr>
          <p:cNvPr id="3" name="İçerik Yer Tutucusu 2"/>
          <p:cNvSpPr>
            <a:spLocks noGrp="1"/>
          </p:cNvSpPr>
          <p:nvPr>
            <p:ph idx="1"/>
          </p:nvPr>
        </p:nvSpPr>
        <p:spPr>
          <a:xfrm>
            <a:off x="812800" y="1495425"/>
            <a:ext cx="10515600" cy="4351338"/>
          </a:xfrm>
        </p:spPr>
        <p:txBody>
          <a:bodyPr>
            <a:normAutofit/>
          </a:bodyPr>
          <a:lstStyle/>
          <a:p>
            <a:pPr marL="0" indent="0">
              <a:buNone/>
            </a:pPr>
            <a:r>
              <a:rPr lang="en-US" sz="3200" smtClean="0"/>
              <a:t>“</a:t>
            </a:r>
            <a:r>
              <a:rPr lang="en-US" sz="3200"/>
              <a:t>Visions of a global knowledge-based economy </a:t>
            </a:r>
            <a:r>
              <a:rPr lang="en-US" sz="3200" smtClean="0"/>
              <a:t>and</a:t>
            </a:r>
            <a:r>
              <a:rPr lang="tr-TR" sz="3200" smtClean="0"/>
              <a:t> </a:t>
            </a:r>
            <a:r>
              <a:rPr lang="en-US" sz="3200" smtClean="0"/>
              <a:t>universal </a:t>
            </a:r>
            <a:r>
              <a:rPr lang="en-US" sz="3200"/>
              <a:t>electronic commerce, characterised by </a:t>
            </a:r>
            <a:r>
              <a:rPr lang="en-US" sz="3200" smtClean="0"/>
              <a:t>the</a:t>
            </a:r>
            <a:r>
              <a:rPr lang="tr-TR" sz="3200" smtClean="0"/>
              <a:t> </a:t>
            </a:r>
            <a:r>
              <a:rPr lang="en-US" sz="3200" smtClean="0"/>
              <a:t>‘</a:t>
            </a:r>
            <a:r>
              <a:rPr lang="en-US" sz="3200" b="1"/>
              <a:t>death of distance</a:t>
            </a:r>
            <a:r>
              <a:rPr lang="en-US" sz="3200"/>
              <a:t>’ must be tempered by the </a:t>
            </a:r>
            <a:r>
              <a:rPr lang="en-US" sz="3200" smtClean="0"/>
              <a:t>reality</a:t>
            </a:r>
            <a:r>
              <a:rPr lang="tr-TR" sz="3200" smtClean="0"/>
              <a:t> </a:t>
            </a:r>
            <a:r>
              <a:rPr lang="en-US" sz="3200" smtClean="0"/>
              <a:t>that </a:t>
            </a:r>
            <a:r>
              <a:rPr lang="en-US" sz="3200"/>
              <a:t>half the world’s population has never made </a:t>
            </a:r>
            <a:r>
              <a:rPr lang="en-US" sz="3200" smtClean="0"/>
              <a:t>a</a:t>
            </a:r>
            <a:r>
              <a:rPr lang="tr-TR" sz="3200" smtClean="0"/>
              <a:t> </a:t>
            </a:r>
            <a:r>
              <a:rPr lang="en-US" sz="3200" smtClean="0"/>
              <a:t>telephone </a:t>
            </a:r>
            <a:r>
              <a:rPr lang="en-US" sz="3200"/>
              <a:t>call, much less accessed the Internet</a:t>
            </a:r>
            <a:r>
              <a:rPr lang="en-US" sz="3200" smtClean="0"/>
              <a:t>.”</a:t>
            </a:r>
            <a:r>
              <a:rPr lang="en-US" sz="2400" i="1" smtClean="0"/>
              <a:t>OECD </a:t>
            </a:r>
            <a:r>
              <a:rPr lang="en-US" sz="2400" i="1"/>
              <a:t>(1999), The Economic and Social Impact </a:t>
            </a:r>
            <a:r>
              <a:rPr lang="en-US" sz="2400" i="1" smtClean="0"/>
              <a:t>of</a:t>
            </a:r>
            <a:r>
              <a:rPr lang="tr-TR" sz="2400" i="1" smtClean="0"/>
              <a:t> </a:t>
            </a:r>
            <a:r>
              <a:rPr lang="en-US" sz="2400" i="1" smtClean="0"/>
              <a:t>Electronic </a:t>
            </a:r>
            <a:r>
              <a:rPr lang="en-US" sz="2400" i="1"/>
              <a:t>Commerce: Preliminary Findings </a:t>
            </a:r>
            <a:r>
              <a:rPr lang="en-US" sz="2400" i="1" smtClean="0"/>
              <a:t>and</a:t>
            </a:r>
            <a:r>
              <a:rPr lang="tr-TR" sz="2400" i="1" smtClean="0"/>
              <a:t> </a:t>
            </a:r>
            <a:r>
              <a:rPr lang="en-US" sz="2400" i="1" smtClean="0"/>
              <a:t>Research </a:t>
            </a:r>
            <a:r>
              <a:rPr lang="en-US" sz="2400" i="1"/>
              <a:t>Agenda</a:t>
            </a:r>
            <a:r>
              <a:rPr lang="en-US" sz="2400" i="1" smtClean="0"/>
              <a:t>.</a:t>
            </a:r>
            <a:endParaRPr lang="tr-TR" sz="2400" i="1" smtClean="0"/>
          </a:p>
          <a:p>
            <a:pPr marL="0" indent="0">
              <a:buNone/>
            </a:pPr>
            <a:endParaRPr lang="tr-TR" sz="3200"/>
          </a:p>
          <a:p>
            <a:pPr marL="0" indent="0">
              <a:buNone/>
            </a:pPr>
            <a:r>
              <a:rPr lang="en-US" sz="3200"/>
              <a:t>“Today high speed broadband is not a luxury, it’s a necessity.” – </a:t>
            </a:r>
            <a:r>
              <a:rPr lang="tr-TR" sz="3200"/>
              <a:t>Barack </a:t>
            </a:r>
            <a:r>
              <a:rPr lang="en-US" sz="3200"/>
              <a:t>Obama, January 14, 2015</a:t>
            </a:r>
            <a:r>
              <a:rPr lang="en-US" sz="3200" smtClean="0"/>
              <a:t>.</a:t>
            </a:r>
            <a:endParaRPr lang="tr-TR" sz="3200"/>
          </a:p>
        </p:txBody>
      </p:sp>
    </p:spTree>
    <p:extLst>
      <p:ext uri="{BB962C8B-B14F-4D97-AF65-F5344CB8AC3E}">
        <p14:creationId xmlns:p14="http://schemas.microsoft.com/office/powerpoint/2010/main" val="1858700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t>Digital</a:t>
            </a:r>
            <a:r>
              <a:rPr lang="tr-TR" b="1" dirty="0"/>
              <a:t> </a:t>
            </a:r>
            <a:r>
              <a:rPr lang="tr-TR" b="1" dirty="0" err="1"/>
              <a:t>Divide</a:t>
            </a:r>
            <a:endParaRPr lang="en-US" dirty="0"/>
          </a:p>
        </p:txBody>
      </p:sp>
      <p:pic>
        <p:nvPicPr>
          <p:cNvPr id="4" name="İçerik Yer Tutucusu 3"/>
          <p:cNvPicPr>
            <a:picLocks noGrp="1"/>
          </p:cNvPicPr>
          <p:nvPr>
            <p:ph idx="1"/>
          </p:nvPr>
        </p:nvPicPr>
        <p:blipFill>
          <a:blip r:embed="rId3"/>
          <a:stretch>
            <a:fillRect/>
          </a:stretch>
        </p:blipFill>
        <p:spPr>
          <a:xfrm>
            <a:off x="838200" y="1402080"/>
            <a:ext cx="10398760" cy="4978400"/>
          </a:xfrm>
          <a:prstGeom prst="rect">
            <a:avLst/>
          </a:prstGeom>
        </p:spPr>
      </p:pic>
    </p:spTree>
    <p:extLst>
      <p:ext uri="{BB962C8B-B14F-4D97-AF65-F5344CB8AC3E}">
        <p14:creationId xmlns:p14="http://schemas.microsoft.com/office/powerpoint/2010/main" val="40733749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smtClean="0"/>
              <a:t>Digital Divide</a:t>
            </a:r>
            <a:endParaRPr lang="en-US" b="1"/>
          </a:p>
        </p:txBody>
      </p:sp>
      <p:sp>
        <p:nvSpPr>
          <p:cNvPr id="3" name="İçerik Yer Tutucusu 2"/>
          <p:cNvSpPr>
            <a:spLocks noGrp="1"/>
          </p:cNvSpPr>
          <p:nvPr>
            <p:ph idx="1"/>
          </p:nvPr>
        </p:nvSpPr>
        <p:spPr/>
        <p:txBody>
          <a:bodyPr>
            <a:noAutofit/>
          </a:bodyPr>
          <a:lstStyle/>
          <a:p>
            <a:r>
              <a:rPr lang="tr-TR" sz="4000" dirty="0" err="1" smtClean="0"/>
              <a:t>The</a:t>
            </a:r>
            <a:r>
              <a:rPr lang="tr-TR" sz="4000" dirty="0" smtClean="0"/>
              <a:t> internet </a:t>
            </a:r>
            <a:r>
              <a:rPr lang="tr-TR" sz="4000" dirty="0" err="1" smtClean="0"/>
              <a:t>and</a:t>
            </a:r>
            <a:r>
              <a:rPr lang="tr-TR" sz="4000" dirty="0" smtClean="0"/>
              <a:t> </a:t>
            </a:r>
            <a:r>
              <a:rPr lang="tr-TR" sz="4000" dirty="0" err="1" smtClean="0"/>
              <a:t>digital</a:t>
            </a:r>
            <a:r>
              <a:rPr lang="tr-TR" sz="4000" dirty="0" smtClean="0"/>
              <a:t> </a:t>
            </a:r>
            <a:r>
              <a:rPr lang="tr-TR" sz="4000" dirty="0" err="1" smtClean="0"/>
              <a:t>technology</a:t>
            </a:r>
            <a:r>
              <a:rPr lang="tr-TR" sz="4000" dirty="0" smtClean="0"/>
              <a:t> </a:t>
            </a:r>
            <a:r>
              <a:rPr lang="tr-TR" sz="4000" dirty="0" err="1" smtClean="0"/>
              <a:t>usage</a:t>
            </a:r>
            <a:r>
              <a:rPr lang="tr-TR" sz="4000" dirty="0" smtClean="0"/>
              <a:t> </a:t>
            </a:r>
            <a:r>
              <a:rPr lang="tr-TR" sz="4000" dirty="0" err="1" smtClean="0"/>
              <a:t>are</a:t>
            </a:r>
            <a:r>
              <a:rPr lang="tr-TR" sz="4000" dirty="0" smtClean="0"/>
              <a:t> </a:t>
            </a:r>
            <a:r>
              <a:rPr lang="tr-TR" sz="4000" dirty="0" err="1" smtClean="0"/>
              <a:t>constantly</a:t>
            </a:r>
            <a:r>
              <a:rPr lang="tr-TR" sz="4000" dirty="0" smtClean="0"/>
              <a:t> </a:t>
            </a:r>
            <a:r>
              <a:rPr lang="tr-TR" sz="4000" dirty="0" err="1" smtClean="0"/>
              <a:t>increasing</a:t>
            </a:r>
            <a:r>
              <a:rPr lang="tr-TR" sz="4000" dirty="0" smtClean="0"/>
              <a:t> in </a:t>
            </a:r>
            <a:r>
              <a:rPr lang="tr-TR" sz="4000" dirty="0" err="1" smtClean="0"/>
              <a:t>the</a:t>
            </a:r>
            <a:r>
              <a:rPr lang="tr-TR" sz="4000" dirty="0" smtClean="0"/>
              <a:t> World.</a:t>
            </a:r>
          </a:p>
          <a:p>
            <a:r>
              <a:rPr lang="tr-TR" sz="4000" dirty="0" err="1" smtClean="0"/>
              <a:t>The</a:t>
            </a:r>
            <a:r>
              <a:rPr lang="tr-TR" sz="4000" dirty="0" smtClean="0"/>
              <a:t> </a:t>
            </a:r>
            <a:r>
              <a:rPr lang="tr-TR" sz="4000" dirty="0" err="1" smtClean="0"/>
              <a:t>benefits</a:t>
            </a:r>
            <a:r>
              <a:rPr lang="tr-TR" sz="4000" dirty="0" smtClean="0"/>
              <a:t> of </a:t>
            </a:r>
            <a:r>
              <a:rPr lang="tr-TR" sz="4000" dirty="0" err="1" smtClean="0"/>
              <a:t>information</a:t>
            </a:r>
            <a:r>
              <a:rPr lang="tr-TR" sz="4000" dirty="0" smtClean="0"/>
              <a:t> </a:t>
            </a:r>
            <a:r>
              <a:rPr lang="tr-TR" sz="4000" dirty="0" err="1" smtClean="0"/>
              <a:t>technology</a:t>
            </a:r>
            <a:r>
              <a:rPr lang="tr-TR" sz="4000" dirty="0" smtClean="0"/>
              <a:t> is not </a:t>
            </a:r>
            <a:r>
              <a:rPr lang="tr-TR" sz="4000" dirty="0" err="1" smtClean="0"/>
              <a:t>evenly</a:t>
            </a:r>
            <a:r>
              <a:rPr lang="tr-TR" sz="4000" dirty="0" smtClean="0"/>
              <a:t> </a:t>
            </a:r>
            <a:r>
              <a:rPr lang="tr-TR" sz="4000" dirty="0" err="1" smtClean="0"/>
              <a:t>distributed</a:t>
            </a:r>
            <a:r>
              <a:rPr lang="tr-TR" sz="4000" dirty="0" smtClean="0"/>
              <a:t>.</a:t>
            </a:r>
          </a:p>
          <a:p>
            <a:pPr marL="0" indent="0">
              <a:buNone/>
            </a:pPr>
            <a:endParaRPr lang="en-US" sz="4000" dirty="0"/>
          </a:p>
        </p:txBody>
      </p:sp>
    </p:spTree>
    <p:extLst>
      <p:ext uri="{BB962C8B-B14F-4D97-AF65-F5344CB8AC3E}">
        <p14:creationId xmlns:p14="http://schemas.microsoft.com/office/powerpoint/2010/main" val="2713071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t>Digital</a:t>
            </a:r>
            <a:r>
              <a:rPr lang="tr-TR" b="1" dirty="0"/>
              <a:t> </a:t>
            </a:r>
            <a:r>
              <a:rPr lang="tr-TR" b="1" dirty="0" err="1" smtClean="0"/>
              <a:t>Divide</a:t>
            </a:r>
            <a:r>
              <a:rPr lang="tr-TR" b="1" dirty="0"/>
              <a:t> </a:t>
            </a:r>
            <a:r>
              <a:rPr lang="tr-TR" b="1" dirty="0" smtClean="0"/>
              <a:t>- % of Global </a:t>
            </a:r>
            <a:r>
              <a:rPr lang="tr-TR" b="1" dirty="0" err="1" smtClean="0"/>
              <a:t>Population</a:t>
            </a:r>
            <a:r>
              <a:rPr lang="tr-TR" b="1" dirty="0" smtClean="0"/>
              <a:t> </a:t>
            </a:r>
            <a:r>
              <a:rPr lang="tr-TR" b="1" dirty="0" err="1" smtClean="0"/>
              <a:t>Accessing</a:t>
            </a:r>
            <a:r>
              <a:rPr lang="tr-TR" b="1" dirty="0" smtClean="0"/>
              <a:t> </a:t>
            </a:r>
            <a:r>
              <a:rPr lang="tr-TR" b="1" dirty="0" err="1" smtClean="0"/>
              <a:t>the</a:t>
            </a:r>
            <a:r>
              <a:rPr lang="tr-TR" b="1" dirty="0" smtClean="0"/>
              <a:t> Internet</a:t>
            </a:r>
            <a:endParaRPr lang="en-US" dirty="0"/>
          </a:p>
        </p:txBody>
      </p:sp>
      <p:pic>
        <p:nvPicPr>
          <p:cNvPr id="4" name="İçerik Yer Tutucusu 3"/>
          <p:cNvPicPr>
            <a:picLocks noGrp="1"/>
          </p:cNvPicPr>
          <p:nvPr>
            <p:ph idx="1"/>
          </p:nvPr>
        </p:nvPicPr>
        <p:blipFill rotWithShape="1">
          <a:blip r:embed="rId2"/>
          <a:srcRect t="13372"/>
          <a:stretch/>
        </p:blipFill>
        <p:spPr>
          <a:xfrm>
            <a:off x="838200" y="1690688"/>
            <a:ext cx="10515600" cy="4752975"/>
          </a:xfrm>
          <a:prstGeom prst="rect">
            <a:avLst/>
          </a:prstGeom>
        </p:spPr>
      </p:pic>
    </p:spTree>
    <p:extLst>
      <p:ext uri="{BB962C8B-B14F-4D97-AF65-F5344CB8AC3E}">
        <p14:creationId xmlns:p14="http://schemas.microsoft.com/office/powerpoint/2010/main" val="2992117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a:t>Digital Divide</a:t>
            </a:r>
            <a:endParaRPr lang="en-US"/>
          </a:p>
        </p:txBody>
      </p:sp>
      <p:sp>
        <p:nvSpPr>
          <p:cNvPr id="3" name="İçerik Yer Tutucusu 2"/>
          <p:cNvSpPr>
            <a:spLocks noGrp="1"/>
          </p:cNvSpPr>
          <p:nvPr>
            <p:ph idx="1"/>
          </p:nvPr>
        </p:nvSpPr>
        <p:spPr/>
        <p:txBody>
          <a:bodyPr>
            <a:normAutofit/>
          </a:bodyPr>
          <a:lstStyle/>
          <a:p>
            <a:r>
              <a:rPr lang="tr-TR" sz="3600" dirty="0" err="1"/>
              <a:t>Digital</a:t>
            </a:r>
            <a:r>
              <a:rPr lang="tr-TR" sz="3600" dirty="0"/>
              <a:t> </a:t>
            </a:r>
            <a:r>
              <a:rPr lang="tr-TR" sz="3600" dirty="0" err="1"/>
              <a:t>divide</a:t>
            </a:r>
            <a:r>
              <a:rPr lang="tr-TR" sz="3600" dirty="0"/>
              <a:t> is </a:t>
            </a:r>
            <a:r>
              <a:rPr lang="tr-TR" sz="3600" dirty="0" err="1"/>
              <a:t>the</a:t>
            </a:r>
            <a:r>
              <a:rPr lang="tr-TR" sz="3600" dirty="0"/>
              <a:t> </a:t>
            </a:r>
            <a:r>
              <a:rPr lang="tr-TR" sz="3600" dirty="0" err="1"/>
              <a:t>gap</a:t>
            </a:r>
            <a:r>
              <a:rPr lang="tr-TR" sz="3600" dirty="0"/>
              <a:t> </a:t>
            </a:r>
            <a:r>
              <a:rPr lang="tr-TR" sz="3600" dirty="0" err="1"/>
              <a:t>between</a:t>
            </a:r>
            <a:r>
              <a:rPr lang="tr-TR" sz="3600" dirty="0"/>
              <a:t> </a:t>
            </a:r>
            <a:endParaRPr lang="tr-TR" sz="3600" dirty="0" smtClean="0"/>
          </a:p>
          <a:p>
            <a:pPr lvl="1"/>
            <a:r>
              <a:rPr lang="en-US" sz="3200" dirty="0" smtClean="0"/>
              <a:t>individuals</a:t>
            </a:r>
            <a:r>
              <a:rPr lang="en-US" sz="3200" dirty="0"/>
              <a:t>, </a:t>
            </a:r>
            <a:endParaRPr lang="tr-TR" sz="3200" dirty="0" smtClean="0"/>
          </a:p>
          <a:p>
            <a:pPr lvl="1"/>
            <a:r>
              <a:rPr lang="en-US" sz="3200" dirty="0" smtClean="0"/>
              <a:t>households</a:t>
            </a:r>
            <a:r>
              <a:rPr lang="en-US" sz="3200" dirty="0"/>
              <a:t>, </a:t>
            </a:r>
            <a:endParaRPr lang="tr-TR" sz="3200" dirty="0" smtClean="0"/>
          </a:p>
          <a:p>
            <a:pPr lvl="1"/>
            <a:r>
              <a:rPr lang="en-US" sz="3200" dirty="0" smtClean="0"/>
              <a:t>businesses </a:t>
            </a:r>
            <a:r>
              <a:rPr lang="en-US" sz="3200" dirty="0"/>
              <a:t>and </a:t>
            </a:r>
            <a:endParaRPr lang="tr-TR" sz="3200" dirty="0" smtClean="0"/>
          </a:p>
          <a:p>
            <a:pPr lvl="1"/>
            <a:r>
              <a:rPr lang="en-US" sz="3200" dirty="0" smtClean="0"/>
              <a:t>geographic </a:t>
            </a:r>
            <a:r>
              <a:rPr lang="en-US" sz="3200" dirty="0"/>
              <a:t>areas at different socio-economic levels </a:t>
            </a:r>
            <a:endParaRPr lang="tr-TR" sz="3200" dirty="0" smtClean="0"/>
          </a:p>
          <a:p>
            <a:pPr lvl="1"/>
            <a:r>
              <a:rPr lang="en-US" sz="3200" dirty="0" smtClean="0"/>
              <a:t>with </a:t>
            </a:r>
            <a:r>
              <a:rPr lang="en-US" sz="3200" dirty="0"/>
              <a:t>regard both </a:t>
            </a:r>
            <a:r>
              <a:rPr lang="en-US" sz="3200" u="sng" dirty="0"/>
              <a:t>to their opportunities </a:t>
            </a:r>
            <a:r>
              <a:rPr lang="en-US" sz="3200" b="1" u="sng" dirty="0"/>
              <a:t>to access </a:t>
            </a:r>
            <a:r>
              <a:rPr lang="en-US" sz="3200" u="sng" dirty="0" smtClean="0"/>
              <a:t>ICT </a:t>
            </a:r>
            <a:r>
              <a:rPr lang="en-US" sz="3200" dirty="0"/>
              <a:t>and </a:t>
            </a:r>
            <a:r>
              <a:rPr lang="en-US" sz="3200" b="1" u="sng" dirty="0"/>
              <a:t>to their use</a:t>
            </a:r>
            <a:r>
              <a:rPr lang="en-US" sz="3200" b="1" dirty="0"/>
              <a:t> </a:t>
            </a:r>
            <a:r>
              <a:rPr lang="en-US" sz="3200" dirty="0"/>
              <a:t>of the Internet for a wide variety of activities.</a:t>
            </a:r>
          </a:p>
        </p:txBody>
      </p:sp>
    </p:spTree>
    <p:extLst>
      <p:ext uri="{BB962C8B-B14F-4D97-AF65-F5344CB8AC3E}">
        <p14:creationId xmlns:p14="http://schemas.microsoft.com/office/powerpoint/2010/main" val="448434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a:t>Digital Divide</a:t>
            </a:r>
            <a:endParaRPr lang="en-US"/>
          </a:p>
        </p:txBody>
      </p:sp>
      <p:sp>
        <p:nvSpPr>
          <p:cNvPr id="3" name="İçerik Yer Tutucusu 2"/>
          <p:cNvSpPr>
            <a:spLocks noGrp="1"/>
          </p:cNvSpPr>
          <p:nvPr>
            <p:ph idx="1"/>
          </p:nvPr>
        </p:nvSpPr>
        <p:spPr/>
        <p:txBody>
          <a:bodyPr>
            <a:normAutofit/>
          </a:bodyPr>
          <a:lstStyle/>
          <a:p>
            <a:r>
              <a:rPr lang="en-US" sz="3600" dirty="0" smtClean="0"/>
              <a:t>This concept is not limited to the accessibility to the new technology.</a:t>
            </a:r>
          </a:p>
          <a:p>
            <a:r>
              <a:rPr lang="tr-TR" sz="3600" dirty="0" err="1" smtClean="0"/>
              <a:t>It</a:t>
            </a:r>
            <a:r>
              <a:rPr lang="tr-TR" sz="3600" dirty="0" smtClean="0"/>
              <a:t> </a:t>
            </a:r>
            <a:r>
              <a:rPr lang="tr-TR" sz="3600" dirty="0" err="1" smtClean="0"/>
              <a:t>includes</a:t>
            </a:r>
            <a:r>
              <a:rPr lang="tr-TR" sz="3600" dirty="0" smtClean="0"/>
              <a:t> </a:t>
            </a:r>
            <a:r>
              <a:rPr lang="tr-TR" sz="3600" dirty="0" err="1" smtClean="0"/>
              <a:t>the</a:t>
            </a:r>
            <a:r>
              <a:rPr lang="tr-TR" sz="3600" dirty="0" smtClean="0"/>
              <a:t> </a:t>
            </a:r>
            <a:r>
              <a:rPr lang="tr-TR" sz="3600" b="1" dirty="0" err="1" smtClean="0"/>
              <a:t>necessary</a:t>
            </a:r>
            <a:r>
              <a:rPr lang="tr-TR" sz="3600" b="1" dirty="0" smtClean="0"/>
              <a:t> </a:t>
            </a:r>
            <a:r>
              <a:rPr lang="tr-TR" sz="3600" b="1" dirty="0" err="1" smtClean="0"/>
              <a:t>skills</a:t>
            </a:r>
            <a:r>
              <a:rPr lang="tr-TR" sz="3600" b="1" dirty="0" smtClean="0"/>
              <a:t> </a:t>
            </a:r>
            <a:r>
              <a:rPr lang="tr-TR" sz="3600" b="1" dirty="0" err="1" smtClean="0"/>
              <a:t>and</a:t>
            </a:r>
            <a:r>
              <a:rPr lang="tr-TR" sz="3600" b="1" dirty="0" smtClean="0"/>
              <a:t> </a:t>
            </a:r>
            <a:r>
              <a:rPr lang="tr-TR" sz="3600" b="1" dirty="0" err="1" smtClean="0"/>
              <a:t>expertise</a:t>
            </a:r>
            <a:r>
              <a:rPr lang="tr-TR" sz="3600" dirty="0" smtClean="0"/>
              <a:t>.</a:t>
            </a:r>
          </a:p>
          <a:p>
            <a:r>
              <a:rPr lang="tr-TR" sz="3600" dirty="0" err="1" smtClean="0"/>
              <a:t>Usage</a:t>
            </a:r>
            <a:r>
              <a:rPr lang="tr-TR" sz="3600" dirty="0" smtClean="0"/>
              <a:t> </a:t>
            </a:r>
            <a:r>
              <a:rPr lang="tr-TR" sz="3600" dirty="0" err="1" smtClean="0"/>
              <a:t>opportunities</a:t>
            </a:r>
            <a:r>
              <a:rPr lang="tr-TR" sz="3600" dirty="0" smtClean="0"/>
              <a:t> </a:t>
            </a:r>
            <a:r>
              <a:rPr lang="tr-TR" sz="3600" dirty="0" err="1" smtClean="0"/>
              <a:t>are</a:t>
            </a:r>
            <a:r>
              <a:rPr lang="tr-TR" sz="3600" dirty="0" smtClean="0"/>
              <a:t> not </a:t>
            </a:r>
            <a:r>
              <a:rPr lang="tr-TR" sz="3600" dirty="0" err="1" smtClean="0"/>
              <a:t>evenly</a:t>
            </a:r>
            <a:r>
              <a:rPr lang="tr-TR" sz="3600" dirty="0" smtClean="0"/>
              <a:t> </a:t>
            </a:r>
            <a:r>
              <a:rPr lang="tr-TR" sz="3600" dirty="0" err="1" smtClean="0"/>
              <a:t>distirbuted</a:t>
            </a:r>
            <a:r>
              <a:rPr lang="tr-TR" sz="3600" dirty="0" smtClean="0"/>
              <a:t> as </a:t>
            </a:r>
            <a:r>
              <a:rPr lang="tr-TR" sz="3600" dirty="0" err="1" smtClean="0"/>
              <a:t>well</a:t>
            </a:r>
            <a:r>
              <a:rPr lang="tr-TR" sz="3600" dirty="0" smtClean="0"/>
              <a:t>.</a:t>
            </a:r>
          </a:p>
          <a:p>
            <a:r>
              <a:rPr lang="tr-TR" sz="3600" dirty="0" smtClean="0"/>
              <a:t>Language is </a:t>
            </a:r>
            <a:r>
              <a:rPr lang="tr-TR" sz="3600" dirty="0" err="1" smtClean="0"/>
              <a:t>another</a:t>
            </a:r>
            <a:r>
              <a:rPr lang="tr-TR" sz="3600" dirty="0" smtClean="0"/>
              <a:t> </a:t>
            </a:r>
            <a:r>
              <a:rPr lang="tr-TR" sz="3600" dirty="0" err="1" smtClean="0"/>
              <a:t>barrier</a:t>
            </a:r>
            <a:r>
              <a:rPr lang="tr-TR" sz="3600" dirty="0" smtClean="0"/>
              <a:t>.</a:t>
            </a:r>
            <a:endParaRPr lang="en-US" sz="3600" dirty="0"/>
          </a:p>
        </p:txBody>
      </p:sp>
    </p:spTree>
    <p:extLst>
      <p:ext uri="{BB962C8B-B14F-4D97-AF65-F5344CB8AC3E}">
        <p14:creationId xmlns:p14="http://schemas.microsoft.com/office/powerpoint/2010/main" val="710600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t>Digital</a:t>
            </a:r>
            <a:r>
              <a:rPr lang="tr-TR" b="1" dirty="0"/>
              <a:t> </a:t>
            </a:r>
            <a:r>
              <a:rPr lang="tr-TR" b="1" dirty="0" err="1"/>
              <a:t>Divide</a:t>
            </a:r>
            <a:endParaRPr lang="en-US" dirty="0"/>
          </a:p>
        </p:txBody>
      </p:sp>
      <p:pic>
        <p:nvPicPr>
          <p:cNvPr id="4" name="İçerik Yer Tutucusu 3"/>
          <p:cNvPicPr>
            <a:picLocks noGrp="1"/>
          </p:cNvPicPr>
          <p:nvPr>
            <p:ph idx="1"/>
          </p:nvPr>
        </p:nvPicPr>
        <p:blipFill>
          <a:blip r:embed="rId2"/>
          <a:stretch>
            <a:fillRect/>
          </a:stretch>
        </p:blipFill>
        <p:spPr>
          <a:xfrm>
            <a:off x="1285875" y="1690688"/>
            <a:ext cx="8901113" cy="4767262"/>
          </a:xfrm>
          <a:prstGeom prst="rect">
            <a:avLst/>
          </a:prstGeom>
        </p:spPr>
      </p:pic>
    </p:spTree>
    <p:extLst>
      <p:ext uri="{BB962C8B-B14F-4D97-AF65-F5344CB8AC3E}">
        <p14:creationId xmlns:p14="http://schemas.microsoft.com/office/powerpoint/2010/main" val="3006626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t>Digital</a:t>
            </a:r>
            <a:r>
              <a:rPr lang="tr-TR" b="1" dirty="0"/>
              <a:t> </a:t>
            </a:r>
            <a:r>
              <a:rPr lang="tr-TR" b="1" dirty="0" err="1"/>
              <a:t>Divide</a:t>
            </a:r>
            <a:endParaRPr lang="en-US" dirty="0"/>
          </a:p>
        </p:txBody>
      </p:sp>
      <p:sp>
        <p:nvSpPr>
          <p:cNvPr id="3" name="İçerik Yer Tutucusu 2"/>
          <p:cNvSpPr>
            <a:spLocks noGrp="1"/>
          </p:cNvSpPr>
          <p:nvPr>
            <p:ph idx="1"/>
          </p:nvPr>
        </p:nvSpPr>
        <p:spPr/>
        <p:txBody>
          <a:bodyPr>
            <a:normAutofit lnSpcReduction="10000"/>
          </a:bodyPr>
          <a:lstStyle/>
          <a:p>
            <a:r>
              <a:rPr lang="tr-TR" sz="4000" dirty="0" err="1"/>
              <a:t>Accessing</a:t>
            </a:r>
            <a:r>
              <a:rPr lang="tr-TR" sz="4000" dirty="0"/>
              <a:t> internet </a:t>
            </a:r>
            <a:r>
              <a:rPr lang="tr-TR" sz="4000" dirty="0" err="1"/>
              <a:t>and</a:t>
            </a:r>
            <a:r>
              <a:rPr lang="tr-TR" sz="4000" dirty="0"/>
              <a:t> </a:t>
            </a:r>
            <a:r>
              <a:rPr lang="tr-TR" sz="4000" dirty="0" err="1"/>
              <a:t>other</a:t>
            </a:r>
            <a:r>
              <a:rPr lang="tr-TR" sz="4000" dirty="0"/>
              <a:t> ICT </a:t>
            </a:r>
            <a:r>
              <a:rPr lang="tr-TR" sz="4000" dirty="0" err="1" smtClean="0"/>
              <a:t>equipment</a:t>
            </a:r>
            <a:r>
              <a:rPr lang="tr-TR" sz="4000" dirty="0" smtClean="0"/>
              <a:t> </a:t>
            </a:r>
            <a:r>
              <a:rPr lang="tr-TR" sz="4000" dirty="0" err="1" smtClean="0"/>
              <a:t>includes</a:t>
            </a:r>
            <a:r>
              <a:rPr lang="tr-TR" sz="4000" dirty="0" smtClean="0"/>
              <a:t>:</a:t>
            </a:r>
          </a:p>
          <a:p>
            <a:pPr marL="0" indent="0">
              <a:buNone/>
            </a:pPr>
            <a:endParaRPr lang="tr-TR" sz="4000" dirty="0"/>
          </a:p>
          <a:p>
            <a:pPr lvl="1"/>
            <a:r>
              <a:rPr lang="tr-TR" sz="3600" dirty="0" err="1" smtClean="0"/>
              <a:t>the</a:t>
            </a:r>
            <a:r>
              <a:rPr lang="tr-TR" sz="3600" dirty="0" smtClean="0"/>
              <a:t> </a:t>
            </a:r>
            <a:r>
              <a:rPr lang="tr-TR" sz="3600" dirty="0" err="1"/>
              <a:t>quality</a:t>
            </a:r>
            <a:r>
              <a:rPr lang="tr-TR" sz="3600" dirty="0"/>
              <a:t> of </a:t>
            </a:r>
            <a:r>
              <a:rPr lang="tr-TR" sz="3600" dirty="0" err="1"/>
              <a:t>the</a:t>
            </a:r>
            <a:r>
              <a:rPr lang="tr-TR" sz="3600" dirty="0"/>
              <a:t> </a:t>
            </a:r>
            <a:r>
              <a:rPr lang="tr-TR" sz="3600" dirty="0" err="1"/>
              <a:t>connection</a:t>
            </a:r>
            <a:r>
              <a:rPr lang="tr-TR" sz="3600" dirty="0"/>
              <a:t>, </a:t>
            </a:r>
            <a:endParaRPr lang="tr-TR" sz="3600" dirty="0" smtClean="0"/>
          </a:p>
          <a:p>
            <a:pPr lvl="1"/>
            <a:r>
              <a:rPr lang="tr-TR" sz="3600" dirty="0" err="1" smtClean="0"/>
              <a:t>broadband</a:t>
            </a:r>
            <a:r>
              <a:rPr lang="tr-TR" sz="3600" dirty="0" smtClean="0"/>
              <a:t> </a:t>
            </a:r>
            <a:r>
              <a:rPr lang="tr-TR" sz="3600" dirty="0" err="1"/>
              <a:t>adoption</a:t>
            </a:r>
            <a:r>
              <a:rPr lang="tr-TR" sz="3600" dirty="0"/>
              <a:t>, </a:t>
            </a:r>
            <a:endParaRPr lang="tr-TR" sz="3600" dirty="0" smtClean="0"/>
          </a:p>
          <a:p>
            <a:pPr lvl="1"/>
            <a:r>
              <a:rPr lang="tr-TR" sz="3600" dirty="0" err="1" smtClean="0"/>
              <a:t>speed</a:t>
            </a:r>
            <a:r>
              <a:rPr lang="tr-TR" sz="3600" dirty="0"/>
              <a:t>, </a:t>
            </a:r>
            <a:endParaRPr lang="tr-TR" sz="3600" dirty="0" smtClean="0"/>
          </a:p>
          <a:p>
            <a:pPr lvl="1"/>
            <a:r>
              <a:rPr lang="tr-TR" sz="3600" dirty="0" smtClean="0"/>
              <a:t>mobile </a:t>
            </a:r>
            <a:r>
              <a:rPr lang="tr-TR" sz="3600" dirty="0" err="1" smtClean="0"/>
              <a:t>usage</a:t>
            </a:r>
            <a:endParaRPr lang="tr-TR" sz="3600" dirty="0" smtClean="0"/>
          </a:p>
          <a:p>
            <a:pPr lvl="1"/>
            <a:r>
              <a:rPr lang="tr-TR" sz="3600" dirty="0" err="1" smtClean="0"/>
              <a:t>cost</a:t>
            </a:r>
            <a:r>
              <a:rPr lang="tr-TR" sz="3600" dirty="0" smtClean="0"/>
              <a:t>.</a:t>
            </a:r>
          </a:p>
        </p:txBody>
      </p:sp>
    </p:spTree>
    <p:extLst>
      <p:ext uri="{BB962C8B-B14F-4D97-AF65-F5344CB8AC3E}">
        <p14:creationId xmlns:p14="http://schemas.microsoft.com/office/powerpoint/2010/main" val="30896800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396</TotalTime>
  <Words>571</Words>
  <Application>Microsoft Office PowerPoint</Application>
  <PresentationFormat>Geniş ekran</PresentationFormat>
  <Paragraphs>61</Paragraphs>
  <Slides>11</Slides>
  <Notes>6</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Digital Divide</vt:lpstr>
      <vt:lpstr>Digital Divide</vt:lpstr>
      <vt:lpstr>Digital Divide</vt:lpstr>
      <vt:lpstr>Digital Divide</vt:lpstr>
      <vt:lpstr>Digital Divide - % of Global Population Accessing the Internet</vt:lpstr>
      <vt:lpstr>Digital Divide</vt:lpstr>
      <vt:lpstr>Digital Divide</vt:lpstr>
      <vt:lpstr>Digital Divide</vt:lpstr>
      <vt:lpstr>Digital Divide</vt:lpstr>
      <vt:lpstr>Digital Divide - Measurement</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Divide</dc:title>
  <dc:creator>SEVGI EDA TUZCU</dc:creator>
  <cp:lastModifiedBy>SEVGI EDA TUZCU</cp:lastModifiedBy>
  <cp:revision>77</cp:revision>
  <cp:lastPrinted>2019-10-18T13:08:34Z</cp:lastPrinted>
  <dcterms:created xsi:type="dcterms:W3CDTF">2018-09-17T12:58:19Z</dcterms:created>
  <dcterms:modified xsi:type="dcterms:W3CDTF">2020-01-13T08:22:18Z</dcterms:modified>
</cp:coreProperties>
</file>