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handoutMasterIdLst>
    <p:handoutMasterId r:id="rId20"/>
  </p:handoutMasterIdLst>
  <p:sldIdLst>
    <p:sldId id="256" r:id="rId5"/>
    <p:sldId id="262" r:id="rId6"/>
    <p:sldId id="263" r:id="rId7"/>
    <p:sldId id="273" r:id="rId8"/>
    <p:sldId id="269" r:id="rId9"/>
    <p:sldId id="274" r:id="rId10"/>
    <p:sldId id="266" r:id="rId11"/>
    <p:sldId id="270" r:id="rId12"/>
    <p:sldId id="272" r:id="rId13"/>
    <p:sldId id="271" r:id="rId14"/>
    <p:sldId id="275" r:id="rId15"/>
    <p:sldId id="265" r:id="rId16"/>
    <p:sldId id="264" r:id="rId17"/>
    <p:sldId id="267" r:id="rId18"/>
    <p:sldId id="268" r:id="rId19"/>
  </p:sldIdLst>
  <p:sldSz cx="12192000" cy="6858000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94676"/>
  </p:normalViewPr>
  <p:slideViewPr>
    <p:cSldViewPr snapToGrid="0">
      <p:cViewPr varScale="1">
        <p:scale>
          <a:sx n="106" d="100"/>
          <a:sy n="106" d="100"/>
        </p:scale>
        <p:origin x="6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0951-2854-48BE-80B7-F279675CD649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F27B-FDD0-4A92-82E5-14A2360E61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50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5ABF9CB-362B-4B9B-B677-7042B5766368}" type="datetimeFigureOut">
              <a:rPr lang="tr-TR" smtClean="0"/>
              <a:t>21.10.2021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603ECE-0861-4760-A859-F56BED82DB6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MEDYA POLİTİKALARI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5969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57684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9843" y="1871932"/>
            <a:ext cx="9107904" cy="3960697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/>
              <a:t>Normatif Kuramın temeli </a:t>
            </a:r>
            <a:r>
              <a:rPr lang="tr-TR" sz="2000" b="1" dirty="0" err="1"/>
              <a:t>Four</a:t>
            </a:r>
            <a:r>
              <a:rPr lang="tr-TR" sz="2000" b="1" dirty="0"/>
              <a:t> </a:t>
            </a:r>
            <a:r>
              <a:rPr lang="tr-TR" sz="2000" b="1" dirty="0" err="1"/>
              <a:t>Theories</a:t>
            </a:r>
            <a:r>
              <a:rPr lang="tr-TR" sz="2000" b="1" dirty="0"/>
              <a:t> of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Press</a:t>
            </a:r>
            <a:r>
              <a:rPr lang="tr-TR" sz="2000" b="1" dirty="0"/>
              <a:t> </a:t>
            </a:r>
            <a:r>
              <a:rPr lang="tr-TR" sz="2000" dirty="0"/>
              <a:t>(1956) çalışması</a:t>
            </a:r>
          </a:p>
          <a:p>
            <a:pPr lvl="1"/>
            <a:r>
              <a:rPr lang="tr-TR" sz="2000" dirty="0"/>
              <a:t>Otoriter</a:t>
            </a:r>
          </a:p>
          <a:p>
            <a:pPr lvl="1"/>
            <a:r>
              <a:rPr lang="tr-TR" sz="2000" dirty="0"/>
              <a:t>Liberal </a:t>
            </a:r>
          </a:p>
          <a:p>
            <a:pPr lvl="1"/>
            <a:r>
              <a:rPr lang="tr-TR" sz="2000" dirty="0"/>
              <a:t>Toplumsal Sorumluluk</a:t>
            </a:r>
          </a:p>
          <a:p>
            <a:pPr lvl="1"/>
            <a:r>
              <a:rPr lang="tr-TR" sz="2000" dirty="0"/>
              <a:t>Sovyet Komünist Medya kuramı </a:t>
            </a:r>
          </a:p>
          <a:p>
            <a:pPr lvl="0">
              <a:buClr>
                <a:srgbClr val="94C600"/>
              </a:buClr>
            </a:pPr>
            <a:endParaRPr lang="tr-TR" sz="2000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tr-TR" sz="2000" dirty="0" err="1">
                <a:solidFill>
                  <a:srgbClr val="3E3D2D"/>
                </a:solidFill>
              </a:rPr>
              <a:t>Denis</a:t>
            </a:r>
            <a:r>
              <a:rPr lang="tr-TR" sz="2000" dirty="0">
                <a:solidFill>
                  <a:srgbClr val="3E3D2D"/>
                </a:solidFill>
              </a:rPr>
              <a:t> </a:t>
            </a:r>
            <a:r>
              <a:rPr lang="tr-TR" sz="2000" dirty="0" err="1">
                <a:solidFill>
                  <a:srgbClr val="3E3D2D"/>
                </a:solidFill>
              </a:rPr>
              <a:t>McQuail</a:t>
            </a:r>
            <a:r>
              <a:rPr lang="tr-TR" sz="2000" dirty="0">
                <a:solidFill>
                  <a:srgbClr val="3E3D2D"/>
                </a:solidFill>
              </a:rPr>
              <a:t> (1987), bunlara iki tane daha ekliyor: Medya Gelişme Kuramı ve Demokratik Katılımcı Kuram </a:t>
            </a:r>
          </a:p>
          <a:p>
            <a:pPr lvl="0">
              <a:buClr>
                <a:srgbClr val="94C600"/>
              </a:buClr>
            </a:pPr>
            <a:r>
              <a:rPr lang="tr-TR" sz="2000" dirty="0">
                <a:solidFill>
                  <a:srgbClr val="3E3D2D"/>
                </a:solidFill>
              </a:rPr>
              <a:t>Hallin ve </a:t>
            </a:r>
            <a:r>
              <a:rPr lang="tr-TR" sz="2000" dirty="0" err="1">
                <a:solidFill>
                  <a:srgbClr val="3E3D2D"/>
                </a:solidFill>
              </a:rPr>
              <a:t>Mancini</a:t>
            </a:r>
            <a:r>
              <a:rPr lang="tr-TR" sz="2000" dirty="0">
                <a:solidFill>
                  <a:srgbClr val="3E3D2D"/>
                </a:solidFill>
              </a:rPr>
              <a:t> (</a:t>
            </a:r>
            <a:r>
              <a:rPr lang="tr-TR" sz="2000" dirty="0" err="1">
                <a:solidFill>
                  <a:srgbClr val="3E3D2D"/>
                </a:solidFill>
              </a:rPr>
              <a:t>Comparing</a:t>
            </a:r>
            <a:r>
              <a:rPr lang="tr-TR" sz="2000" dirty="0">
                <a:solidFill>
                  <a:srgbClr val="3E3D2D"/>
                </a:solidFill>
              </a:rPr>
              <a:t> Media </a:t>
            </a:r>
            <a:r>
              <a:rPr lang="tr-TR" sz="2000" dirty="0" err="1">
                <a:solidFill>
                  <a:srgbClr val="3E3D2D"/>
                </a:solidFill>
              </a:rPr>
              <a:t>Systems</a:t>
            </a:r>
            <a:r>
              <a:rPr lang="tr-TR" sz="2000" dirty="0">
                <a:solidFill>
                  <a:srgbClr val="3E3D2D"/>
                </a:solidFill>
              </a:rPr>
              <a:t>), normatif kuramın medya sistemlerinin neden böyle oldukları sorusunu cevaplamadıklarını söylüyor, bu kuramlar tek bir devlet sistemini tarif ediyor</a:t>
            </a:r>
          </a:p>
          <a:p>
            <a:pPr lvl="1">
              <a:buClr>
                <a:srgbClr val="94C600"/>
              </a:buClr>
            </a:pPr>
            <a:r>
              <a:rPr lang="tr-TR" sz="1800" dirty="0">
                <a:solidFill>
                  <a:srgbClr val="3E3D2D"/>
                </a:solidFill>
              </a:rPr>
              <a:t>Liberal, Toplumsal Demokratik, Akdeniz modeli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29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4" y="1111638"/>
            <a:ext cx="2511606" cy="36802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945" y="1111638"/>
            <a:ext cx="8867775" cy="485775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516351" y="5846277"/>
            <a:ext cx="84377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http://ibrahimsenaarvas.blogspot.com/p/sosyal-sorumluluk-ve-medya.html</a:t>
            </a:r>
          </a:p>
        </p:txBody>
      </p:sp>
    </p:spTree>
    <p:extLst>
      <p:ext uri="{BB962C8B-B14F-4D97-AF65-F5344CB8AC3E}">
        <p14:creationId xmlns:p14="http://schemas.microsoft.com/office/powerpoint/2010/main" val="410512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b="1" dirty="0"/>
              <a:t>Medya Politikalarının ana öğeleri…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9086" y="1436913"/>
            <a:ext cx="10504714" cy="4740049"/>
          </a:xfrm>
        </p:spPr>
        <p:txBody>
          <a:bodyPr>
            <a:normAutofit lnSpcReduction="10000"/>
          </a:bodyPr>
          <a:lstStyle/>
          <a:p>
            <a:r>
              <a:rPr lang="tr-TR" sz="3600" dirty="0"/>
              <a:t>Aktörleri kimlerdir?</a:t>
            </a:r>
          </a:p>
          <a:p>
            <a:r>
              <a:rPr lang="tr-TR" sz="3600" dirty="0"/>
              <a:t>Amaçları nelerdir? </a:t>
            </a:r>
          </a:p>
          <a:p>
            <a:pPr lvl="1"/>
            <a:r>
              <a:rPr lang="tr-TR" sz="3200" dirty="0"/>
              <a:t>Kamu yararı (kitle medyası modeli, kamusal alan modeli)</a:t>
            </a:r>
          </a:p>
          <a:p>
            <a:pPr lvl="2"/>
            <a:r>
              <a:rPr lang="tr-TR" sz="2800" dirty="0"/>
              <a:t>Siyasi refah (ifade özgürlüğü, çoğulculuk, erişim)</a:t>
            </a:r>
          </a:p>
          <a:p>
            <a:pPr lvl="2"/>
            <a:r>
              <a:rPr lang="tr-TR" sz="2800" dirty="0"/>
              <a:t>Toplumsal refah</a:t>
            </a:r>
          </a:p>
          <a:p>
            <a:pPr lvl="2"/>
            <a:r>
              <a:rPr lang="tr-TR" sz="2800" dirty="0"/>
              <a:t>Ekonomik refah</a:t>
            </a:r>
          </a:p>
          <a:p>
            <a:pPr lvl="2"/>
            <a:endParaRPr lang="tr-TR" sz="2800" dirty="0"/>
          </a:p>
          <a:p>
            <a:r>
              <a:rPr lang="tr-TR" sz="3600" dirty="0"/>
              <a:t>Araçlar?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195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Medya piyasalarının düzenlenmesinde kullanılan araçlar (</a:t>
            </a:r>
            <a:r>
              <a:rPr lang="tr-TR" sz="2800" b="1" dirty="0" err="1"/>
              <a:t>Harcourt</a:t>
            </a:r>
            <a:r>
              <a:rPr lang="tr-TR" sz="2800" b="1" dirty="0"/>
              <a:t> ve </a:t>
            </a:r>
            <a:r>
              <a:rPr lang="tr-TR" sz="2800" b="1" dirty="0" err="1"/>
              <a:t>Verhulst</a:t>
            </a:r>
            <a:r>
              <a:rPr lang="tr-TR" sz="2800" b="1" dirty="0"/>
              <a:t>, 1999:3)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2465614"/>
            <a:ext cx="9146423" cy="35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3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948906" y="1027664"/>
            <a:ext cx="9808739" cy="1143000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sz="3600" b="1" dirty="0"/>
              <a:t>1. yükselen iletişim endüstrisi politikaları dönemi (Arayış dönemi)</a:t>
            </a:r>
            <a:endParaRPr lang="tr-TR" sz="36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121435" y="2323652"/>
            <a:ext cx="9747848" cy="3508977"/>
          </a:xfrm>
        </p:spPr>
        <p:txBody>
          <a:bodyPr/>
          <a:lstStyle/>
          <a:p>
            <a:r>
              <a:rPr lang="tr-TR" dirty="0"/>
              <a:t>19.yy ortasından,  2. Dünya Savaşı’nın başlamasına kadar olan dönem</a:t>
            </a:r>
          </a:p>
          <a:p>
            <a:r>
              <a:rPr lang="tr-TR" dirty="0"/>
              <a:t>Politikasızlık dönemi, keşiflerin etkisi</a:t>
            </a:r>
          </a:p>
          <a:p>
            <a:r>
              <a:rPr lang="tr-TR" dirty="0"/>
              <a:t>Hedef: ulusal çıkarların korunması, iletişim sistemlerinin geliştirilmesi (devlet ya da özel girişim)</a:t>
            </a:r>
          </a:p>
          <a:p>
            <a:r>
              <a:rPr lang="tr-TR" dirty="0"/>
              <a:t>Dağıtım ağları öncelikli, içerik odaklı bir bakış yok</a:t>
            </a:r>
          </a:p>
          <a:p>
            <a:r>
              <a:rPr lang="tr-TR" dirty="0"/>
              <a:t>Posta, kablo ağları, telefon ve telsiz iletişimi alanlarında uluslararası işbirliği</a:t>
            </a:r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848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948906" y="1027664"/>
            <a:ext cx="9808739" cy="249045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tr-TR" sz="36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121435" y="1397480"/>
            <a:ext cx="9747848" cy="4435150"/>
          </a:xfrm>
        </p:spPr>
        <p:txBody>
          <a:bodyPr/>
          <a:lstStyle/>
          <a:p>
            <a:r>
              <a:rPr lang="tr-TR" dirty="0"/>
              <a:t>Amerika, Avrupa ve Britanya özelinde iletişimin siyasal işlevleri açısından belirgin bir düzenleme yönelimi oluşmuş değil</a:t>
            </a:r>
          </a:p>
          <a:p>
            <a:r>
              <a:rPr lang="tr-TR" dirty="0"/>
              <a:t>Siyasal iletişimi için temel aracın basın olduğu düşünülüyor (ulusal regülasyon, basın özgürlüğü önemli)</a:t>
            </a:r>
          </a:p>
          <a:p>
            <a:r>
              <a:rPr lang="tr-TR" dirty="0"/>
              <a:t>Amerika önemli </a:t>
            </a:r>
          </a:p>
          <a:p>
            <a:pPr lvl="1"/>
            <a:r>
              <a:rPr lang="tr-TR" dirty="0"/>
              <a:t>telgraf ticari tekel (Western </a:t>
            </a:r>
            <a:r>
              <a:rPr lang="tr-TR" dirty="0" err="1"/>
              <a:t>Union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Telefon (AT&amp;T)</a:t>
            </a:r>
          </a:p>
          <a:p>
            <a:pPr lvl="1"/>
            <a:r>
              <a:rPr lang="tr-TR" dirty="0"/>
              <a:t>1913 de birleşiyorlar</a:t>
            </a:r>
          </a:p>
          <a:p>
            <a:pPr lvl="1"/>
            <a:r>
              <a:rPr lang="tr-TR" dirty="0"/>
              <a:t>Ticari tekelin devlet tarafından regülasyonu modeli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12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6911" y="538218"/>
            <a:ext cx="10515600" cy="756309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Politika…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6911" y="1439056"/>
            <a:ext cx="10456888" cy="47379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tr-TR" dirty="0"/>
              <a:t>Politika her şeyden önce bir yönetme sanatı veya bilimidir, yani siyaset bilimidir.</a:t>
            </a:r>
          </a:p>
          <a:p>
            <a:pPr lvl="0"/>
            <a:r>
              <a:rPr lang="tr-TR" dirty="0"/>
              <a:t>Hükümet/devlet icraatlarını etkileme, değiştirme veya yönlendirmek işidir.</a:t>
            </a:r>
          </a:p>
          <a:p>
            <a:pPr lvl="0"/>
            <a:r>
              <a:rPr lang="tr-TR" dirty="0"/>
              <a:t>Devlet yönetimini veya kontrolü ele geçirme ve elde tutma bilgisi veya sanatıdır.</a:t>
            </a:r>
          </a:p>
          <a:p>
            <a:pPr lvl="0"/>
            <a:r>
              <a:rPr lang="tr-TR" dirty="0"/>
              <a:t>Bireyler ve gruplar arasında güç ve liderlikle ilgili olan rekabettir.</a:t>
            </a:r>
          </a:p>
          <a:p>
            <a:pPr lvl="0"/>
            <a:r>
              <a:rPr lang="tr-TR" dirty="0"/>
              <a:t>Birtakım maharet ve hünerlerle, çoğu kez dürüst veya ahlaki olmayan şekilde uygulamalarla karakterize edilen etkinliklerdir.</a:t>
            </a:r>
          </a:p>
          <a:p>
            <a:pPr lvl="0"/>
            <a:r>
              <a:rPr lang="tr-TR" dirty="0"/>
              <a:t>Bir toplumda yaşayan insanlar arasındaki ilişkiler karmaşasının bir toplamıdır.</a:t>
            </a:r>
          </a:p>
          <a:p>
            <a:pPr lvl="0"/>
            <a:r>
              <a:rPr lang="tr-TR" dirty="0"/>
              <a:t>Yaşanılan zaman veya gelecek için kararlar almak ve uygulamak için koşullar ve verilerin ışığında alternatifler arasından seçilen eylem veya eylemleri ortaya koymak, belirlenen yöntem veya biçimlerde uygulamaktır. </a:t>
            </a:r>
          </a:p>
          <a:p>
            <a:pPr lvl="0"/>
            <a:r>
              <a:rPr lang="tr-TR" dirty="0"/>
              <a:t>Özellikle bir devlet organının uygulanabilir icraat ve genel amaçlarını ana hatlarıyla açıklayan yüksek düzeyli planlardır.</a:t>
            </a:r>
          </a:p>
          <a:p>
            <a:pPr marL="914400" lvl="2" indent="0">
              <a:buNone/>
            </a:pPr>
            <a:r>
              <a:rPr lang="tr-TR" dirty="0"/>
              <a:t>(MW, 2003)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403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683"/>
          </a:xfrm>
        </p:spPr>
        <p:txBody>
          <a:bodyPr>
            <a:normAutofit/>
          </a:bodyPr>
          <a:lstStyle/>
          <a:p>
            <a:r>
              <a:rPr lang="tr-TR" b="1" dirty="0"/>
              <a:t>İletişim Politikaları…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6325"/>
            <a:ext cx="10515600" cy="4960638"/>
          </a:xfrm>
        </p:spPr>
        <p:txBody>
          <a:bodyPr>
            <a:normAutofit/>
          </a:bodyPr>
          <a:lstStyle/>
          <a:p>
            <a:r>
              <a:rPr lang="tr-TR" dirty="0"/>
              <a:t>İletişim politikaları kamusal iletişim sistemini (kitle iletişim kurumlarını) hedefleyen tüm politikalar için kullanılan genel bir terim</a:t>
            </a:r>
          </a:p>
          <a:p>
            <a:r>
              <a:rPr lang="tr-TR" dirty="0"/>
              <a:t>Hükümet politikaları arasında en genç ancak en hızlı büyüyen alan</a:t>
            </a:r>
          </a:p>
          <a:p>
            <a:r>
              <a:rPr lang="tr-TR" dirty="0"/>
              <a:t>İletişim politikalarının profesyonelleşmesi</a:t>
            </a:r>
          </a:p>
          <a:p>
            <a:r>
              <a:rPr lang="tr-TR" dirty="0"/>
              <a:t>Kökeninde devletlerin ulusal çıkarları ile ticari/endüstriyel yapıların işlemleri arasındaki etkileşim var (uzlaşma ve çatışma)</a:t>
            </a:r>
          </a:p>
          <a:p>
            <a:r>
              <a:rPr lang="tr-TR" dirty="0"/>
              <a:t>İletişim politikaları oluşturma sürecinde dönemler</a:t>
            </a:r>
          </a:p>
          <a:p>
            <a:pPr lvl="2"/>
            <a:r>
              <a:rPr lang="tr-TR" dirty="0"/>
              <a:t>1. yükselen iletişim endüstrisi politikaları dönemi (Arayış dönemi)</a:t>
            </a:r>
          </a:p>
          <a:p>
            <a:pPr lvl="2"/>
            <a:r>
              <a:rPr lang="tr-TR" dirty="0"/>
              <a:t>2. Kamusal hizmet medyası dönemi (Refah devleti iletişim politikaları)</a:t>
            </a:r>
          </a:p>
          <a:p>
            <a:pPr lvl="2"/>
            <a:r>
              <a:rPr lang="tr-TR" dirty="0"/>
              <a:t>3. Yeni iletişim politikaları paradigması (</a:t>
            </a:r>
            <a:r>
              <a:rPr lang="tr-TR" dirty="0" err="1"/>
              <a:t>neo</a:t>
            </a:r>
            <a:r>
              <a:rPr lang="tr-TR" dirty="0"/>
              <a:t>-liberal iletişim politikaları)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751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5122" y="943581"/>
            <a:ext cx="9212624" cy="664502"/>
          </a:xfrm>
        </p:spPr>
        <p:txBody>
          <a:bodyPr>
            <a:normAutofit fontScale="90000"/>
          </a:bodyPr>
          <a:lstStyle/>
          <a:p>
            <a:r>
              <a:rPr lang="tr-TR" dirty="0"/>
              <a:t>Neden ihtiyaç var?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3077" y="1797270"/>
            <a:ext cx="9334670" cy="4035360"/>
          </a:xfrm>
        </p:spPr>
        <p:txBody>
          <a:bodyPr/>
          <a:lstStyle/>
          <a:p>
            <a:r>
              <a:rPr lang="tr-TR" dirty="0"/>
              <a:t>İletişim özgürlüğü</a:t>
            </a:r>
          </a:p>
          <a:p>
            <a:r>
              <a:rPr lang="tr-TR" dirty="0"/>
              <a:t>İfade özgürlüğü</a:t>
            </a:r>
          </a:p>
          <a:p>
            <a:r>
              <a:rPr lang="tr-TR" dirty="0"/>
              <a:t>Kamu çıkarının korunması</a:t>
            </a:r>
          </a:p>
          <a:p>
            <a:r>
              <a:rPr lang="tr-TR" dirty="0"/>
              <a:t>Kamu yararının gözetilmesi</a:t>
            </a:r>
          </a:p>
          <a:p>
            <a:pPr lvl="1"/>
            <a:r>
              <a:rPr lang="tr-TR" dirty="0"/>
              <a:t>Politik/siyasi refah</a:t>
            </a:r>
          </a:p>
          <a:p>
            <a:pPr lvl="1"/>
            <a:r>
              <a:rPr lang="tr-TR" dirty="0"/>
              <a:t>Toplumsal refah</a:t>
            </a:r>
          </a:p>
          <a:p>
            <a:pPr lvl="1"/>
            <a:r>
              <a:rPr lang="tr-TR" dirty="0"/>
              <a:t>Ekonomik refah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330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3090" y="727434"/>
            <a:ext cx="10515600" cy="747683"/>
          </a:xfrm>
        </p:spPr>
        <p:txBody>
          <a:bodyPr>
            <a:normAutofit/>
          </a:bodyPr>
          <a:lstStyle/>
          <a:p>
            <a:r>
              <a:rPr lang="tr-TR" sz="3200" b="1" dirty="0"/>
              <a:t>Kitle İletişim Sitemleri/Medya nasıl düzenlenmeli?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9842" y="1811547"/>
            <a:ext cx="10033958" cy="4365416"/>
          </a:xfrm>
        </p:spPr>
        <p:txBody>
          <a:bodyPr>
            <a:normAutofit/>
          </a:bodyPr>
          <a:lstStyle/>
          <a:p>
            <a:r>
              <a:rPr lang="tr-TR" dirty="0" err="1"/>
              <a:t>KİS’ni</a:t>
            </a:r>
            <a:r>
              <a:rPr lang="tr-TR" dirty="0"/>
              <a:t> ve özelde medyayı diğer politika konularından farklı kılan nedir?</a:t>
            </a:r>
          </a:p>
          <a:p>
            <a:r>
              <a:rPr lang="tr-TR" dirty="0"/>
              <a:t>Bu alanı düzenlemek neden zorlaştı?</a:t>
            </a:r>
          </a:p>
          <a:p>
            <a:r>
              <a:rPr lang="tr-TR" dirty="0"/>
              <a:t>Medya politikaları mi? İletişim politikaları mı?</a:t>
            </a:r>
          </a:p>
        </p:txBody>
      </p:sp>
    </p:spTree>
    <p:extLst>
      <p:ext uri="{BB962C8B-B14F-4D97-AF65-F5344CB8AC3E}">
        <p14:creationId xmlns:p14="http://schemas.microsoft.com/office/powerpoint/2010/main" val="149635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mScanner 10-28-2020 12.25.20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366" y="982121"/>
            <a:ext cx="4975225" cy="5140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79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9189" y="537654"/>
            <a:ext cx="10515600" cy="721803"/>
          </a:xfrm>
        </p:spPr>
        <p:txBody>
          <a:bodyPr>
            <a:normAutofit fontScale="90000"/>
          </a:bodyPr>
          <a:lstStyle/>
          <a:p>
            <a:br>
              <a:rPr lang="tr-TR" sz="3600" b="1" dirty="0"/>
            </a:br>
            <a:br>
              <a:rPr lang="tr-TR" sz="3600" b="1" dirty="0"/>
            </a:br>
            <a:br>
              <a:rPr lang="tr-TR" sz="3600" b="1" dirty="0"/>
            </a:br>
            <a:br>
              <a:rPr lang="tr-TR" sz="3600" b="1" dirty="0"/>
            </a:br>
            <a:r>
              <a:rPr lang="tr-TR" sz="3600" b="1" dirty="0"/>
              <a:t>İletişim politikalarının başlıca unsurları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50830"/>
            <a:ext cx="10515600" cy="4926133"/>
          </a:xfrm>
        </p:spPr>
        <p:txBody>
          <a:bodyPr>
            <a:normAutofit/>
          </a:bodyPr>
          <a:lstStyle/>
          <a:p>
            <a:pPr lvl="2"/>
            <a:r>
              <a:rPr lang="tr-TR" sz="2000" dirty="0"/>
              <a:t>Ulaşılmaya çalışılan amaçlar ya da hedefler (En genel hedef kamu yararı)</a:t>
            </a:r>
          </a:p>
          <a:p>
            <a:pPr lvl="2"/>
            <a:r>
              <a:rPr lang="tr-TR" sz="2000" dirty="0"/>
              <a:t>Bu amaç ve hedeflerin tanımladığı değer ve kriterler</a:t>
            </a:r>
          </a:p>
          <a:p>
            <a:pPr lvl="2"/>
            <a:r>
              <a:rPr lang="tr-TR" sz="2000" dirty="0"/>
              <a:t>Politikanın uygulanacağı çeşitli içerik ya da iletişim hizmetleri</a:t>
            </a:r>
          </a:p>
          <a:p>
            <a:pPr lvl="2"/>
            <a:r>
              <a:rPr lang="tr-TR" sz="2000" dirty="0"/>
              <a:t>Farklı dağıtım sistemleri (basın-yayın, kablo, uydu, karasal yayıncılık, telekomünikasyon)</a:t>
            </a:r>
          </a:p>
          <a:p>
            <a:pPr lvl="2"/>
            <a:r>
              <a:rPr lang="tr-TR" sz="2000" dirty="0"/>
              <a:t>Uygun politika uygulama araçları (yasalar, düzenlemeler, öz-düzenlemeler ya da pazar pratikleri)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Şirketlerin etkisi?</a:t>
            </a:r>
          </a:p>
          <a:p>
            <a:pPr marL="0" indent="0">
              <a:buNone/>
            </a:pPr>
            <a:r>
              <a:rPr lang="tr-TR" sz="2000" dirty="0"/>
              <a:t>	1. ulusal ekonomik refahın ya da gelişmişliğin yorumu</a:t>
            </a:r>
          </a:p>
          <a:p>
            <a:pPr marL="0" indent="0">
              <a:buNone/>
            </a:pPr>
            <a:r>
              <a:rPr lang="tr-TR" sz="2000" dirty="0"/>
              <a:t>	2.  kar amaçlı ve toplumsal araçlar içeren hizmetler arasındaki denge</a:t>
            </a:r>
          </a:p>
          <a:p>
            <a:pPr marL="0" indent="0">
              <a:buNone/>
            </a:pPr>
            <a:r>
              <a:rPr lang="tr-TR" sz="2000" dirty="0"/>
              <a:t>	3. altyapı ve dağıtım sistemlerinin mülkiyeti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4460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4079" y="580785"/>
            <a:ext cx="10515600" cy="747683"/>
          </a:xfrm>
        </p:spPr>
        <p:txBody>
          <a:bodyPr>
            <a:normAutofit/>
          </a:bodyPr>
          <a:lstStyle/>
          <a:p>
            <a:r>
              <a:rPr lang="tr-TR" sz="3200" b="1" dirty="0"/>
              <a:t>Nasıl düzenlenmeli? (2)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5170" y="1466491"/>
            <a:ext cx="10318630" cy="4710472"/>
          </a:xfrm>
        </p:spPr>
        <p:txBody>
          <a:bodyPr>
            <a:normAutofit/>
          </a:bodyPr>
          <a:lstStyle/>
          <a:p>
            <a:r>
              <a:rPr lang="tr-TR" sz="2000" dirty="0"/>
              <a:t>Liberal Kuram ve Toplumsal Sorumluluk Kuramı (Serbestlik vs. Düzenleme)</a:t>
            </a:r>
          </a:p>
          <a:p>
            <a:r>
              <a:rPr lang="tr-TR" sz="2000" b="1" dirty="0"/>
              <a:t>Liberal Kuram:</a:t>
            </a:r>
          </a:p>
          <a:p>
            <a:pPr lvl="1"/>
            <a:r>
              <a:rPr lang="tr-TR" sz="1800" dirty="0"/>
              <a:t>16.yy Liberalizm</a:t>
            </a:r>
          </a:p>
          <a:p>
            <a:pPr lvl="1"/>
            <a:r>
              <a:rPr lang="tr-TR" sz="2000" dirty="0"/>
              <a:t>John Locke, </a:t>
            </a:r>
            <a:r>
              <a:rPr lang="tr-TR" sz="2000" dirty="0" err="1"/>
              <a:t>Stuart</a:t>
            </a:r>
            <a:r>
              <a:rPr lang="tr-TR" sz="2000" dirty="0"/>
              <a:t> </a:t>
            </a:r>
            <a:r>
              <a:rPr lang="tr-TR" sz="2000" dirty="0" err="1"/>
              <a:t>Mill</a:t>
            </a:r>
            <a:r>
              <a:rPr lang="tr-TR" sz="2000" dirty="0"/>
              <a:t>, John </a:t>
            </a:r>
            <a:r>
              <a:rPr lang="tr-TR" sz="2000" dirty="0" err="1"/>
              <a:t>Millton</a:t>
            </a:r>
            <a:endParaRPr lang="tr-TR" sz="2000" dirty="0"/>
          </a:p>
          <a:p>
            <a:pPr lvl="1"/>
            <a:r>
              <a:rPr lang="tr-TR" sz="2000" dirty="0"/>
              <a:t>Devlet bireyin mutluluğunun sağlanmasında bir araçtır</a:t>
            </a:r>
          </a:p>
          <a:p>
            <a:pPr lvl="1"/>
            <a:r>
              <a:rPr lang="tr-TR" sz="2000" dirty="0"/>
              <a:t>İfade özgürlüğü doğal bir haktır, bu özgürlük pazardaki rekabet ile gerçekleşebilir</a:t>
            </a:r>
          </a:p>
          <a:p>
            <a:pPr lvl="1"/>
            <a:r>
              <a:rPr lang="tr-TR" sz="2000" dirty="0"/>
              <a:t>İnsanlar rasyoneldir</a:t>
            </a:r>
          </a:p>
          <a:p>
            <a:pPr lvl="1"/>
            <a:r>
              <a:rPr lang="tr-TR" sz="2000" dirty="0"/>
              <a:t>Medya hükümeti gözeten bir araçtır</a:t>
            </a:r>
          </a:p>
          <a:p>
            <a:pPr lvl="1"/>
            <a:r>
              <a:rPr lang="tr-TR" sz="2000" dirty="0"/>
              <a:t>Tarafsızlık, nesnellik, profesyonelleşme</a:t>
            </a:r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9635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43020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1323" y="1656272"/>
            <a:ext cx="9036423" cy="4176357"/>
          </a:xfrm>
        </p:spPr>
        <p:txBody>
          <a:bodyPr/>
          <a:lstStyle/>
          <a:p>
            <a:r>
              <a:rPr lang="tr-TR" b="1" dirty="0"/>
              <a:t>Toplumsal sorumluluk Kuramı (Normatif Kuram)</a:t>
            </a:r>
          </a:p>
          <a:p>
            <a:pPr lvl="1"/>
            <a:r>
              <a:rPr lang="tr-TR" dirty="0"/>
              <a:t>2. Dünya Savaşı sonrası</a:t>
            </a:r>
          </a:p>
          <a:p>
            <a:pPr lvl="1"/>
            <a:r>
              <a:rPr lang="tr-TR" dirty="0"/>
              <a:t>Medyanın sorumluluğu ne olacak?</a:t>
            </a:r>
          </a:p>
          <a:p>
            <a:pPr lvl="1"/>
            <a:r>
              <a:rPr lang="tr-TR" dirty="0"/>
              <a:t>Kamu hizmeti modelinin yaygınlaşması</a:t>
            </a:r>
          </a:p>
          <a:p>
            <a:pPr lvl="1"/>
            <a:r>
              <a:rPr lang="tr-TR" dirty="0"/>
              <a:t>Refah devleti anlayışı (devletin altyapı ve çeşitli kamu hizmetlerini sağlama görevine atfen)</a:t>
            </a:r>
          </a:p>
        </p:txBody>
      </p:sp>
    </p:spTree>
    <p:extLst>
      <p:ext uri="{BB962C8B-B14F-4D97-AF65-F5344CB8AC3E}">
        <p14:creationId xmlns:p14="http://schemas.microsoft.com/office/powerpoint/2010/main" val="641026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591EB9E318A2845A19CA227A1BAF662" ma:contentTypeVersion="10" ma:contentTypeDescription="Yeni belge oluşturun." ma:contentTypeScope="" ma:versionID="8c16fe43acd3534b1ec88276d31f32a4">
  <xsd:schema xmlns:xsd="http://www.w3.org/2001/XMLSchema" xmlns:xs="http://www.w3.org/2001/XMLSchema" xmlns:p="http://schemas.microsoft.com/office/2006/metadata/properties" xmlns:ns3="02805a6a-0d09-446f-bc34-49934a8fcd68" targetNamespace="http://schemas.microsoft.com/office/2006/metadata/properties" ma:root="true" ma:fieldsID="110c1b4b9401311c9157cc694ff76b3d" ns3:_="">
    <xsd:import namespace="02805a6a-0d09-446f-bc34-49934a8fcd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05a6a-0d09-446f-bc34-49934a8fc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151AD4-0D3B-47AC-A47A-FA24CA452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D98C44-8B4B-469D-AEC6-5BD521EEA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05a6a-0d09-446f-bc34-49934a8fcd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93C9E9-BEA7-49C1-9309-C1C2D6BCE93A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02805a6a-0d09-446f-bc34-49934a8fcd6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2871</TotalTime>
  <Words>734</Words>
  <Application>Microsoft Macintosh PowerPoint</Application>
  <PresentationFormat>Widescreen</PresentationFormat>
  <Paragraphs>98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Austin</vt:lpstr>
      <vt:lpstr>MEDYA POLİTİKALARI</vt:lpstr>
      <vt:lpstr>Politika…</vt:lpstr>
      <vt:lpstr>İletişim Politikaları…</vt:lpstr>
      <vt:lpstr>Neden ihtiyaç var?</vt:lpstr>
      <vt:lpstr>Kitle İletişim Sitemleri/Medya nasıl düzenlenmeli?</vt:lpstr>
      <vt:lpstr>PowerPoint Presentation</vt:lpstr>
      <vt:lpstr>    İletişim politikalarının başlıca unsurları</vt:lpstr>
      <vt:lpstr>Nasıl düzenlenmeli? (2)</vt:lpstr>
      <vt:lpstr>PowerPoint Presentation</vt:lpstr>
      <vt:lpstr>PowerPoint Presentation</vt:lpstr>
      <vt:lpstr>PowerPoint Presentation</vt:lpstr>
      <vt:lpstr> Medya Politikalarının ana öğeleri…</vt:lpstr>
      <vt:lpstr>Medya piyasalarının düzenlenmesinde kullanılan araçlar (Harcourt ve Verhulst, 1999:3)</vt:lpstr>
      <vt:lpstr> 1. yükselen iletişim endüstrisi politikaları dönemi (Arayış dönemi)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BURCU SUMER</dc:creator>
  <cp:lastModifiedBy>Burcu Sümer</cp:lastModifiedBy>
  <cp:revision>46</cp:revision>
  <cp:lastPrinted>2020-10-28T09:07:37Z</cp:lastPrinted>
  <dcterms:created xsi:type="dcterms:W3CDTF">2017-02-27T13:57:32Z</dcterms:created>
  <dcterms:modified xsi:type="dcterms:W3CDTF">2021-10-21T08:25:55Z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0x010100C591EB9E318A2845A19CA227A1BAF662</vt:lpwstr>
  </property>
</Properties>
</file>