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54"/>
  </p:notesMasterIdLst>
  <p:sldIdLst>
    <p:sldId id="1082" r:id="rId4"/>
    <p:sldId id="1093" r:id="rId5"/>
    <p:sldId id="1097" r:id="rId6"/>
    <p:sldId id="1094" r:id="rId7"/>
    <p:sldId id="1101" r:id="rId8"/>
    <p:sldId id="1096" r:id="rId9"/>
    <p:sldId id="1099" r:id="rId10"/>
    <p:sldId id="1098" r:id="rId11"/>
    <p:sldId id="1102" r:id="rId12"/>
    <p:sldId id="1103" r:id="rId13"/>
    <p:sldId id="1104" r:id="rId14"/>
    <p:sldId id="1105" r:id="rId15"/>
    <p:sldId id="1106" r:id="rId16"/>
    <p:sldId id="1107" r:id="rId17"/>
    <p:sldId id="1108" r:id="rId18"/>
    <p:sldId id="1109" r:id="rId19"/>
    <p:sldId id="1110" r:id="rId20"/>
    <p:sldId id="1111" r:id="rId21"/>
    <p:sldId id="1112" r:id="rId22"/>
    <p:sldId id="1113" r:id="rId23"/>
    <p:sldId id="1114" r:id="rId24"/>
    <p:sldId id="1115" r:id="rId25"/>
    <p:sldId id="1116" r:id="rId26"/>
    <p:sldId id="1117" r:id="rId27"/>
    <p:sldId id="1118" r:id="rId28"/>
    <p:sldId id="1119" r:id="rId29"/>
    <p:sldId id="1120" r:id="rId30"/>
    <p:sldId id="1121" r:id="rId31"/>
    <p:sldId id="1122" r:id="rId32"/>
    <p:sldId id="1123" r:id="rId33"/>
    <p:sldId id="1124" r:id="rId34"/>
    <p:sldId id="1125" r:id="rId35"/>
    <p:sldId id="1126" r:id="rId36"/>
    <p:sldId id="1127" r:id="rId37"/>
    <p:sldId id="1128" r:id="rId38"/>
    <p:sldId id="1130" r:id="rId39"/>
    <p:sldId id="1131" r:id="rId40"/>
    <p:sldId id="1129" r:id="rId41"/>
    <p:sldId id="1132" r:id="rId42"/>
    <p:sldId id="1133" r:id="rId43"/>
    <p:sldId id="1134" r:id="rId44"/>
    <p:sldId id="1135" r:id="rId45"/>
    <p:sldId id="1137" r:id="rId46"/>
    <p:sldId id="1136" r:id="rId47"/>
    <p:sldId id="1138" r:id="rId48"/>
    <p:sldId id="1140" r:id="rId49"/>
    <p:sldId id="1139" r:id="rId50"/>
    <p:sldId id="1141" r:id="rId51"/>
    <p:sldId id="1142" r:id="rId52"/>
    <p:sldId id="1095" r:id="rId5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67" d="100"/>
          <a:sy n="67" d="100"/>
        </p:scale>
        <p:origin x="300" y="6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4/24/2020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4/24/2020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4/24/2020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4/24/2020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4/24/2020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4/24/2020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4/24/2020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4/24/2020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4/24/2020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4/24/2020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4/24/2020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4/24/2020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4/24/2020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4/24/2020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4/24/2020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4501" y="51739"/>
            <a:ext cx="7654996" cy="51308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9320" y="1357782"/>
            <a:ext cx="4191000" cy="3683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60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4/24/2020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GGY 209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Yerel Yönetimler (3-0) 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868100" y="4393802"/>
            <a:ext cx="7558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Veysel Tiryaki</a:t>
            </a: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İl Özel İdaresi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İL GENEL MECLİSİ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 yılda bir yapılan yerel seçimle oluşur.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Seçim sonuçlarının ilanını izleyen beşinci gün kendiliğinden en yaşlı üyenin başkanlığında toplanır.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Üyeler arasından başkan ve vekilleri ile meclis divanı üyeleri 2 yıl için seçilir.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İL GENEL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MECLİSİ GÖREVLERİ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Stratejik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plân ile yatırım ve çalışma programlarını, il özel idaresi faaliyetlerini ve personelinin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performans ölçütlerini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görüşmek ve karara bağlamak.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kesin hesabı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kabul etmek, bütçede kurumsal kodlama yapılan birimler ile fonksiyonel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sınıflandırmanın birinci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düzeyleri arasında aktarma yapmak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12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İl Özel İdaresi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İL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GENEL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MECLİSİ GÖREVLERİ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sınırları il sınırı olan Büyükşehir Belediyeleri hariç İl çevre düzeni plânı ile belediye sınırları dışındaki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alanların imar plânlarını görüşmek ve karara bağlamak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Borçlanmaya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karar 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içi işletmeler ile Türk Ticaret Kanununa tâbi ortaklıklar kurulmasına veya bu ortaklıklardan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ayrılmaya, sermaye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artışına ve gayrimenkul yatırım ortaklığı kurulmasına karar 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Taşınmaz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mal alımına, satımına, trampa edilmesine, tahsisine, tahsis şeklinin değiştirilmesine veya tahsisli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taşınmazın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akar haline getirilmesine izin; üç yıldan fazla kiralanmasına ve süresi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yirmibeş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yılı geçmemek kaydıyla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bunlar üzerinde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sınırlı aynî hak tesisine karar vermek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6343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İl Özel İdaresi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İL GENEL MECLİSİ GÖREVLERİ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Şartlı bağışları kabul etmek.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İl özel idaresi adına imtiyaz verilmesine ve il özel idaresi yatırımlarının yap-işlet veya yap-işlet-devret modeli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ile yapılmasına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il özel idaresine ait şirket, işletme ve iştiraklerin özelleştirilmesine karar 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Encümen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üyeleri ile ihtisas komisyonları üyelerini seçmek.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özel idaresi tarafından çıkarılacak yönetmelikleri kabul etmek.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Norm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kadro çerçevesinde il özel idaresinin ve bağlı kuruluşlarının kadrolarının ihdas, iptal ve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değiştirilmesine karar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366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İl Özel İdaresi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İL GENEL MECLİSİ GÖREVLERİ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Yurt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içindeki ve yurt dışındaki mahallî idareler ve mahallî idare birlikleriyle karşılıklı işbirliği yapılmasına karar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mahallî idarelerle birlik kurulmasına, kurulmuş birliklere katılmaya veya ayrılmaya karar 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özel idaresine kanunlarla verilen görev ve hizmetler dışında kalan ve ilgililerin isteğine bağlı hizmetler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 uygulanacak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ücret tarifesini belirlemek.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6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İl Özel İdaresi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İL ENCÜMENİ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İl encümeni valinin başkanlığında, genel sekreter ile il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genel meclisinin her yıl kendi üyeleri arasından seçeceği üç üye ve valinin her yıl birim amirleri arasından seçeceği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iki üyeden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oluşur.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Valinin katılamadığı encümen toplantısına genel sekreter başkanlık eder.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İL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ENCÜMENİNİN GÖREVLERİ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Stratejik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plân ve yıllık çalışma programı ile bütçe ve kesin hesabı inceleyip il genel meclisine görüş bildirmek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Yıllık çalışma programına alınan işlerle ilgili kamulaştırma kararlarını almak ve uygulamak.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Öngörülmeyen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giderler ödeneğinin harcama yerlerini belirlemek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36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İl Özel İdaresi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İL ENCÜMENİNİN GÖREVLERİ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fonksiyonel sınıflandırmanın ikinci düzeyleri arasında aktarma yapmak.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Kanunlarda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öngörülen cezaları 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Vergi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resim ve harçlar dışında kalan ve miktarı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beşmilyar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Türk Lirasına kadar olan ihtilafların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sulhen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halline karar 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Taşınmaz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mal satımına, trampa edilmesine ve tahsisine ilişkin kararları uygulamak, süresi üç yılı geçmemek üzere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kiralanmasına karar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sınırları dışındaki umuma açık yerlerin açılış ve kapanış saatlerini belirlemek.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tarafından havale edilen konularda görüş bildirmek.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Kanunlarla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verilen diğer görevleri yapmak.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1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İl Özel İdaresi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VALİ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Vali, il özel idaresinin başı ve tüzel kişiliğinin temsilcisidir.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VALİNİN GÖREVLERİ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özel idaresi teşkilâtının en üst amiri olarak il özel idaresi teşkilâtını sevk ve idare etmek, il özel idaresinin hak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menfaatlerini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korumak.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özel idaresini stratejik plâna uygun olarak yönetmek, il özel idaresinin kurumsal stratejilerini oluşturmak,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stratejilere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uygun olarak bütçeyi, il özel idaresi faaliyetlerinin ve personelinin performans ölçütlerini hazırlamak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uygulamak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izlemek ve değerlendirmek, bunlarla ilgili raporları meclise sunmak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34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İl Özel İdaresi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VALİNİN GÖREVLERİ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özel idaresini Devlet dairelerinde ve törenlerde, davacı veya davalı olarak da yargı yerlerinde temsil etmek veya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vekil tayin etmek.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encümenine başkanlık etmek.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özel idaresinin taşınır ve taşınmaz mallarını idare etmek.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özel idaresinin gelir ve alacaklarını takip ve tahsil etmek.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Yetkili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organların kararını almak şartıyla sözleşme yapmak.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genel meclisi ve encümen kararlarını uygulamak.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Bütçeyi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uygulamak, bütçede meclis ve encümenin yetkisi dışında kalan aktarmaları yapmak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75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İl Özel İdaresi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12064" y="1421232"/>
            <a:ext cx="7717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VALİNİN GÖREVLERİ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özel idaresi personelini atamak.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özel idaresi, bağlı kuruluşlarını ve işletmelerini denetlemek.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Şartsız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bağışları kabul etmek.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halkının huzur, esenlik, sağlık ve mutluluğu için gereken önlemleri almak.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yoksul ve muhtaçlar için ayrılan ödeneği kullanmak.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Kanunlarla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il özel idaresine verilen ve il genel meclisi veya il encümeni kararını gerektirmeyen görevleri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yapmak ve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yetkileri kullanmak</a:t>
            </a:r>
          </a:p>
        </p:txBody>
      </p:sp>
    </p:spTree>
    <p:extLst>
      <p:ext uri="{BB962C8B-B14F-4D97-AF65-F5344CB8AC3E}">
        <p14:creationId xmlns:p14="http://schemas.microsoft.com/office/powerpoint/2010/main" val="4000622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7464" y="638331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21792" y="1445616"/>
            <a:ext cx="7717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5393 sayılı Belediye Kanunu’na göre;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 «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belde sakinlerinin mahalli müşterek nitelikteki ihtiyaçlarını karşılamak üzere kurulan ve karar organı seçmenler tarafından seçilerek oluşturulan, idari ve mali özerkliğe sahip kamu tüzel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kişisi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»ni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tanımlamaktadır.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Belediyenin Organları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 Meclisi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 Encümeni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 Başkanı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8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50330" y="1737167"/>
            <a:ext cx="75458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514350" lvl="1" indent="-514350" algn="ctr">
              <a:spcBef>
                <a:spcPct val="20000"/>
              </a:spcBef>
              <a:buClr>
                <a:schemeClr val="accent1"/>
              </a:buClr>
              <a:buAutoNum type="arabicPeriod"/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514350" algn="ctr">
              <a:spcBef>
                <a:spcPct val="20000"/>
              </a:spcBef>
              <a:buClr>
                <a:schemeClr val="accent1"/>
              </a:buClr>
              <a:buAutoNum type="arabicPeriod"/>
            </a:pP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514350" algn="ctr">
              <a:spcBef>
                <a:spcPct val="20000"/>
              </a:spcBef>
              <a:buClr>
                <a:schemeClr val="accent1"/>
              </a:buClr>
              <a:buAutoNum type="arabicPeriod"/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Yerel yönetimler: İl Özel Yönetimleri, Köyler ve Belediyeler, Büyükşehir, İl, İlçe ve Belde Belediyeleri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8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7464" y="638331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21792" y="1445616"/>
            <a:ext cx="77175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5393 sayılı Belediye Kanunu’na göre;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Nüfusu 5.000 ve üzerinde olan yerleşim birimlerinde belediye kurulabilir. İl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ilçe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merkezlerinde belediye kurulması zorunludur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Yeni kurulan bir belediyenin sınırları, kuruluşu izleyen altı ay içinde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aşağıdaki şekilde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tespit edilir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Eskiden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beri o yerleşim yerine ait sayılan tarla, bağ, bahçe, çayır, mera, otlak,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yaylak, zeytinlik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palamutluk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fundalık gibi yerler ile kumsal ve plajlar belediye sınırı içine alınır.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sınırlarını dere, tepe, yol gibi belirli ve sabit noktalardan geçirmek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esastır. Bunun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mümkün olmaması durumunda, sınır düz olarak çizilir ve işaretlerle belirtilir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46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7464" y="638331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21792" y="1445616"/>
            <a:ext cx="77175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5393 sayılı Belediye Kanunu’na göre;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sınırları içinde kalan ve eskiden beri komşu belde veya köy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halkı tarafından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yararlanılan yayla, çayır, mera, koru, kaynak ve mesirelik gibi yerlerden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geleneksel yararlanma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hakları devam eder. Bu haklar için sınır kâğıdına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şerh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konulur.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Çizilen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sınırların geçtiği yerlerin bilinen adları sınır kâğıdına yazılır. Ayrıca yetkili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fen elemanı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tarafından düzenlenen kroki sınır tespit tutanağına eklenir.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97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7464" y="638331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70560" y="1226160"/>
            <a:ext cx="77175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BELEDİYENİN GÖREV VE SORUMLULUKLARI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İmar, su ve kanalizasyon, ulaşım gibi kentsel alt yapı; coğrafî ve kent bilgi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sistemleri; çevre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çevre sağlığı, temizlik ve katı atık; zabıta, itfaiye, acil yardım, kurtarma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ambulans; şehir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içi trafik; defin ve mezarlıklar; ağaçlandırma, park ve yeşil alanlar; konut; kültür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sanat, turizm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tanıtım, gençlik ve spor orta ve yüksek öğrenim öğrenci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yurtları;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sosyal hizmet ve yardım, nikâh, meslek ve beceri kazandırma;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 ve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ticaretin geliştirilmesi hizmetlerini yapar veya yaptırır.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Büyükşehir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belediyeleri ile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nüfusu 100.000’in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üzerindeki belediyeler, kadınlar ve çocuklar için konukevleri açmak zorundadır.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Diğer belediyeler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de mali durumları ve hizmet önceliklerini değerlendirerek kadınlar ve çocuklar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için konukevleri açabilirler.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71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7464" y="638331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70560" y="1226160"/>
            <a:ext cx="771753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BELEDİYENİN GÖREV VE SORUMLULUKLARI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Devlete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ait her derecedeki okul binalarının inşaatı ile bakım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onarımını yapabilir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veya yaptırabilir, her türlü araç, gereç ve malzeme ihtiyaçlarını karşılayabilir;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sağlıkla ilgili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her türlü tesisi açabilir ve işletebilir; mabetlerin yapımı, bakımı, onarımını yapabilir;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kültür ve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tabiat varlıkları ile tarihî dokunun ve kent tarihi bakımından önem taşıyan mekânların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işlevlerinin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korunmasını sağlayabilir; bu amaçla bakım ve onarımını yapabilir,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korunması mümkün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olmayanları aslına uygun olarak yeniden inşa edebilir.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Gerektiğinde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sporu teşvik etmek amacıyla gençlere spor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malzemesi verir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amatör spor kulüplerine ayni ve nakdî yardım yapar ve gerekli desteği sağlar, her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türlü amatör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spor karşılaşmaları düzenler, yurt içi ve yurt dışı müsabakalarda üstün başarı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gösteren veya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derece alan öğrencilere, sporculara, teknik yöneticilere ve antrenörlere belediye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meclisi kararıyla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ödül verebilir. Gıda bankacılığı yapabilir.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54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7464" y="638331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09600" y="1445616"/>
            <a:ext cx="77175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BELEDİYENİN GÖREV VE SORUMLULUKLARI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Hizmetlerin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yerine getirilmesinde öncelik sırası, belediyenin malî durumu ve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hizmetin ivediliği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dikkate alınarak belirlenir.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Belediye hizmetleri,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vatandaşlara en yakın yerlerde ve en uygun yöntemlerle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sunulur. Hizmet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sunumunda engelli, yaşlı, düşkün ve dar gelirlilerin durumuna uygun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 uygulanır.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Belediyenin görev, sorumluluk ve yetki alanı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belediye sınırlarını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kapsar.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Belediye meclisinin kararı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ile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mücavir alanlara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da belediye hizmetleri götürülebilir.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75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7464" y="638331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21792" y="1226160"/>
            <a:ext cx="77175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BELEDİYENİN YETKİ VE İMTİYAZLARI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a) Belde sakinlerinin mahallî müşterek nitelikteki ihtiyaçlarını karşılamak amacıyla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 türlü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faaliyet ve girişimde bulunmak.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b) Kanunların belediyeye verdiği yetki çerçevesinde yönetmelik çıkarmak,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 yasakları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koymak ve uygulamak, kanunlarda belirtilen cezaları vermek.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c) Gerçek ve tüzel kişilerin faaliyetleri ile ilgili olarak kanunlarda belirtilen izin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veya ruhsatı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vermek.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d) Özel kanunları gereğince belediyeye ait vergi, resim, harç, katkı ve katılma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paylarının tarh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tahakkuk ve tahsilini yapmak; vergi, resim ve harç dışındaki özel hukuk hükümlerine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göre tahsili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gereken doğal gaz, su, atık su ve hizmet karşılığı alacakların tahsilini yapmak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veya yaptırmak.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109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7464" y="638331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21792" y="1226160"/>
            <a:ext cx="77175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BELEDİYENİN YETKİ VE İMTİYAZLARI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 Müktesep haklar saklı kalmak üzere; içme, kullanma ve endüstri suyu sağlamak; atık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 ve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yağmur suyunun uzaklaştırılmasını sağlamak; bunlar için gerekli tesisleri kurmak,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kurdurmak, işletmek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işlettirmek; kaynak sularını işletmek veya işlettirmek.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f) Toplu taşıma yapmak; bu amaçla otobüs, deniz ve su ulaşım araçları, tünel, raylı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sistem dâhil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her türlü toplu taşıma sistemlerini kurmak, kurdurmak, işletmek ve işlettirmek.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g) Katı atıkların toplanması, taşınması, ayrıştırılması, geri kazanımı, ortadan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kaldırılması ve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depolanması ile ilgili bütün hizmetleri yapmak ve yaptırmak.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54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7464" y="638331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21792" y="1226160"/>
            <a:ext cx="77175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BELEDİYENİN YETKİ VE İMTİYAZLARI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h) Mahallî müşterek nitelikteki hizmetlerin yerine getirilmesi amacıyla, belediye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mücavir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alan sınırları içerisinde taşınmaz almak, kamulaştırmak, satmak, kiralamak veya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kiraya vermek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trampa etmek, tahsis etmek, bunlar üzerinde sınırlı aynî hak tesis etmek.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i) Borç almak, bağış kabul etmek.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j) Toptancı ve perakendeci hâlleri, otobüs terminali, fuar alanı, mezbaha, ilgili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mevzuata göre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yat limanı ve iskele kurmak, kurdurmak, işletmek, işlettirmek veya bu yerlerin gerçek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tüzel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kişilerce açılmasına izin vermek.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k) Vergi, resim ve harçlar dışında kalan dava konusu uyuşmazlıkların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anlaşmayla tasfiyesine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karar vermek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21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7464" y="638331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21792" y="1226160"/>
            <a:ext cx="77175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BELEDİYENİN YETKİ VE İMTİYAZLARI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 Gayrisıhhî müesseseler ile umuma açık istirahat ve eğlence yerlerini ruhsatlandırmak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denetlemek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m) Beldede ekonomi ve ticaretin geliştirilmesi ve kayıt altına alınması amacıyla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izinsiz satış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yapan seyyar satıcıları faaliyetten men etmek, izinsiz satış yapan seyyar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satıcıların faaliyetten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men edilmesi sonucu, cezası ödenmeyerek iki gün içinde geri alınmayan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gıda maddelerini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gıda bankalarına, cezası ödenmeyerek otuz gün içinde geri alınmayan gıda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dışı malları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yoksullara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vermek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n) Reklam panoları ve tanıtıcı tabelalar konusunda standartlar getirmek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7464" y="638331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21792" y="1226160"/>
            <a:ext cx="77175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BELEDİYENİN YETKİ VE İMTİYAZLARI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) Gayrisıhhî işyerlerini, eğlence yerlerini, halk sağlığına ve çevreye etkisi olan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işyerlerini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kentin belirli yerlerinde toplamak; hafriyat toprağı ve moloz döküm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alanlarını; sıvılaştırılmış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petrol gazı (LPG) depolama sahalarını; inşaat malzemeleri, odun, kömür ve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hurda depolama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alanları ve satış yerlerini belirlemek; bu alan ve yerler ile taşımalarda çevre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kirliliği oluşmaması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için gereken tedbirleri almak.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p) Kara, deniz, su ve demiryolu üzerinde işletilen her türlü servis ve toplu taşıma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araçları ile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taksi sayılarını, bilet ücret ve tarifelerini, zaman ve güzergâhlarını belirlemek; durak yerleri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ile karayolu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, yol, cadde, sokak, meydan ve benzeri yerler üzerinde araç park yerlerini tespit etmek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ve işletmek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, işlettirmek veya kiraya vermek; kanunların belediyelere verdiği trafik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düzenlemesinin gerektirdiği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bütün işleri yürütmek.</a:t>
            </a:r>
            <a:endParaRPr lang="tr-T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3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Yerel Yönetimler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21664"/>
            <a:ext cx="9168384" cy="4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93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7464" y="638331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21792" y="1226160"/>
            <a:ext cx="77175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BELEDİYENİN YETKİ VE İMTİYAZLARI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r)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mücavir alan sınırları içerisinde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5/11/2008 tarihli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ve 5809 sayılı Elektronik Haberleşme Kanunu, 26/9/2011 tarihli ve 655 sayılı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Ulaştırma, Denizcilik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ve Haberleşme Bakanlığının Teşkilat ve Görevleri Hakkında Kanun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Hükmünde Kararname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ve ilgili diğer mevzuata göre kuruluş izni verilen alanda tesis edilecek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elektronik haberleşme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istasyonlarına kent ve yapı estetiği ile elektronik haberleşme hizmetinin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gerekleri dikkate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alınarak ücret karşılığında yer seçim belgesi vermek,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s)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sınırları içerisinde, yapı ruhsatı veya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yapı kullanma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izni hangi idare tarafından verilmiş olursa olsun, hizmete sunulacak olan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asansörlerin tescilini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yapmak, ilgili teknik mevzuat çerçevesinde yıllık periyodik kontrollerini yapmak ya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da yetkilendirilmiş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muayene kuruluşları aracılığıyla yaptırmak, gerekli hâllerde asansörleri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hizmet dışı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bırakmak.</a:t>
            </a:r>
            <a:endParaRPr lang="tr-T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255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 MECLİSİ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meclisi, belediyenin karar organıdır ve ilgili kanunda gösterilen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esas ve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usûllere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göre seçilmiş üyelerden </a:t>
            </a:r>
            <a:r>
              <a:rPr lang="tr-TR" sz="2000" err="1">
                <a:latin typeface="Arial" panose="020B0604020202020204" pitchFamily="34" charset="0"/>
                <a:cs typeface="Arial" panose="020B0604020202020204" pitchFamily="34" charset="0"/>
              </a:rPr>
              <a:t>oluşur</a:t>
            </a:r>
            <a:r>
              <a:rPr lang="tr-TR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smtClean="0">
                <a:latin typeface="Arial" panose="020B0604020202020204" pitchFamily="34" charset="0"/>
                <a:cs typeface="Arial" panose="020B0604020202020204" pitchFamily="34" charset="0"/>
              </a:rPr>
              <a:t>BELEDİYE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MECLİSİ GÖREVLERİ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Stratejik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plân ile yatırım ve çalışma programlarını, il özel idaresi faaliyetlerini ve personelinin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performans ölçütlerini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görüşmek ve karara bağlamak.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kesin hesabı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kabul etmek, bütçede kurumsal kodlama yapılan birimler ile fonksiyonel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sınıflandırmanın birinci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düzeyleri arasında aktarma yapmak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12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MECLİSİ GÖREVLERİ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imar plânlarını görüşmek ve onaylamak, büyükşehir ve il belediyelerinde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çevre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düzeni plânını kabul etmek. (Ek cümle: 1/7/2006-5538/29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md.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 Belediye sınırları il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sınırı olan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Büyükşehir Belediyelerinde il çevre düzeni planı ilgili Büyükşehir Belediyeleri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tarafından yapılır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veya yaptırılır ve doğrudan Belediye Meclisi tarafından onaylanır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Borçlanmaya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karar 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Taşınmaz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mal alımına, satımına, takasına, tahsisine, tahsis şeklinin değiştirilmesine veya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tahsisli 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taşınmazın kamu hizmetinde ihtiyaç duyulmaması hâlinde tahsisin kaldırılmasına; üç yıldan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fazla kiralanmasına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süresi otuz yılı geçmemek kaydıyla bunlar üzerinde sınırlı aynî hak tesisine karar vermek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51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MECLİSİ GÖREVLERİ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Kanunlarda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vergi, resim, harç ve katılma payı konusu yapılmayan ve ilgililerin isteğine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bağlı hizmetler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için uygulanacak ücret tarifesini belirlemek.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Şartlı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bağışları kabul etmek.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Vergi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resim ve harçlar dışında kalan ve miktarı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beşbin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YTL'den fazla dava konusu olan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 uyuşmazlıklarını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sulh ile tasfiyeye, kabul ve feragate karar 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içi işletme ile 6762 sayılı Türk Ticaret Kanununa tâbi ortaklıklar kurulmasına veya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ortaklıklardan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ayrılmaya, sermaye artışına ve gayrimenkul yatırım ortaklığı kurulmasına karar vermek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94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8430768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MECLİSİ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GÖREVLERİ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adına imtiyaz verilmesine ve belediye yatırımlarının yap-işlet veya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yap-işlet-devret modeli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ile yapılmasına; belediyeye ait şirket, işletme ve iştiraklerin özelleştirilmesine karar 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Meclis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başkanlık divanını ve encümen üyeleri ile ihtisas komisyonları üyelerini seçmek.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Norm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kadro çerçevesinde belediyenin ve bağlı kuruluşlarının kadrolarının ihdas, iptal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değiştirilmesine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karar 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tarafından çıkarılacak yönetmelikleri kabul etmek.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Meydan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cadde, sokak, park, tesis ve benzerlerine ad vermek; mahalle kurulması,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kaldırılması, birleştirilmesi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adlarıyla sınırlarının tespiti ve değiştirilmesine karar vermek; beldeyi tanıtıcı amblem, flama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benzerlerini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kabul etmek.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o) Diğer mahallî idarelerle birlik kurulmasına, kurulmuş birliklere katılmaya veya ayrılmaya karar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p) Yurt içindeki ve Çevre ve Şehircilik Bakanlığının izniyle yurt dışındaki belediyeler ve mahallî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idare birlikleriyle karşılıklı iş birliği yapılmasına; kardeş kent ilişkileri kurulmasına; ekonomik ve sosyal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ilişkileri geliştirmek amacıyla kültür, sanat ve spor gibi alanlarda faaliyet ve projeler gerçekleştirilmesine; bu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çerçevede arsa, bina ve benzeri tesisleri yapma, yaptırma, kiralama veya tahsis etmeye karar vermek.(1)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r) Fahrî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hemşehrilik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payesi ve beratı 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s) Belediye başkanıyla encümen arasındaki anlaşmazlıkları karara bağlamak.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t) Mücavir alanlara belediye hizmetlerinin götürülmesine karar 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u) İmar plânlarına uygun şekilde hazırlanmış belediye imar programlarını görüşerek kabul etmek.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05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67640" y="1201776"/>
            <a:ext cx="876300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MECLİSİ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GÖREVLERİ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mahallî idarelerle birlik kurulmasına, kurulmuş birliklere katılmaya veya ayrılmaya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karar vermek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Yurt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içindeki ve Çevre ve Şehircilik Bakanlığının izniyle yurt dışındaki belediyeler ve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mahallî idare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birlikleriyle karşılıklı iş birliği yapılmasına; kardeş kent ilişkileri kurulmasına; ekonomik ve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sosyal ilişkileri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geliştirmek amacıyla kültür, sanat ve spor gibi alanlarda faaliyet ve projeler gerçekleştirilmesine;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bu çerçevede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arsa, bina ve benzeri tesisleri yapma, yaptırma, kiralama veya tahsis etmeye karar vermek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Fahrî </a:t>
            </a:r>
            <a:r>
              <a:rPr lang="tr-TR" sz="1900" dirty="0" err="1">
                <a:latin typeface="Arial" panose="020B0604020202020204" pitchFamily="34" charset="0"/>
                <a:cs typeface="Arial" panose="020B0604020202020204" pitchFamily="34" charset="0"/>
              </a:rPr>
              <a:t>hemşehrilik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 payesi ve beratı 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başkanıyla encümen arasındaki anlaşmazlıkları karara bağlamak.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Mücavir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alanlara belediye hizmetlerinin götürülmesine karar 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İmar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plânlarına uygun şekilde hazırlanmış b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elediye imar programlarını görüşerek kabul etmek.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37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ENCÜMENİ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İl belediyelerinde ve nüfusu 100.000'in üzerindeki belediyelerde, belediye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meclisinin her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yıl kendi üyeleri arasından bir yıl için gizli oyla seçeceği üç üye, malî hizmetler birim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amiri ve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belediye başkanının birim amirleri arasından bir yıl için seçeceği iki üye olmak üzere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yedi kişiden,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Diğer belediyelerde, belediye meclisinin her yıl kendi üyeleri arasından bir yıl için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gizli oyla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seçeceği iki üye, malî hizmetler birim amiri ve belediye başkanının birim amirleri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arasından 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yıl için seçeceği bir üye olmak üzere beş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kişiden, oluşur</a:t>
            </a:r>
          </a:p>
        </p:txBody>
      </p:sp>
    </p:spTree>
    <p:extLst>
      <p:ext uri="{BB962C8B-B14F-4D97-AF65-F5344CB8AC3E}">
        <p14:creationId xmlns:p14="http://schemas.microsoft.com/office/powerpoint/2010/main" val="3828194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 ENCÜMENİNİN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GÖREVLERİ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a) Stratejik plân ve yıllık çalışma programı ile bütçe ve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kesinhesabı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inceleyip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 meclisine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görüş bildirmek.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b) Yıllık çalışma programına alınan işlerle ilgili kamulaştırma kararlarını almak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uygulamak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c) Öngörülmeyen giderler ödeneğinin harcama yerlerini belirlemek.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d) Bütçede fonksiyonel sınıflandırmanın ikinci düzeyleri arasında aktarma yapmak.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e) Kanunlarda öngörülen cezaları 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f) Vergi, resim ve harçlar dışında kalan dava konusu olan belediye uyuşmazlıklarının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anlaşma ile tasfiyesine karar vermek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50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 ENCÜMENİNİN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GÖREVLERİ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 Taşınmaz mal satımına, trampasına ve tahsisine ilişkin meclis kararlarını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uygulamak; süresi üç yılı geçmemek üzere kiralanmasına karar vermek.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 Umuma açık yerlerin açılış ve kapanış saatlerini belirlemek.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i) Diğer kanunlarda belediye encümenine verilen görevleri yerine getirmek.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22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BAŞKANI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başkanı, belediye idaresinin başı ve belediye tüzel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kişiliğinin temsilcisidir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Belediye başkanı, ilgili kanunda gösterilen esas ve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usûllere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göre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seçilir. Belediye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başkanı, görevinin devamı süresince siyasî partilerin yönetim ve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denetim organlarında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görev alamaz; profesyonel spor kulüplerinin başkanlığını yapamaz ve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yönetiminde bulunamaz.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BELEDİYE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BAŞKANININ GÖREVLERİ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a) Belediye teşkilâtının en üst amiri olarak belediye teşkilâtını sevk ve idare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etmek, belediyenin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hak ve menfaatlerini korumak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Yerel Yönetimler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3" y="1609344"/>
            <a:ext cx="8829521" cy="376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05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 BAŞKANININ GÖREVLERİ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 Belediyeyi stratejik plâna uygun olarak yönetmek, belediye idaresinin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kurumsal stratejilerini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oluşturmak, bu stratejilere uygun olarak bütçeyi, belediye faaliyetlerinin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personelinin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performans ölçütlerini hazırlamak ve uygulamak, izlemek ve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değerlendirmek, bunlarla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ilgili raporları meclise sunmak.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c) Belediyeyi Devlet dairelerinde ve törenlerde, davacı veya davalı olarak 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yargı yerlerinde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temsil etmek veya vekil tayin etmek.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d) Meclise ve encümene başkanlık etmek.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e) Belediyenin taşınır ve taşınmaz mallarını idare etmek.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f) Belediyenin gelir ve alacaklarını takip ve tahsil etmek.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g) Yetkili organların kararını almak şartıyla sözleşme yapmak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33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Belediye Organları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 BAŞKANININ GÖREVLERİ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) Meclis ve encümen kararlarını uygulamak.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i) Bütçeyi uygulamak, bütçede meclis ve encümenin yetkisi dışındaki aktarmalara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onay vermek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j) Belediye personelini atamak.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k) Belediye ve bağlı kuruluşları ile işletmelerini denetlemek.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l) Şartsız bağışları kabul etmek.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m) Belde halkının huzur, esenlik, sağlık ve mutluluğu için gereken önlemleri almak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n) Bütçede yoksul ve muhtaçlar için ayrılan ödeneği kullanmak, engellilere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yönelik hizmetleri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yürütmek ve engelliler merkezini oluşturmak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o) Temsil ve ağırlama giderleri için ayrılan ödeneği kullanmak.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p) Kanunlarla belediyeye verilen ve belediye meclisi veya belediye encümeni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kararını gerektirmeyen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görevleri yapmak ve yetkileri kullanmak.</a:t>
            </a:r>
          </a:p>
        </p:txBody>
      </p:sp>
    </p:spTree>
    <p:extLst>
      <p:ext uri="{BB962C8B-B14F-4D97-AF65-F5344CB8AC3E}">
        <p14:creationId xmlns:p14="http://schemas.microsoft.com/office/powerpoint/2010/main" val="2835069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Köyler</a:t>
            </a:r>
            <a:endParaRPr lang="tr-TR" sz="2400" b="1" dirty="0" smtClean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Genel olarak köylerin görev yetkileri, maliyesi ve personeli olmak üzere üç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temel yönetsel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boyutu bulunmaktadır. Köy Kanunu’nda verilen yetkiler, emir vermeye ve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emri yerine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getirmeye yetkili köy muhtarı 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md.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8) ile ihtiyar heyetince yerine getirilir (md.7).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Kanun köye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ait işleri zorunlu ve isteğe bağlı olarak ikiye ayırmıştır (md.12). Köy yönetimi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görevleri 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yerel yönetim birimi ya da genel yönetimin bir organı olarak yerine getirmektedir.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Genel başlıkları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ile ilgili köy yönetiminin görevleri şu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şekildedir:sağlı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sosyal yardım,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bayındırlık ve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imar, kolluk, kültür ve eğitim, tarımsal görevler ve ekonomik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görevler (Erat, 2016).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Köyün Organları: muhtar, ihtiyar heyeti, köy derneği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03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Köyler</a:t>
            </a:r>
            <a:endParaRPr lang="tr-TR" sz="2400" b="1" dirty="0" smtClean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Köy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yönetiminin maliyesi, köyün gelirleri ve giderleri konularından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oluşmaktadır. Ülkemizde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diğer yerel yönetim birimleri olan belediyelerin ve il özel idareleri, genel bütçe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vergi gelirlerinden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belirli bir pay ve yerel bazı vergileri elde etmelerine rağmen yeterli gelir kaynağına sahip değillerdir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Köyler de gelirlerin yetersiz olması konusunda diğer yerel yönetim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birimlerine paralellik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göstermektedir. Köy Kanunu’nda köyün başlıca gelirleri imece ve salmadır. İmece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köy işlerinin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birçoğunu bütün köylünün birleşerek yapılmasına denir. Hangi işlerin imece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ile yapılacağına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köy ihtiyar heyeti karar veri (md.44). Köy halkından işlerini göremeyeceklerin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işleri, köy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namına ekilen tarlanın mahsulünün toplanması imece ile yapılan işlerdir (md.13).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Köyün diğer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önemli gelir kaynağı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salmadır (Erat, 2016).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Köyler</a:t>
            </a:r>
            <a:endParaRPr lang="tr-TR" sz="2400" b="1" dirty="0" smtClean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Salma, köy gelirlerinin giderlerine yetmemesi durumunda köy ihtiyar heyeti kararı ile herkesin durumuna göre köyde oturanlar ve köyle maddi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olarak alakası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bulunanlardan talep edilen gelirdir (md.16). Bunun dışında köylerin, kendi mal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işletmelerinin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gelirinden oluşan hasılat, resim ve harçlar, para cezaları, yardım ve bağışlar,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vakıf ve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avarız gelirleri gibi başkaca gelir kaynakları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 (Erat, 2016).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Türkiye’nin idari bölünüş sistematiği içinde tabanı oluşturan muhtarlar ve ihtiyar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heyetleri tarafından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yönetilen köy idari alanları, “belirli bir idarî sınırı bulunan ve bu sınırlar içerisinde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yer alan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sürekli ve dönemlik kır yerleşmeleriyle ekonomik faaliyet sahalarından oluşan,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hammadde üretimi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(tarım, hayvancılık, ormancılık, avcılık, toplayıcılık) ve evsel sanayi ile ilgili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faaliyetlerin egemen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olduğu ülkemizin kırsal kesimini oluşturan en küçük idarî sahaları"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durumundadırlar (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Özçağlar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2005)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18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7464" y="638331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Büyükşehir Belediyesi</a:t>
            </a:r>
            <a:endParaRPr lang="tr-TR" sz="2400" b="1" dirty="0" smtClean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21792" y="1445616"/>
            <a:ext cx="7717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5216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sayılı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Büyükşehir Belediyesi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Kanunu’na göre;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Büyükşehir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Belediyesi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«sınırları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il mülki sınırı olan ve sınırları içerisindeki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ilçe belediyeleri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arasında koordinasyonu sağlayan; idarî ve malî özerkliğe sahip olarak kanunlarla verilen görev ve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sorumlulukları yerine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getiren, yetkileri kullanan; karar organı seçmenler tarafından seçilerek oluşturulan kamu tüzel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kişisi»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tanımlamaktadır.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Büyükşehir Belediyesinin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Organları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Büyükşehir Belediye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Meclisi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Büyükşehir Belediye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Encümeni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Büyükşehir Belediye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Başkanı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8579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7464" y="638331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Büyükşehir Belediyesi</a:t>
            </a:r>
            <a:endParaRPr lang="tr-TR" sz="2400" b="1" dirty="0" smtClean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21792" y="1445616"/>
            <a:ext cx="7717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Büyükşehir belediyeleri kanunda öngörülen şartları taşımak koşuluyla Türkiye Büyük Millet Meclisi tarafından çıkarılan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KANUNLA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kurulur.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Büyükşehir Belediyeleri geniş yetki ve görev sorumluluğuna sahiptir;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a) İlçe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belediyelerinin görüşlerini alarak büyükşehir belediyesinin stratejik plânını, yıllık hedeflerini,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programlarını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bunlara uygun olarak bütçesini hazırlamak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b) Çevre düzeni plânına uygun olmak kaydıyla, büyükşehir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92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7464" y="638331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Büyükşehir Belediyesi</a:t>
            </a:r>
            <a:endParaRPr lang="tr-TR" sz="2400" b="1" dirty="0" smtClean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07503" y="1226160"/>
            <a:ext cx="84079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 Çevre düzeni plânına uygun olmak kaydıyla, büyükşehir belediye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sınırları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içinde 1/5.000 ile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1/25.000 arasındaki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her ölçekte nazım imar plânını yapmak, yaptırmak ve onaylayarak uygulamak; büyükşehir içindeki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belediyelerin nazım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plâna uygun olarak hazırlayacakları uygulama imar plânlarını, bu plânlarda yapılacak değişiklikleri,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parselasyon plânlarını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imar ıslah plânlarını aynen veya değiştirerek onaylamak ve uygulanmasını denetlemek; nazım imar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plânının yürürlüğe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girdiği tarihten itibaren bir yıl içinde uygulama imar plânlarını ve parselasyon plânlarını yapmayan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ilçe belediyelerinin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uygulama imar plânlarını ve parselasyon plânlarını yapmak veya yaptırmak.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c) Kanunlarla büyükşehir belediyesine verilmiş görev ve hizmetlerin gerektirdiği proje, yapım, bakım ve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onarım işleriyle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ilgili her ölçekteki imar plânlarını, parselasyon plânlarını ve her türlü imar uygulamasını yapmak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ruhsatlandırmak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20.7.1966 tarihli ve 775 sayılı Gecekondu Kanununda belediyelere verilen yetkileri kullanmak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80569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7464" y="638331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Büyükşehir Belediyesi</a:t>
            </a:r>
            <a:endParaRPr lang="tr-TR" sz="2400" b="1" dirty="0" smtClean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07503" y="1226160"/>
            <a:ext cx="840790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d) Büyükşehir belediyesi tarafından yapılan veya işletilen alanlardaki işyerlerine büyükşehir belediyesinin sorumluluğunda bulunan alanlarda işletilecek yerlere ruhsat vermek ve denetlemek.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f) Büyükşehir ulaşım ana plânını yapmak veya yaptırmak ve uygulamak; ulaşım ve toplu taşıma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hizmetlerini plânlamak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koordinasyonu sağlamak; kara, deniz, su ve demiryolu üzerinde işletilen her türlü servis ve toplu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taşıma araçları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ile taksi sayılarını, bilet ücret ve tarifelerini, zaman ve güzergâhlarını belirlemek; durak yerleri ile karayolu,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yol, cadde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sokak, meydan ve benzeri yerler üzerinde araç park yerlerini tespit etmek ve işletmek, işlettirmek veya kiraya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vermek; kanunların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belediyelere verdiği trafik düzenlemesinin gerektirdiği bütün işleri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yürütmek.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22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7464" y="638331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Büyükşehir Belediyesi</a:t>
            </a:r>
            <a:endParaRPr lang="tr-TR" sz="2400" b="1" dirty="0" smtClean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64640" y="1540485"/>
            <a:ext cx="84079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g) Büyükşehir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belediyesinin yetki alanındaki mahalleleri ilçe merkezine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bağlayan yollar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meydan, bulvar, cadde ve ana yolları yapmak, yaptırmak, bakım ve onarımı ile bu yolların temizliği ve karla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mücadele çalışmalarını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yürütmek; kentsel tasarım projelerine uygun olarak bu yerlere cephesi bulunan yapılara ilişkin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yükümlülükler koymak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; ilân ve reklam asılacak yerleri ve bunların şekil ve ebadını belirlemek; meydan, bulvar, cadde, yol ve sokak ad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numaraları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ile bunlar üzerindeki binalara numara verilmesi işlerini gerçekleştirmek.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h) Coğrafî ve kent bilgi sistemlerini kurmak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Büyükşehir Belediye’nin yetki ve görevlerinden yalnızca bazılarıdır.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5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Yerel Yönetimler</a:t>
            </a:r>
          </a:p>
        </p:txBody>
      </p:sp>
      <p:pic>
        <p:nvPicPr>
          <p:cNvPr id="1026" name="Picture 2" descr="Mücavir Alan Tekliflerine İlişkin Bilinmesi Gerekenl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0"/>
          <a:stretch/>
        </p:blipFill>
        <p:spPr bwMode="auto">
          <a:xfrm>
            <a:off x="127641" y="1323696"/>
            <a:ext cx="9016359" cy="407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3857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Kaynakça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313080" y="1355271"/>
            <a:ext cx="8517836" cy="428134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sz="1600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76654" y="1482906"/>
            <a:ext cx="77906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/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Erat, V.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(2016). 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Mahalli İdare Birimi Olarak Köyler ve 6360 Sayılı Yasanın Etkileri.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Bitlis Eren Üniversitesi İktisadi Ve İdari Bilimler Fakültesi Akademik </a:t>
            </a:r>
            <a:r>
              <a:rPr lang="tr-T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İzdüşüm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Dergisi, 1(1), 87-98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6575" indent="-536575" algn="just"/>
            <a:r>
              <a:rPr lang="tr-T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Özçağlar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(2005). Türkiye’de mülki idare bölümlerinin idari coğrafya analizi. Coğrafi Bilimler Dergisi, 3(1), 1-25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6575" indent="-536575" algn="just"/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Köy Kanunu.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07/04/1924. Resmi Gazete. 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(Sayı:68)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Erişim Adresi: https://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www.mevzuat.gov.tr/MevzuatMetin/1.3.442.pdf </a:t>
            </a:r>
          </a:p>
          <a:p>
            <a:pPr marL="536575" indent="-536575" algn="just"/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 Özel İdaresi Kanunu.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04/03/2005. Resmi Gazete. 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(Sayı: 25745).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Erişim Adresi: https://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www.mevzuat.gov.tr/MevzuatMetin/1.5.5302.pdf</a:t>
            </a:r>
          </a:p>
          <a:p>
            <a:pPr marL="536575" indent="-536575" algn="just"/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Belediye Kanunu. 13/07/2005. Resmi Gazete. (Sayı:25874).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Erişim Adresi: https://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www.mevzuat.gov.tr/MevzuatMetin/1.5.5393.pdf</a:t>
            </a:r>
          </a:p>
          <a:p>
            <a:pPr marL="536575" indent="-536575" algn="just"/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Büyükşehir Belediyesi Kanunu. 23/07/2004. Resmi Gazete. (Sayı: 25531).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Erişim Adresi: https://www.mevzuat.gov.tr/MevzuatMetin/1.5.5216.pdf</a:t>
            </a:r>
            <a:endParaRPr lang="tr-TR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5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İl Özel İdaresi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21792" y="1445616"/>
            <a:ext cx="7717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5302 sayılı İl Özel İdaresi Kanunu’na göre;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İl Özel İdareleri «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halkının mahalli müşterek nitelikteki ihtiyaçlarını karşılamak üzere kurulan ve karar organı seçmenler tarafından seçilerek oluşturulan, idari ve mali özerkliğe sahip kamu tüzel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kişisi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»ni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tanımlamaktadır.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İl Özel İdaresinin Organları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İl Genel Meclisi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İl Encümeni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3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İl Özel İdaresi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21792" y="1445616"/>
            <a:ext cx="7717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5302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Kanun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Madde 4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’te il özel idaresinin bir bölgede il kurulmasına dair kanun çıkmasıyla kurulacağı ifade edilmektedir*.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Madde 5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’te ise il özel idaresinin görev alanı il sınırları olarak belirlenmiştir**.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26592" y="3816960"/>
            <a:ext cx="77175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Büyükşehir statüsüne ve büyükşehir belediyesine sahip illerde il özel idareleri 2012 yılında 6360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Kanun ile kaldırılmıştır.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İl özel idaresinin görev alanı belediye ve mücavir alan sınırları hariç tüm il sınırıdır.</a:t>
            </a:r>
          </a:p>
        </p:txBody>
      </p:sp>
    </p:spTree>
    <p:extLst>
      <p:ext uri="{BB962C8B-B14F-4D97-AF65-F5344CB8AC3E}">
        <p14:creationId xmlns:p14="http://schemas.microsoft.com/office/powerpoint/2010/main" val="303150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İl Özel İdaresi Görevleri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21792" y="1445616"/>
            <a:ext cx="7717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Mahalli müşterek nitelikte olmak kaydıyla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İL SINIRLARI İÇİNDE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Gençlik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spor Sağlık, tarım, sanayi ve ticaret;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Belediye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sınırları il sınırı olan Büyükşehir Belediyeleri hariç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ilin çevre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düzeni plânı, bayındırlık ve iskân, toprağın korunması, erozyonun önlenmesi, kültür, sanat, turizm, sosyal hizmet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yardımlar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yoksullara mikro kredi verilmesi, çocuk yuvaları ve yetiştirme yurtları; ilk ve orta öğretim kurumlarının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arsa temini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binalarının yapım, bakım ve onarımı ile diğer ihtiyaçlarının karşılanmasına ilişkin hizmetleri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il sınırları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içinde yapmakla görevli ve yetkilidir.</a:t>
            </a:r>
          </a:p>
        </p:txBody>
      </p:sp>
    </p:spTree>
    <p:extLst>
      <p:ext uri="{BB962C8B-B14F-4D97-AF65-F5344CB8AC3E}">
        <p14:creationId xmlns:p14="http://schemas.microsoft.com/office/powerpoint/2010/main" val="156579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İl Özel İdaresi Görevleri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9872" y="1201776"/>
            <a:ext cx="77175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Mahalli müşterek nitelikte olmak kaydıyla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BELEDİYE SINIRLARI DIŞINDA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İmar, yol, su, kanalizasyon, katı atık, çevre, acil yardım ve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kurtarma;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orman köylerinin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desteklenmesi, ağaçlandırma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park ve bahçe tesisine ilişkin hizmetleri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belediye sınırları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dışında yapmakla görevli ve yetkilidir.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Hizmetlerin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yerine getirilmesinde öncelik sırası, il özel idaresinin malî durumu, hizmetin ivediliği ve verildiği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yerin gelişmişlik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düzeyi dikkate alınarak belirlenir.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İl özel idaresi hizmetleri, vatandaşlara en yakın yerlerde ve en uygun yöntemlerle sunulur. Hizmet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sunumunda engelli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yaşlı, düşkün ve dar gelirlilerin durumuna uygun yöntemler uygulanır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Hizmetlerin diğer mahallî idareler ve kamu kuruluşları arasında bütünlük ve uyum içinde yürütülmesine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yönelik koordinasyon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 ilin valisi tarafından sağlanır.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43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13098</TotalTime>
  <Words>4504</Words>
  <Application>Microsoft Office PowerPoint</Application>
  <PresentationFormat>Ekran Gösterisi (4:3)</PresentationFormat>
  <Paragraphs>309</Paragraphs>
  <Slides>50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50</vt:i4>
      </vt:variant>
    </vt:vector>
  </HeadingPairs>
  <TitlesOfParts>
    <vt:vector size="58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Ahmet Hilmi Erciyes</cp:lastModifiedBy>
  <cp:revision>866</cp:revision>
  <cp:lastPrinted>2016-10-24T07:53:35Z</cp:lastPrinted>
  <dcterms:created xsi:type="dcterms:W3CDTF">2016-09-18T09:35:24Z</dcterms:created>
  <dcterms:modified xsi:type="dcterms:W3CDTF">2020-04-24T11:08:30Z</dcterms:modified>
</cp:coreProperties>
</file>