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08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74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21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3FBC7-6EF7-4AE9-9398-33D6536DC62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742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8E94A-281C-482B-81DA-C248237320B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918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78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03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30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75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3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81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20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4029-2311-426D-AB97-FC51BBA4BC0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7BC7-40D0-4425-8542-C1F0869FA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16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tr-TR" sz="4000"/>
              <a:t>İNSANDA EŞEYE BAĞLI KALITIM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İnsanlarda bazı karakterler sadece X kromozomu üzerinde  bazıları sadece Y kromozomu üzerinde  bazıları ise hem X hem de Y kromozomunda aktarılmaktadır. </a:t>
            </a:r>
          </a:p>
        </p:txBody>
      </p:sp>
    </p:spTree>
    <p:extLst>
      <p:ext uri="{BB962C8B-B14F-4D97-AF65-F5344CB8AC3E}">
        <p14:creationId xmlns:p14="http://schemas.microsoft.com/office/powerpoint/2010/main" val="175379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GEN</a:t>
            </a:r>
          </a:p>
        </p:txBody>
      </p:sp>
      <p:pic>
        <p:nvPicPr>
          <p:cNvPr id="37891" name="Picture 4" descr="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076450"/>
            <a:ext cx="32575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12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DNA’NIN YAPISI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DNA,dört organik bazdan,1 fosfat grubundan ve 1 şeker grubundan oluşur.</a:t>
            </a:r>
          </a:p>
          <a:p>
            <a:pPr eaLnBrk="1" hangingPunct="1"/>
            <a:r>
              <a:rPr lang="tr-TR" altLang="tr-TR" smtClean="0"/>
              <a:t>DNA çift zincirden oluşmuştur.</a:t>
            </a:r>
          </a:p>
          <a:p>
            <a:pPr eaLnBrk="1" hangingPunct="1"/>
            <a:r>
              <a:rPr lang="tr-TR" altLang="tr-TR" smtClean="0"/>
              <a:t> Yapısındaki dört organik bazın(adenin,timin,guanin,sitozin)diziliş şekilleri ve sayıları ile genetik bilgiler belirlenir.</a:t>
            </a:r>
          </a:p>
        </p:txBody>
      </p:sp>
    </p:spTree>
    <p:extLst>
      <p:ext uri="{BB962C8B-B14F-4D97-AF65-F5344CB8AC3E}">
        <p14:creationId xmlns:p14="http://schemas.microsoft.com/office/powerpoint/2010/main" val="1160514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DNA’NIN GÖREVLERİ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Ebeveynlerden çocuğa aktarılacak genetik bilgiyi taşır.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RNA protein sentezi için bilgiye ihtiyaç duyar.Eğer bu bilgi yoksa RNA sentez yapamaz. O yüzden DNA, RNA açısından çok önemli bir materyaldir.</a:t>
            </a:r>
          </a:p>
        </p:txBody>
      </p:sp>
    </p:spTree>
    <p:extLst>
      <p:ext uri="{BB962C8B-B14F-4D97-AF65-F5344CB8AC3E}">
        <p14:creationId xmlns:p14="http://schemas.microsoft.com/office/powerpoint/2010/main" val="2420373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RNA’NIN YAPISI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RNA,dört organik bazdan oluşmuştur. Fakat bu materyal tek zincirden oluşmuştur.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Yapısında bir baza sadece bir fosfat-şeker grubu denk gelmektedir.DNA’da ise bazlar çift halinde bulunur ve bir çift baza bir fosfat-şeker grubu denk gelmektedir.</a:t>
            </a:r>
          </a:p>
        </p:txBody>
      </p:sp>
    </p:spTree>
    <p:extLst>
      <p:ext uri="{BB962C8B-B14F-4D97-AF65-F5344CB8AC3E}">
        <p14:creationId xmlns:p14="http://schemas.microsoft.com/office/powerpoint/2010/main" val="3472946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RNA’NIN GÖREVLERİ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DNA’dan bilgiyi alır.Bunu işleyerek protein sentezi işleminde kullanır.</a:t>
            </a:r>
          </a:p>
          <a:p>
            <a:pPr eaLnBrk="1" hangingPunct="1"/>
            <a:r>
              <a:rPr lang="tr-TR" altLang="tr-TR" smtClean="0"/>
              <a:t>Çekirdekten bilgiyi alıp, sitoplazmaya taşır.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25082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228601"/>
            <a:ext cx="286702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1828800" y="1295401"/>
            <a:ext cx="5867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/>
              <a:t>1.</a:t>
            </a:r>
            <a:r>
              <a:rPr lang="tr-TR" altLang="tr-TR" sz="1600"/>
              <a:t> DNA nın yapısında 5 karbonlu şekerlerden </a:t>
            </a:r>
            <a:r>
              <a:rPr lang="tr-TR" altLang="tr-TR" sz="1600" b="1"/>
              <a:t>deoksiriboz </a:t>
            </a:r>
            <a:r>
              <a:rPr lang="tr-TR" altLang="tr-TR" sz="1600"/>
              <a:t>bulunurken,</a:t>
            </a:r>
          </a:p>
          <a:p>
            <a:pPr eaLnBrk="1" hangingPunct="1"/>
            <a:r>
              <a:rPr lang="tr-TR" altLang="tr-TR" sz="1600"/>
              <a:t>RNA nın yapısında yine 5 karbonlu başka bir şeker olan </a:t>
            </a:r>
            <a:r>
              <a:rPr lang="tr-TR" altLang="tr-TR" sz="1600" b="1"/>
              <a:t>riboz </a:t>
            </a:r>
            <a:r>
              <a:rPr lang="tr-TR" altLang="tr-TR" sz="1600"/>
              <a:t>yeralır.</a:t>
            </a:r>
          </a:p>
          <a:p>
            <a:pPr eaLnBrk="1" hangingPunct="1"/>
            <a:r>
              <a:rPr lang="tr-TR" altLang="tr-TR" sz="1600" b="1"/>
              <a:t>2.</a:t>
            </a:r>
            <a:r>
              <a:rPr lang="tr-TR" altLang="tr-TR" sz="1600"/>
              <a:t> DNA da pirimidin bazlarından </a:t>
            </a:r>
            <a:r>
              <a:rPr lang="tr-TR" altLang="tr-TR" sz="1600" b="1"/>
              <a:t>timin</a:t>
            </a:r>
            <a:r>
              <a:rPr lang="tr-TR" altLang="tr-TR" sz="1600"/>
              <a:t> bulunurken, RNA da bu bazın yerine </a:t>
            </a:r>
            <a:r>
              <a:rPr lang="tr-TR" altLang="tr-TR" sz="1600" b="1"/>
              <a:t>urasil </a:t>
            </a:r>
            <a:r>
              <a:rPr lang="tr-TR" altLang="tr-TR" sz="1600"/>
              <a:t>bulunur.</a:t>
            </a:r>
          </a:p>
          <a:p>
            <a:pPr eaLnBrk="1" hangingPunct="1"/>
            <a:r>
              <a:rPr lang="tr-TR" altLang="tr-TR" sz="1600" b="1"/>
              <a:t>3.</a:t>
            </a:r>
            <a:r>
              <a:rPr lang="tr-TR" altLang="tr-TR" sz="1600"/>
              <a:t> Bazı virüsler dışında DNA daima çift sarmaldır, RNA ise tek zincir halindedir ancak tRNA nın bazı kısımlarında katlanarak çift sarmal halinde bulunur.</a:t>
            </a:r>
          </a:p>
          <a:p>
            <a:pPr eaLnBrk="1" hangingPunct="1"/>
            <a:r>
              <a:rPr lang="tr-TR" altLang="tr-TR" sz="1600" b="1"/>
              <a:t>4.</a:t>
            </a:r>
            <a:r>
              <a:rPr lang="tr-TR" altLang="tr-TR" sz="1600"/>
              <a:t> DNA kalıtsal bilgiyi taşıyan moleküldür. RNA ise bazı virüsler</a:t>
            </a:r>
          </a:p>
          <a:p>
            <a:pPr eaLnBrk="1" hangingPunct="1"/>
            <a:r>
              <a:rPr lang="tr-TR" altLang="tr-TR" sz="1600"/>
              <a:t>dışında kalıtsal bilgiyi taşımaz, yapısal fonksiyon görür ya da protein sentezinde genetik bilginin DNA dan proteine aktarılmasında kalıp yaparak aracı rol oynar.</a:t>
            </a:r>
          </a:p>
          <a:p>
            <a:pPr eaLnBrk="1" hangingPunct="1"/>
            <a:r>
              <a:rPr lang="tr-TR" altLang="tr-TR" sz="1600" b="1"/>
              <a:t>5.</a:t>
            </a:r>
            <a:r>
              <a:rPr lang="tr-TR" altLang="tr-TR" sz="1600"/>
              <a:t> DNA da adenin sayısı timine, guanin sayısı sitozine eşit iken, RNA daki bazlar arasında böyle bir oran söz konusu değildir.</a:t>
            </a:r>
          </a:p>
          <a:p>
            <a:pPr eaLnBrk="1" hangingPunct="1"/>
            <a:r>
              <a:rPr lang="tr-TR" altLang="tr-TR" sz="1600" b="1"/>
              <a:t>6.</a:t>
            </a:r>
            <a:r>
              <a:rPr lang="tr-TR" altLang="tr-TR" sz="1600"/>
              <a:t> RNA molekülleri genellikle DNA moleküllerinden daha kısadır</a:t>
            </a: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2514600" y="3810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2117725" y="493713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DNA-RNA FARKI</a:t>
            </a:r>
          </a:p>
        </p:txBody>
      </p:sp>
    </p:spTree>
    <p:extLst>
      <p:ext uri="{BB962C8B-B14F-4D97-AF65-F5344CB8AC3E}">
        <p14:creationId xmlns:p14="http://schemas.microsoft.com/office/powerpoint/2010/main" val="3143736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981075"/>
          </a:xfrm>
        </p:spPr>
        <p:txBody>
          <a:bodyPr/>
          <a:lstStyle/>
          <a:p>
            <a:pPr eaLnBrk="1" hangingPunct="1"/>
            <a:r>
              <a:rPr lang="tr-TR" altLang="tr-TR" sz="4800" b="1">
                <a:solidFill>
                  <a:srgbClr val="CC6600"/>
                </a:solidFill>
                <a:latin typeface="Monotype Corsiva" panose="03010101010201010101" pitchFamily="66" charset="0"/>
              </a:rPr>
              <a:t>DNA ve RNA nın Karşılaştırılması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>
            <p:ph idx="1"/>
          </p:nvPr>
        </p:nvGraphicFramePr>
        <p:xfrm>
          <a:off x="1992313" y="1052514"/>
          <a:ext cx="8229600" cy="5462588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7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Kriterler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DNA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RNA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Kendine ait bazı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Timin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Urasil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Kendine ait şekeri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Deoksiriboz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Riboz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Görevi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Metabolizmayı, bölünmeyi, büyümeyi ve kalıtsal karakterlerin aktarılmasını sağlar.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Sadece protein sentezinde görev alır.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Kendini eşleme özelliği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Eşleyebilir.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Eşleyemez.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Monotype Corsiva" pitchFamily="66" charset="0"/>
                        </a:rPr>
                        <a:t>Yapısı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Monotype Corsiva" pitchFamily="66" charset="0"/>
                        </a:rPr>
                        <a:t>İki zincirli sarmal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Monotype Corsiva" pitchFamily="66" charset="0"/>
                        </a:rPr>
                        <a:t>Tek zincirli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PROTEİN SENTEZİ</a:t>
            </a:r>
          </a:p>
        </p:txBody>
      </p:sp>
      <p:pic>
        <p:nvPicPr>
          <p:cNvPr id="45059" name="Picture 3" descr="protein_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1773238"/>
            <a:ext cx="42862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286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DNA’NIN KENDİNİ EŞLEMESİ</a:t>
            </a:r>
          </a:p>
        </p:txBody>
      </p:sp>
      <p:pic>
        <p:nvPicPr>
          <p:cNvPr id="46083" name="Picture 3" descr="dna_replicatin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0100" y="1704976"/>
            <a:ext cx="5511800" cy="4316413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295776" y="5734050"/>
            <a:ext cx="4752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DNA,hücrede bulunan serbest bazlardan alır ve kendini kopyalar.</a:t>
            </a:r>
          </a:p>
        </p:txBody>
      </p:sp>
    </p:spTree>
    <p:extLst>
      <p:ext uri="{BB962C8B-B14F-4D97-AF65-F5344CB8AC3E}">
        <p14:creationId xmlns:p14="http://schemas.microsoft.com/office/powerpoint/2010/main" val="719101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 KENDİNİ EŞLERKEN;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4016375" cy="4525963"/>
          </a:xfrm>
        </p:spPr>
        <p:txBody>
          <a:bodyPr/>
          <a:lstStyle/>
          <a:p>
            <a:pPr eaLnBrk="1" hangingPunct="1"/>
            <a:r>
              <a:rPr lang="tr-TR" altLang="tr-TR" sz="2400"/>
              <a:t>Vücut radyasyona maruz kalmışsa,</a:t>
            </a:r>
          </a:p>
          <a:p>
            <a:pPr eaLnBrk="1" hangingPunct="1"/>
            <a:r>
              <a:rPr lang="tr-TR" altLang="tr-TR" sz="2400"/>
              <a:t>Vücutta uyuşturucu madde,sigara,alkol bağımlılığı varsa,</a:t>
            </a:r>
          </a:p>
          <a:p>
            <a:pPr eaLnBrk="1" hangingPunct="1"/>
            <a:r>
              <a:rPr lang="tr-TR" altLang="tr-TR" sz="2400"/>
              <a:t>DNA kendini eşlerken hata yapar.</a:t>
            </a:r>
          </a:p>
        </p:txBody>
      </p:sp>
    </p:spTree>
    <p:extLst>
      <p:ext uri="{BB962C8B-B14F-4D97-AF65-F5344CB8AC3E}">
        <p14:creationId xmlns:p14="http://schemas.microsoft.com/office/powerpoint/2010/main" val="21184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4" y="609600"/>
            <a:ext cx="56594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498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815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23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b="1" i="1">
                <a:solidFill>
                  <a:srgbClr val="3399FF"/>
                </a:solidFill>
                <a:latin typeface="Monotype Corsiva" panose="03010101010201010101" pitchFamily="66" charset="0"/>
              </a:rPr>
              <a:t>DNA’nın kendini eşlemesi şöyle olur: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66CC">
              <a:alpha val="30196"/>
            </a:srgb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 sz="4000" b="1">
                <a:solidFill>
                  <a:srgbClr val="000099"/>
                </a:solidFill>
                <a:latin typeface="Monotype Corsiva" panose="03010101010201010101" pitchFamily="66" charset="0"/>
              </a:rPr>
              <a:t>DNA zinciri açılır.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4000" b="1">
                <a:solidFill>
                  <a:srgbClr val="000099"/>
                </a:solidFill>
                <a:latin typeface="Monotype Corsiva" panose="03010101010201010101" pitchFamily="66" charset="0"/>
              </a:rPr>
              <a:t>Karşısına yeni nükleotid zinciri gelir. 	Adeninin karşısına timin,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4000" b="1">
                <a:solidFill>
                  <a:srgbClr val="000099"/>
                </a:solidFill>
                <a:latin typeface="Monotype Corsiva" panose="03010101010201010101" pitchFamily="66" charset="0"/>
              </a:rPr>
              <a:t>		Guaninin karşısına sitozin gelir.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4000" b="1">
                <a:solidFill>
                  <a:srgbClr val="000099"/>
                </a:solidFill>
                <a:latin typeface="Monotype Corsiva" panose="03010101010201010101" pitchFamily="66" charset="0"/>
              </a:rPr>
              <a:t>Sonuçta bir DNA’dan iki DNA oluşur.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4000" b="1">
                <a:solidFill>
                  <a:srgbClr val="000099"/>
                </a:solidFill>
                <a:latin typeface="Monotype Corsiva" panose="03010101010201010101" pitchFamily="66" charset="0"/>
              </a:rPr>
              <a:t>Oluşan DNA’lar birbirinin aynısıdır.</a:t>
            </a:r>
          </a:p>
        </p:txBody>
      </p:sp>
    </p:spTree>
    <p:extLst>
      <p:ext uri="{BB962C8B-B14F-4D97-AF65-F5344CB8AC3E}">
        <p14:creationId xmlns:p14="http://schemas.microsoft.com/office/powerpoint/2010/main" val="30555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 descr="old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0"/>
            <a:ext cx="6503987" cy="6858000"/>
          </a:xfrm>
          <a:noFill/>
        </p:spPr>
      </p:pic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2566989" y="2852738"/>
            <a:ext cx="1101725" cy="976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/>
              <a:t>  ESKİ</a:t>
            </a:r>
          </a:p>
          <a:p>
            <a:pPr eaLnBrk="1" hangingPunct="1"/>
            <a:r>
              <a:rPr lang="tr-TR" altLang="tr-TR" sz="2000" b="1"/>
              <a:t> ZİNCİR</a:t>
            </a:r>
          </a:p>
          <a:p>
            <a:pPr eaLnBrk="1" hangingPunct="1"/>
            <a:endParaRPr lang="tr-TR" altLang="tr-TR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8256589" y="2997201"/>
            <a:ext cx="1101725" cy="976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/>
              <a:t>  ESKİ</a:t>
            </a:r>
          </a:p>
          <a:p>
            <a:pPr eaLnBrk="1" hangingPunct="1"/>
            <a:r>
              <a:rPr lang="tr-TR" altLang="tr-TR" sz="2000" b="1"/>
              <a:t> ZİNCİR</a:t>
            </a:r>
          </a:p>
          <a:p>
            <a:pPr eaLnBrk="1" hangingPunct="1"/>
            <a:endParaRPr lang="tr-TR" altLang="tr-TR"/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711451" y="5229226"/>
            <a:ext cx="103187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 </a:t>
            </a:r>
            <a:r>
              <a:rPr lang="tr-TR" altLang="tr-TR" sz="2000" b="1"/>
              <a:t>YENİ </a:t>
            </a:r>
          </a:p>
          <a:p>
            <a:pPr eaLnBrk="1" hangingPunct="1"/>
            <a:r>
              <a:rPr lang="tr-TR" altLang="tr-TR" sz="2000" b="1"/>
              <a:t>ZİNCİR</a:t>
            </a:r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5448301" y="4797426"/>
            <a:ext cx="103187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 </a:t>
            </a:r>
            <a:r>
              <a:rPr lang="tr-TR" altLang="tr-TR" sz="2000" b="1"/>
              <a:t>YENİ </a:t>
            </a:r>
          </a:p>
          <a:p>
            <a:pPr eaLnBrk="1" hangingPunct="1"/>
            <a:r>
              <a:rPr lang="tr-TR" altLang="tr-TR" sz="2000" b="1"/>
              <a:t>ZİNCİR</a:t>
            </a:r>
          </a:p>
        </p:txBody>
      </p:sp>
    </p:spTree>
    <p:extLst>
      <p:ext uri="{BB962C8B-B14F-4D97-AF65-F5344CB8AC3E}">
        <p14:creationId xmlns:p14="http://schemas.microsoft.com/office/powerpoint/2010/main" val="2907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122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569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409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8153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64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8153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10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81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8077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9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838200"/>
            <a:ext cx="633412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955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489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8229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8077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439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8305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685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460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8458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8458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810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5400" b="1">
                <a:solidFill>
                  <a:srgbClr val="A50021"/>
                </a:solidFill>
                <a:latin typeface="Monotype Corsiva" panose="03010101010201010101" pitchFamily="66" charset="0"/>
              </a:rPr>
              <a:t>RNA VE PROTEİN SENTEZİ</a:t>
            </a:r>
          </a:p>
        </p:txBody>
      </p:sp>
      <p:pic>
        <p:nvPicPr>
          <p:cNvPr id="77827" name="Picture 3" descr="ribozom ve sentez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1" y="1844675"/>
            <a:ext cx="4752975" cy="3938588"/>
          </a:xfrm>
          <a:noFill/>
        </p:spPr>
      </p:pic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6743700" y="3933825"/>
            <a:ext cx="16573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H="1">
            <a:off x="3143250" y="2708275"/>
            <a:ext cx="1081088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5375276" y="2205038"/>
            <a:ext cx="792163" cy="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380414" y="3608389"/>
            <a:ext cx="1457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 b="1">
                <a:solidFill>
                  <a:srgbClr val="000099"/>
                </a:solidFill>
                <a:latin typeface="Monotype Corsiva" panose="03010101010201010101" pitchFamily="66" charset="0"/>
              </a:rPr>
              <a:t>Ribozom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992313" y="2349500"/>
            <a:ext cx="1217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 b="1">
                <a:solidFill>
                  <a:srgbClr val="000099"/>
                </a:solidFill>
                <a:latin typeface="Monotype Corsiva" panose="03010101010201010101" pitchFamily="66" charset="0"/>
              </a:rPr>
              <a:t>mRNA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6219826" y="1879601"/>
            <a:ext cx="1971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 b="1">
                <a:solidFill>
                  <a:srgbClr val="FF0066"/>
                </a:solidFill>
                <a:latin typeface="Monotype Corsiva" panose="03010101010201010101" pitchFamily="66" charset="0"/>
              </a:rPr>
              <a:t>Sentezlenen</a:t>
            </a:r>
            <a:r>
              <a:rPr lang="tr-TR" altLang="tr-TR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 </a:t>
            </a:r>
          </a:p>
          <a:p>
            <a:pPr eaLnBrk="1" hangingPunct="1"/>
            <a:r>
              <a:rPr lang="tr-TR" altLang="tr-TR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      protein</a:t>
            </a:r>
          </a:p>
        </p:txBody>
      </p:sp>
    </p:spTree>
    <p:extLst>
      <p:ext uri="{BB962C8B-B14F-4D97-AF65-F5344CB8AC3E}">
        <p14:creationId xmlns:p14="http://schemas.microsoft.com/office/powerpoint/2010/main" val="71191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31" grpId="0"/>
      <p:bldP spid="77832" grpId="0"/>
      <p:bldP spid="778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63491" name="Picture 3" descr="santral dogma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3176"/>
            <a:ext cx="7596187" cy="6854825"/>
          </a:xfrm>
          <a:noFill/>
        </p:spPr>
      </p:pic>
    </p:spTree>
    <p:extLst>
      <p:ext uri="{BB962C8B-B14F-4D97-AF65-F5344CB8AC3E}">
        <p14:creationId xmlns:p14="http://schemas.microsoft.com/office/powerpoint/2010/main" val="37385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847850" y="260350"/>
            <a:ext cx="882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200" b="1">
                <a:latin typeface="Times New Roman" panose="02020603050405020304" pitchFamily="18" charset="0"/>
              </a:rPr>
              <a:t>Protein sentez sırasına SENTRAL DOGMA adı    verilir.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524000" y="1844676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>
                <a:latin typeface="Times New Roman" panose="02020603050405020304" pitchFamily="18" charset="0"/>
              </a:rPr>
              <a:t> DNA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855914" y="21336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448300" y="1844676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>
                <a:latin typeface="Times New Roman" panose="02020603050405020304" pitchFamily="18" charset="0"/>
              </a:rPr>
              <a:t>m-RNA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688816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759826" y="1844676"/>
            <a:ext cx="190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>
                <a:latin typeface="Times New Roman" panose="02020603050405020304" pitchFamily="18" charset="0"/>
              </a:rPr>
              <a:t>PROTEİN</a:t>
            </a: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 rot="16200000">
            <a:off x="2028826" y="1916113"/>
            <a:ext cx="503237" cy="1512888"/>
          </a:xfrm>
          <a:prstGeom prst="leftBracket">
            <a:avLst>
              <a:gd name="adj" fmla="val 14000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21" name="AutoShape 9"/>
          <p:cNvSpPr>
            <a:spLocks/>
          </p:cNvSpPr>
          <p:nvPr/>
        </p:nvSpPr>
        <p:spPr bwMode="auto">
          <a:xfrm rot="5400000">
            <a:off x="2028826" y="836613"/>
            <a:ext cx="503237" cy="1512888"/>
          </a:xfrm>
          <a:prstGeom prst="leftBracket">
            <a:avLst>
              <a:gd name="adj" fmla="val 14000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208213" y="29972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727576" y="2205039"/>
            <a:ext cx="360363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7896226" y="2205039"/>
            <a:ext cx="57626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24001" y="4149725"/>
            <a:ext cx="341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latin typeface="Times New Roman" panose="02020603050405020304" pitchFamily="18" charset="0"/>
              </a:rPr>
              <a:t>REPLİKASYON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367213" y="3860801"/>
            <a:ext cx="35290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latin typeface="Times New Roman" panose="02020603050405020304" pitchFamily="18" charset="0"/>
              </a:rPr>
              <a:t>TRANSKRİPSİYON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latin typeface="Times New Roman" panose="02020603050405020304" pitchFamily="18" charset="0"/>
              </a:rPr>
              <a:t>     (Yazma )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7680326" y="4365626"/>
            <a:ext cx="29876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latin typeface="Times New Roman" panose="02020603050405020304" pitchFamily="18" charset="0"/>
              </a:rPr>
              <a:t>TRANSLASYON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latin typeface="Times New Roman" panose="02020603050405020304" pitchFamily="18" charset="0"/>
              </a:rPr>
              <a:t> ( Okuma )</a:t>
            </a:r>
          </a:p>
        </p:txBody>
      </p:sp>
    </p:spTree>
    <p:extLst>
      <p:ext uri="{BB962C8B-B14F-4D97-AF65-F5344CB8AC3E}">
        <p14:creationId xmlns:p14="http://schemas.microsoft.com/office/powerpoint/2010/main" val="39732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"/>
            <a:ext cx="8001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9483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81000"/>
            <a:ext cx="7543800" cy="914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cs typeface="Times New Roman" panose="02020603050405020304" pitchFamily="18" charset="0"/>
              </a:rPr>
              <a:t>RNA (ribonükleik asit)</a:t>
            </a:r>
            <a:r>
              <a:rPr lang="tr-TR" altLang="tr-TR" b="1" smtClean="0"/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48000" y="1447800"/>
            <a:ext cx="7391400" cy="1747838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DNA’daki genetik bilgiyi bir fonksiyonel proteine dönüştürmekte aracı rol oynayan nükleik asittir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RNA molekülü çift sarmallı değil tek zincir şeklindedir; bazen firkete modeli gibi çeşitli modeller oluşturabilir 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676775" y="26050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52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90600"/>
          </a:xfrm>
        </p:spPr>
        <p:txBody>
          <a:bodyPr/>
          <a:lstStyle/>
          <a:p>
            <a:pPr eaLnBrk="1" hangingPunct="1"/>
            <a:r>
              <a:rPr lang="tr-TR" altLang="tr-TR" smtClean="0">
                <a:cs typeface="Times New Roman" panose="02020603050405020304" pitchFamily="18" charset="0"/>
              </a:rPr>
              <a:t>RNA çeşitleri</a:t>
            </a:r>
            <a:r>
              <a:rPr lang="tr-TR" altLang="tr-TR" i="1" u="sng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26377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mtClean="0">
                <a:cs typeface="Times New Roman" panose="02020603050405020304" pitchFamily="18" charset="0"/>
              </a:rPr>
              <a:t>haberci RNA (messenger RNA, mRNA)</a:t>
            </a:r>
            <a:endParaRPr lang="tr-TR" altLang="tr-TR" smtClean="0"/>
          </a:p>
          <a:p>
            <a:pPr eaLnBrk="1" hangingPunct="1"/>
            <a:r>
              <a:rPr lang="tr-TR" altLang="tr-TR" smtClean="0">
                <a:cs typeface="Times New Roman" panose="02020603050405020304" pitchFamily="18" charset="0"/>
              </a:rPr>
              <a:t>taşıyıcı RNA (transfer RNA, tRNA) </a:t>
            </a:r>
            <a:endParaRPr lang="tr-TR" altLang="tr-TR" smtClean="0"/>
          </a:p>
          <a:p>
            <a:pPr eaLnBrk="1" hangingPunct="1"/>
            <a:r>
              <a:rPr lang="tr-TR" altLang="tr-TR" smtClean="0">
                <a:cs typeface="Times New Roman" panose="02020603050405020304" pitchFamily="18" charset="0"/>
              </a:rPr>
              <a:t>ribozomal RNA (rRNA) </a:t>
            </a:r>
          </a:p>
        </p:txBody>
      </p:sp>
    </p:spTree>
    <p:extLst>
      <p:ext uri="{BB962C8B-B14F-4D97-AF65-F5344CB8AC3E}">
        <p14:creationId xmlns:p14="http://schemas.microsoft.com/office/powerpoint/2010/main" val="144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4000" b="1"/>
              <a:t>X kromozomu ile aktarılan karakterlerle ilgili olarak</a:t>
            </a:r>
            <a:r>
              <a:rPr lang="en-US" altLang="tr-TR" sz="400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Bir dişinin hasta olabilmesi için hem annesinden  hem de babasından hastalık genini alması gerekir. </a:t>
            </a:r>
          </a:p>
          <a:p>
            <a:pPr eaLnBrk="1" hangingPunct="1"/>
            <a:r>
              <a:rPr lang="en-US" altLang="tr-TR" smtClean="0"/>
              <a:t>Hasta dişinin babası mutlaka hastadır. </a:t>
            </a:r>
          </a:p>
          <a:p>
            <a:pPr eaLnBrk="1" hangingPunct="1"/>
            <a:r>
              <a:rPr lang="en-US" altLang="tr-TR" smtClean="0"/>
              <a:t>Hasta bir kadının bütün erkek çocukları mutlaka hasta olur. 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461597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u="sng" smtClean="0">
                <a:cs typeface="Times New Roman" panose="02020603050405020304" pitchFamily="18" charset="0"/>
              </a:rPr>
              <a:t>haberci RNA (messenger RNA, mRNA)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495550" y="2060576"/>
            <a:ext cx="7543800" cy="2112963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protein sentezi için gerekli genetik mesajı nükleustaki DNA’dan sitoplazmadaki ribozomlara taşıyan RNA’lardır.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  <a:r>
              <a:rPr lang="tr-TR" altLang="tr-TR" sz="2400">
                <a:solidFill>
                  <a:srgbClr val="0000CC"/>
                </a:solidFill>
                <a:latin typeface="Times New Roman" panose="02020603050405020304" pitchFamily="18" charset="0"/>
              </a:rPr>
              <a:t>P</a:t>
            </a:r>
            <a:r>
              <a:rPr lang="tr-TR" altLang="tr-TR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rotein sentezi için kalıp görevi </a:t>
            </a:r>
            <a:r>
              <a:rPr lang="tr-TR" altLang="tr-TR" sz="2400">
                <a:solidFill>
                  <a:srgbClr val="0000CC"/>
                </a:solidFill>
                <a:latin typeface="Times New Roman" panose="02020603050405020304" pitchFamily="18" charset="0"/>
              </a:rPr>
              <a:t>görür.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mRNA üzerinde</a:t>
            </a:r>
            <a:r>
              <a:rPr lang="tr-TR" altLang="tr-TR" sz="2400">
                <a:latin typeface="Times New Roman" panose="02020603050405020304" pitchFamily="18" charset="0"/>
              </a:rPr>
              <a:t>ki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her biri bir amino aside uyan üçlü baz gruplarına 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kodon</a:t>
            </a:r>
            <a:r>
              <a:rPr lang="tr-TR" altLang="tr-TR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681538" y="32575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724401"/>
            <a:ext cx="6477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852988" y="21859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60351"/>
            <a:ext cx="6208713" cy="6208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u="sng" smtClean="0">
                <a:cs typeface="Times New Roman" panose="02020603050405020304" pitchFamily="18" charset="0"/>
              </a:rPr>
              <a:t>tRNA (transfer RNA, taşıyıcı RNA)</a:t>
            </a:r>
            <a:r>
              <a:rPr lang="tr-TR" altLang="tr-TR" u="sng" smtClean="0"/>
              <a:t>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895600" y="2133600"/>
            <a:ext cx="2133600" cy="3938588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sekonder yapıları yonca yaprağı şeklinde olan RNA’dır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protein sentezi</a:t>
            </a:r>
            <a:r>
              <a:rPr lang="tr-TR" altLang="tr-TR" sz="2400">
                <a:latin typeface="Times New Roman" panose="02020603050405020304" pitchFamily="18" charset="0"/>
              </a:rPr>
              <a:t>ne girecek amino asitleri sentez yerine taşır.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672013" y="213836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46243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5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971800" y="304800"/>
            <a:ext cx="7391400" cy="1200150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Bir antikodondaki bazlar,  protein sentezi için kalıp görevi gören mRNA’nın üzerinde bulunan, tRNA ile taşınan amino aside uyan </a:t>
            </a:r>
            <a:r>
              <a:rPr lang="tr-TR" altLang="tr-TR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kodon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daki bazların tamamlayıcısıdırlar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729163" y="20050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1600200"/>
            <a:ext cx="48275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620000" y="6096001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AUC Ile’ne uyar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105400" y="17526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Ile taşır</a:t>
            </a:r>
          </a:p>
        </p:txBody>
      </p:sp>
    </p:spTree>
    <p:extLst>
      <p:ext uri="{BB962C8B-B14F-4D97-AF65-F5344CB8AC3E}">
        <p14:creationId xmlns:p14="http://schemas.microsoft.com/office/powerpoint/2010/main" val="15514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52400"/>
            <a:ext cx="7543800" cy="914400"/>
          </a:xfrm>
        </p:spPr>
        <p:txBody>
          <a:bodyPr/>
          <a:lstStyle/>
          <a:p>
            <a:pPr eaLnBrk="1" hangingPunct="1"/>
            <a:r>
              <a:rPr lang="tr-TR" altLang="tr-TR" u="sng" smtClean="0">
                <a:cs typeface="Times New Roman" panose="02020603050405020304" pitchFamily="18" charset="0"/>
              </a:rPr>
              <a:t>rRNA (Ribozomal RNA)</a:t>
            </a:r>
            <a:r>
              <a:rPr lang="tr-TR" altLang="tr-TR" u="sng" smtClean="0"/>
              <a:t>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819400" y="1487488"/>
            <a:ext cx="2743200" cy="4303712"/>
          </a:xfrm>
          <a:prstGeom prst="rect">
            <a:avLst/>
          </a:prstGeom>
          <a:noFill/>
          <a:ln w="12700" cap="sq">
            <a:solidFill>
              <a:srgbClr val="0000CC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ribozomların yapısındaki RNA’dır; 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Svedberg ünitesi (S) olarak belli sedimantasyon katsayılarına sahip olan çeşitli rRNA’lar kombine olarak ribozomları oluştururlar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652963" y="149066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414178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5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7543800" cy="838200"/>
          </a:xfrm>
        </p:spPr>
        <p:txBody>
          <a:bodyPr/>
          <a:lstStyle/>
          <a:p>
            <a:pPr eaLnBrk="1" hangingPunct="1"/>
            <a:r>
              <a:rPr lang="tr-TR" altLang="tr-TR" sz="3600" b="1">
                <a:cs typeface="Times New Roman" panose="02020603050405020304" pitchFamily="18" charset="0"/>
              </a:rPr>
              <a:t>Nükleik asit</a:t>
            </a:r>
            <a:r>
              <a:rPr lang="tr-TR" altLang="tr-TR" sz="3600" b="1"/>
              <a:t>lerin reaksiyonları</a:t>
            </a:r>
            <a:r>
              <a:rPr lang="tr-TR" altLang="tr-TR" sz="3600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124200" y="1143000"/>
            <a:ext cx="7162800" cy="5581650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DNA’nın nükleotid dizisi, organizmanın protein moleküllerinin tümünün sentezinde bilgi kaynağıdır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DNA molekülü, sakladığı genetik bilgilerin sonraki nesillere aktarılması için kendi kopyasını oluşturur 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(replikasyon)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Bir protein molekülüne ait olarak DNA’da saklanan genetik bilgiler, önce bir RNA molekülünün sentezi suretiyle kopyalanır veya yazılır 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(transkripsiyon)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transkripsiyonla RNA’ya kopyalanmış olan genetik bilgiler daha sonra okunarak bir protein molekülü haline çevrilir 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(translasyon)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Transkripsiyon ve translasyon olaylarının toplamı 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gen ifadesi </a:t>
            </a:r>
            <a:r>
              <a:rPr lang="tr-TR" altLang="tr-TR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(gen ekspresyonu)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adlandırılır.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4000" b="1"/>
              <a:t>Y kromozomu ile aktarılan karakterler</a:t>
            </a:r>
            <a:r>
              <a:rPr lang="en-US" altLang="tr-TR" sz="400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Sadece erkeklerde görülür. </a:t>
            </a:r>
          </a:p>
          <a:p>
            <a:pPr eaLnBrk="1" hangingPunct="1"/>
            <a:r>
              <a:rPr lang="en-US" altLang="tr-TR" smtClean="0"/>
              <a:t>Hasta babanın sadece bütün erkek çocukları hastadır. </a:t>
            </a:r>
          </a:p>
          <a:p>
            <a:pPr eaLnBrk="1" hangingPunct="1"/>
            <a:r>
              <a:rPr lang="en-US" altLang="tr-TR" smtClean="0"/>
              <a:t>Genlerin baskınlığı veya çekinikliği önemli değildir. Çünkü etkilerini örtecek başka bir alel gen yoktur. 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52452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/>
              <a:t>Sadece Y ile Aktarılanlar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Y kromozomunun X ile homolog olmayan bölgesinde aktarılan; kulak kıllılığı  ayak parmaklarının yapışık olması  balık pulluluk  sakal - bıyık gibi bazı karekterlerdir. </a:t>
            </a:r>
            <a:br>
              <a:rPr lang="en-US" altLang="tr-TR" smtClean="0"/>
            </a:b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43686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Hem X Hem Y ile Aktarılanlar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X ve Y kromozomunun homolog bölgesindeki genlerle aktarılırlar. Otozomlardaki normal karakterler gibi kalıtılırlar. Yani hem erkek hem dişilerde  aynı oranlarda görülebilirler. İnsandaki tam renk körlüğü ve diğer bazı göz rahatsızlıkları böyle aktarılır. </a:t>
            </a:r>
          </a:p>
        </p:txBody>
      </p:sp>
    </p:spTree>
    <p:extLst>
      <p:ext uri="{BB962C8B-B14F-4D97-AF65-F5344CB8AC3E}">
        <p14:creationId xmlns:p14="http://schemas.microsoft.com/office/powerpoint/2010/main" val="368978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953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DNA,ebeveynlerden çocuğa fizksel özellikleri taşıyan genetik materyeldir.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RNA ise,DNA’dan bilgiyi alıp protein sentezinde kullanılmasını sağlar.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DNA ve RNA sarmallardır.</a:t>
            </a:r>
          </a:p>
        </p:txBody>
      </p:sp>
      <p:pic>
        <p:nvPicPr>
          <p:cNvPr id="35844" name="Picture 7" descr="d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447800"/>
            <a:ext cx="20002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076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dn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533400"/>
            <a:ext cx="50958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9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Geniş ekran</PresentationFormat>
  <Paragraphs>121</Paragraphs>
  <Slides>45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Monotype Corsiva</vt:lpstr>
      <vt:lpstr>Times New Roman</vt:lpstr>
      <vt:lpstr>Office Teması</vt:lpstr>
      <vt:lpstr>İNSANDA EŞEYE BAĞLI KALITIM </vt:lpstr>
      <vt:lpstr>PowerPoint Sunusu</vt:lpstr>
      <vt:lpstr>PowerPoint Sunusu</vt:lpstr>
      <vt:lpstr>X kromozomu ile aktarılan karakterlerle ilgili olarak </vt:lpstr>
      <vt:lpstr>Y kromozomu ile aktarılan karakterler </vt:lpstr>
      <vt:lpstr>Sadece Y ile Aktarılanlar</vt:lpstr>
      <vt:lpstr>Hem X Hem Y ile Aktarılanlar </vt:lpstr>
      <vt:lpstr>DNA </vt:lpstr>
      <vt:lpstr>PowerPoint Sunusu</vt:lpstr>
      <vt:lpstr>GEN</vt:lpstr>
      <vt:lpstr>DNA’NIN YAPISI</vt:lpstr>
      <vt:lpstr>DNA’NIN GÖREVLERİ</vt:lpstr>
      <vt:lpstr>RNA’NIN YAPISI</vt:lpstr>
      <vt:lpstr>RNA’NIN GÖREVLERİ</vt:lpstr>
      <vt:lpstr>PowerPoint Sunusu</vt:lpstr>
      <vt:lpstr>DNA ve RNA nın Karşılaştırılması</vt:lpstr>
      <vt:lpstr>PROTEİN SENTEZİ</vt:lpstr>
      <vt:lpstr>DNA’NIN KENDİNİ EŞLEMESİ</vt:lpstr>
      <vt:lpstr>DNA KENDİNİ EŞLERKEN;</vt:lpstr>
      <vt:lpstr>PowerPoint Sunusu</vt:lpstr>
      <vt:lpstr>DNA’nın kendini eşlemesi şöyle olur: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RNA VE PROTEİN SENTEZİ</vt:lpstr>
      <vt:lpstr>PowerPoint Sunusu</vt:lpstr>
      <vt:lpstr>PowerPoint Sunusu</vt:lpstr>
      <vt:lpstr>PowerPoint Sunusu</vt:lpstr>
      <vt:lpstr>RNA (ribonükleik asit) </vt:lpstr>
      <vt:lpstr>RNA çeşitleri </vt:lpstr>
      <vt:lpstr>haberci RNA (messenger RNA, mRNA)</vt:lpstr>
      <vt:lpstr>PowerPoint Sunusu</vt:lpstr>
      <vt:lpstr>tRNA (transfer RNA, taşıyıcı RNA) </vt:lpstr>
      <vt:lpstr>PowerPoint Sunusu</vt:lpstr>
      <vt:lpstr>rRNA (Ribozomal RNA) </vt:lpstr>
      <vt:lpstr>Nükleik asitlerin reaksiyonları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İNSANDA EŞEYE BAĞLI KALITIM </dc:title>
  <dc:creator>Windows Kullanıcısı</dc:creator>
  <cp:lastModifiedBy>Windows Kullanıcısı</cp:lastModifiedBy>
  <cp:revision>1</cp:revision>
  <dcterms:created xsi:type="dcterms:W3CDTF">2018-01-17T07:11:17Z</dcterms:created>
  <dcterms:modified xsi:type="dcterms:W3CDTF">2018-01-17T07:11:26Z</dcterms:modified>
</cp:coreProperties>
</file>