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70" r:id="rId15"/>
    <p:sldId id="271" r:id="rId16"/>
    <p:sldId id="274" r:id="rId17"/>
    <p:sldId id="275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83B193B-7E8B-974D-9FE6-B632B6A9779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A362679-CFF5-5046-B4F5-55F92FC15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193B-7E8B-974D-9FE6-B632B6A9779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2679-CFF5-5046-B4F5-55F92FC158B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193B-7E8B-974D-9FE6-B632B6A9779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2679-CFF5-5046-B4F5-55F92FC158B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193B-7E8B-974D-9FE6-B632B6A9779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2679-CFF5-5046-B4F5-55F92FC15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193B-7E8B-974D-9FE6-B632B6A9779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2679-CFF5-5046-B4F5-55F92FC15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193B-7E8B-974D-9FE6-B632B6A9779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2679-CFF5-5046-B4F5-55F92FC15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283B193B-7E8B-974D-9FE6-B632B6A9779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2679-CFF5-5046-B4F5-55F92FC158B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193B-7E8B-974D-9FE6-B632B6A9779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2679-CFF5-5046-B4F5-55F92FC15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193B-7E8B-974D-9FE6-B632B6A9779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2679-CFF5-5046-B4F5-55F92FC158B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193B-7E8B-974D-9FE6-B632B6A9779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2679-CFF5-5046-B4F5-55F92FC15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193B-7E8B-974D-9FE6-B632B6A9779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2679-CFF5-5046-B4F5-55F92FC15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283B193B-7E8B-974D-9FE6-B632B6A9779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2679-CFF5-5046-B4F5-55F92FC15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283B193B-7E8B-974D-9FE6-B632B6A9779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283B193B-7E8B-974D-9FE6-B632B6A9779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2A362679-CFF5-5046-B4F5-55F92FC158B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283B193B-7E8B-974D-9FE6-B632B6A9779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2679-CFF5-5046-B4F5-55F92FC15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2A362679-CFF5-5046-B4F5-55F92FC158B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193B-7E8B-974D-9FE6-B632B6A9779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2679-CFF5-5046-B4F5-55F92FC15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193B-7E8B-974D-9FE6-B632B6A9779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2679-CFF5-5046-B4F5-55F92FC158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B193B-7E8B-974D-9FE6-B632B6A9779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2679-CFF5-5046-B4F5-55F92FC158B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83B193B-7E8B-974D-9FE6-B632B6A9779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2A362679-CFF5-5046-B4F5-55F92FC158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  <p:sldLayoutId id="2147483693" r:id="rId18"/>
    <p:sldLayoutId id="2147483694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Arial"/>
                <a:cs typeface="Arial"/>
              </a:rPr>
              <a:t>Kişisel-Sosyal Rehberlik</a:t>
            </a:r>
            <a:endParaRPr lang="tr-TR" sz="360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Arial"/>
                <a:cs typeface="Arial"/>
              </a:rPr>
              <a:t>Yrd. Doç. Dr. Gökhan Atik</a:t>
            </a:r>
            <a:endParaRPr lang="tr-TR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554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noProof="1" smtClean="0">
                <a:latin typeface="Arial"/>
                <a:cs typeface="Arial"/>
              </a:rPr>
              <a:t>Duygusal Zeka ve Kişisel-Sosyal Rehberlik</a:t>
            </a:r>
            <a:endParaRPr lang="tr-TR" sz="3200" noProof="1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noProof="1" smtClean="0">
                <a:solidFill>
                  <a:srgbClr val="0000FF"/>
                </a:solidFill>
                <a:latin typeface="Arial"/>
                <a:cs typeface="Arial"/>
              </a:rPr>
              <a:t>Duygusal Zeka Nedir? </a:t>
            </a:r>
          </a:p>
          <a:p>
            <a:pPr marL="0" indent="0">
              <a:buNone/>
            </a:pPr>
            <a:r>
              <a:rPr lang="tr-TR" sz="2400" noProof="1" smtClean="0">
                <a:solidFill>
                  <a:srgbClr val="000000"/>
                </a:solidFill>
                <a:latin typeface="Arial"/>
                <a:cs typeface="Arial"/>
              </a:rPr>
              <a:t>Duygusal zeka </a:t>
            </a:r>
            <a:r>
              <a:rPr lang="tr-TR" sz="2400" noProof="1" smtClean="0">
                <a:solidFill>
                  <a:srgbClr val="000000"/>
                </a:solidFill>
                <a:latin typeface="Arial"/>
                <a:cs typeface="Arial"/>
              </a:rPr>
              <a:t>kişinin </a:t>
            </a:r>
            <a:r>
              <a:rPr lang="tr-TR" sz="2400" noProof="1" smtClean="0">
                <a:solidFill>
                  <a:srgbClr val="000000"/>
                </a:solidFill>
                <a:latin typeface="Arial"/>
                <a:cs typeface="Arial"/>
              </a:rPr>
              <a:t>kendi duygularını anlaması, </a:t>
            </a:r>
            <a:r>
              <a:rPr lang="tr-TR" sz="2400" noProof="1" smtClean="0">
                <a:solidFill>
                  <a:srgbClr val="000000"/>
                </a:solidFill>
                <a:latin typeface="Arial"/>
                <a:cs typeface="Arial"/>
              </a:rPr>
              <a:t>başkalarının </a:t>
            </a:r>
            <a:r>
              <a:rPr lang="tr-TR" sz="2400" noProof="1" smtClean="0">
                <a:solidFill>
                  <a:srgbClr val="000000"/>
                </a:solidFill>
                <a:latin typeface="Arial"/>
                <a:cs typeface="Arial"/>
              </a:rPr>
              <a:t>duygularına empati kurması ve duygularını </a:t>
            </a:r>
            <a:r>
              <a:rPr lang="tr-TR" sz="2400" noProof="1" smtClean="0">
                <a:solidFill>
                  <a:srgbClr val="000000"/>
                </a:solidFill>
                <a:latin typeface="Arial"/>
                <a:cs typeface="Arial"/>
              </a:rPr>
              <a:t>yaşamı zenginleştirecek biçimde düzenleyebilmesi </a:t>
            </a:r>
            <a:r>
              <a:rPr lang="tr-TR" sz="2400" noProof="1" smtClean="0">
                <a:solidFill>
                  <a:srgbClr val="000000"/>
                </a:solidFill>
                <a:latin typeface="Arial"/>
                <a:cs typeface="Arial"/>
              </a:rPr>
              <a:t>yetisi olarak </a:t>
            </a:r>
            <a:r>
              <a:rPr lang="tr-TR" sz="2400" noProof="1" smtClean="0">
                <a:solidFill>
                  <a:srgbClr val="000000"/>
                </a:solidFill>
                <a:latin typeface="Arial"/>
                <a:cs typeface="Arial"/>
              </a:rPr>
              <a:t>tanımlanmıştır </a:t>
            </a:r>
            <a:r>
              <a:rPr lang="tr-TR" sz="2400" noProof="1" smtClean="0">
                <a:solidFill>
                  <a:srgbClr val="000000"/>
                </a:solidFill>
                <a:latin typeface="Arial"/>
                <a:cs typeface="Arial"/>
              </a:rPr>
              <a:t>(Goleman, 1996). </a:t>
            </a:r>
            <a:endParaRPr lang="tr-TR" sz="2400" noProof="1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704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noProof="1" smtClean="0">
                <a:latin typeface="Arial"/>
                <a:cs typeface="Arial"/>
              </a:rPr>
              <a:t>Duygusal Zekanın Kapsamındaki Yetenekler </a:t>
            </a:r>
            <a:endParaRPr lang="tr-TR" sz="3200" noProof="1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058861" cy="39163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Arial"/>
              <a:buChar char="•"/>
            </a:pPr>
            <a:r>
              <a:rPr lang="tr-TR" sz="2400" noProof="1">
                <a:solidFill>
                  <a:srgbClr val="0000FF"/>
                </a:solidFill>
                <a:latin typeface="Arial"/>
                <a:cs typeface="Arial"/>
              </a:rPr>
              <a:t>Ö</a:t>
            </a:r>
            <a:r>
              <a:rPr lang="tr-TR" sz="2400" noProof="1" smtClean="0">
                <a:solidFill>
                  <a:srgbClr val="0000FF"/>
                </a:solidFill>
                <a:latin typeface="Arial"/>
                <a:cs typeface="Arial"/>
              </a:rPr>
              <a:t>z</a:t>
            </a:r>
            <a:r>
              <a:rPr lang="tr-TR" sz="2200" noProof="1" smtClean="0">
                <a:solidFill>
                  <a:srgbClr val="0000FF"/>
                </a:solidFill>
                <a:latin typeface="Arial"/>
                <a:cs typeface="Arial"/>
              </a:rPr>
              <a:t>bilinç </a:t>
            </a:r>
            <a:r>
              <a:rPr lang="tr-TR" sz="2200" noProof="1" smtClean="0">
                <a:solidFill>
                  <a:srgbClr val="0000FF"/>
                </a:solidFill>
                <a:latin typeface="Arial"/>
                <a:cs typeface="Arial"/>
              </a:rPr>
              <a:t>(Self-awareness)</a:t>
            </a:r>
            <a:r>
              <a:rPr lang="tr-TR" sz="2200" noProof="1" smtClean="0">
                <a:solidFill>
                  <a:schemeClr val="tx1"/>
                </a:solidFill>
                <a:latin typeface="Arial"/>
                <a:cs typeface="Arial"/>
              </a:rPr>
              <a:t>: Duygularını fark edebilme,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tr-TR" sz="2200" noProof="1" smtClean="0">
                <a:solidFill>
                  <a:srgbClr val="0000FF"/>
                </a:solidFill>
                <a:latin typeface="Arial"/>
                <a:cs typeface="Arial"/>
              </a:rPr>
              <a:t>Duyguları </a:t>
            </a:r>
            <a:r>
              <a:rPr lang="tr-TR" sz="2200" noProof="1" smtClean="0">
                <a:solidFill>
                  <a:srgbClr val="0000FF"/>
                </a:solidFill>
                <a:latin typeface="Arial"/>
                <a:cs typeface="Arial"/>
              </a:rPr>
              <a:t>İdare </a:t>
            </a:r>
            <a:r>
              <a:rPr lang="tr-TR" sz="2200" noProof="1" smtClean="0">
                <a:solidFill>
                  <a:srgbClr val="0000FF"/>
                </a:solidFill>
                <a:latin typeface="Arial"/>
                <a:cs typeface="Arial"/>
              </a:rPr>
              <a:t>Edebilme (Emotional self-regulation)</a:t>
            </a:r>
            <a:r>
              <a:rPr lang="tr-TR" sz="2200" noProof="1" smtClean="0">
                <a:solidFill>
                  <a:schemeClr val="tx1"/>
                </a:solidFill>
                <a:latin typeface="Arial"/>
                <a:cs typeface="Arial"/>
              </a:rPr>
              <a:t>: Duyguları uygun </a:t>
            </a:r>
            <a:r>
              <a:rPr lang="tr-TR" sz="2200" noProof="1" smtClean="0">
                <a:solidFill>
                  <a:schemeClr val="tx1"/>
                </a:solidFill>
                <a:latin typeface="Arial"/>
                <a:cs typeface="Arial"/>
              </a:rPr>
              <a:t>biçimde </a:t>
            </a:r>
            <a:r>
              <a:rPr lang="tr-TR" sz="2200" noProof="1" smtClean="0">
                <a:solidFill>
                  <a:schemeClr val="tx1"/>
                </a:solidFill>
                <a:latin typeface="Arial"/>
                <a:cs typeface="Arial"/>
              </a:rPr>
              <a:t>idare edebilme,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tr-TR" sz="2200" noProof="1" smtClean="0">
                <a:solidFill>
                  <a:srgbClr val="0000FF"/>
                </a:solidFill>
                <a:latin typeface="Arial"/>
                <a:cs typeface="Arial"/>
              </a:rPr>
              <a:t>Kendini Harekete </a:t>
            </a:r>
            <a:r>
              <a:rPr lang="tr-TR" sz="2200" noProof="1" smtClean="0">
                <a:solidFill>
                  <a:srgbClr val="0000FF"/>
                </a:solidFill>
                <a:latin typeface="Arial"/>
                <a:cs typeface="Arial"/>
              </a:rPr>
              <a:t>Geçirebilme </a:t>
            </a:r>
            <a:r>
              <a:rPr lang="tr-TR" sz="2200" noProof="1" smtClean="0">
                <a:solidFill>
                  <a:srgbClr val="0000FF"/>
                </a:solidFill>
                <a:latin typeface="Arial"/>
                <a:cs typeface="Arial"/>
              </a:rPr>
              <a:t>(Motivation)</a:t>
            </a:r>
            <a:r>
              <a:rPr lang="tr-TR" sz="2200" noProof="1" smtClean="0">
                <a:solidFill>
                  <a:schemeClr val="tx1"/>
                </a:solidFill>
                <a:latin typeface="Arial"/>
                <a:cs typeface="Arial"/>
              </a:rPr>
              <a:t>: Duygularını bir </a:t>
            </a:r>
            <a:r>
              <a:rPr lang="tr-TR" sz="2200" noProof="1" smtClean="0">
                <a:solidFill>
                  <a:schemeClr val="tx1"/>
                </a:solidFill>
                <a:latin typeface="Arial"/>
                <a:cs typeface="Arial"/>
              </a:rPr>
              <a:t>amaç doğrultusunda </a:t>
            </a:r>
            <a:r>
              <a:rPr lang="tr-TR" sz="2200" noProof="1" smtClean="0">
                <a:solidFill>
                  <a:schemeClr val="tx1"/>
                </a:solidFill>
                <a:latin typeface="Arial"/>
                <a:cs typeface="Arial"/>
              </a:rPr>
              <a:t>harekete </a:t>
            </a:r>
            <a:r>
              <a:rPr lang="tr-TR" sz="2200" noProof="1" smtClean="0">
                <a:solidFill>
                  <a:schemeClr val="tx1"/>
                </a:solidFill>
                <a:latin typeface="Arial"/>
                <a:cs typeface="Arial"/>
              </a:rPr>
              <a:t>geçirebilme</a:t>
            </a:r>
            <a:r>
              <a:rPr lang="tr-TR" sz="2200" noProof="1" smtClean="0">
                <a:solidFill>
                  <a:schemeClr val="tx1"/>
                </a:solidFill>
                <a:latin typeface="Arial"/>
                <a:cs typeface="Arial"/>
              </a:rPr>
              <a:t>,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tr-TR" sz="2200" noProof="1" smtClean="0">
                <a:solidFill>
                  <a:srgbClr val="0000FF"/>
                </a:solidFill>
                <a:latin typeface="Arial"/>
                <a:cs typeface="Arial"/>
              </a:rPr>
              <a:t>Başkalarının </a:t>
            </a:r>
            <a:r>
              <a:rPr lang="tr-TR" sz="2200" noProof="1" smtClean="0">
                <a:solidFill>
                  <a:srgbClr val="0000FF"/>
                </a:solidFill>
                <a:latin typeface="Arial"/>
                <a:cs typeface="Arial"/>
              </a:rPr>
              <a:t>Duygularını Anlayabilme (Empathy)</a:t>
            </a:r>
            <a:r>
              <a:rPr lang="tr-TR" sz="2200" noProof="1" smtClean="0">
                <a:solidFill>
                  <a:schemeClr val="tx1"/>
                </a:solidFill>
                <a:latin typeface="Arial"/>
                <a:cs typeface="Arial"/>
              </a:rPr>
              <a:t>: Empati yaparak kendini </a:t>
            </a:r>
            <a:r>
              <a:rPr lang="tr-TR" sz="2200" noProof="1" smtClean="0">
                <a:solidFill>
                  <a:schemeClr val="tx1"/>
                </a:solidFill>
                <a:latin typeface="Arial"/>
                <a:cs typeface="Arial"/>
              </a:rPr>
              <a:t>başkalarının </a:t>
            </a:r>
            <a:r>
              <a:rPr lang="tr-TR" sz="2200" noProof="1" smtClean="0">
                <a:solidFill>
                  <a:schemeClr val="tx1"/>
                </a:solidFill>
                <a:latin typeface="Arial"/>
                <a:cs typeface="Arial"/>
              </a:rPr>
              <a:t>yerine koyabilme,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tr-TR" sz="2200" noProof="1" smtClean="0">
                <a:solidFill>
                  <a:srgbClr val="0000FF"/>
                </a:solidFill>
                <a:latin typeface="Arial"/>
                <a:cs typeface="Arial"/>
              </a:rPr>
              <a:t>İlişkileri Yürütebilme </a:t>
            </a:r>
            <a:r>
              <a:rPr lang="tr-TR" sz="2200" noProof="1" smtClean="0">
                <a:solidFill>
                  <a:srgbClr val="0000FF"/>
                </a:solidFill>
                <a:latin typeface="Arial"/>
                <a:cs typeface="Arial"/>
              </a:rPr>
              <a:t>(Social Skills)</a:t>
            </a:r>
            <a:r>
              <a:rPr lang="tr-TR" sz="2200" noProof="1" smtClean="0">
                <a:solidFill>
                  <a:schemeClr val="tx1"/>
                </a:solidFill>
                <a:latin typeface="Arial"/>
                <a:cs typeface="Arial"/>
              </a:rPr>
              <a:t>: Etkili </a:t>
            </a:r>
            <a:r>
              <a:rPr lang="tr-TR" sz="2200" noProof="1" smtClean="0">
                <a:solidFill>
                  <a:schemeClr val="tx1"/>
                </a:solidFill>
                <a:latin typeface="Arial"/>
                <a:cs typeface="Arial"/>
              </a:rPr>
              <a:t>kişilerarası ilişkiler </a:t>
            </a:r>
            <a:r>
              <a:rPr lang="tr-TR" sz="2200" noProof="1" smtClean="0">
                <a:solidFill>
                  <a:schemeClr val="tx1"/>
                </a:solidFill>
                <a:latin typeface="Arial"/>
                <a:cs typeface="Arial"/>
              </a:rPr>
              <a:t>kurabilme, sosyal beceriler.</a:t>
            </a:r>
          </a:p>
        </p:txBody>
      </p:sp>
    </p:spTree>
    <p:extLst>
      <p:ext uri="{BB962C8B-B14F-4D97-AF65-F5344CB8AC3E}">
        <p14:creationId xmlns:p14="http://schemas.microsoft.com/office/powerpoint/2010/main" val="30755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868" y="2585977"/>
            <a:ext cx="7797509" cy="1143000"/>
          </a:xfrm>
        </p:spPr>
        <p:txBody>
          <a:bodyPr/>
          <a:lstStyle/>
          <a:p>
            <a:pPr algn="ctr"/>
            <a:r>
              <a:rPr lang="tr-TR" noProof="1" smtClean="0">
                <a:latin typeface="Arial"/>
                <a:cs typeface="Arial"/>
              </a:rPr>
              <a:t>Okulöncesi Eğitimde </a:t>
            </a:r>
            <a:r>
              <a:rPr lang="tr-TR" noProof="1">
                <a:latin typeface="Arial"/>
                <a:cs typeface="Arial"/>
              </a:rPr>
              <a:t>Kişisel-Sosyal Rehberlik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90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noProof="1" smtClean="0">
                <a:solidFill>
                  <a:srgbClr val="800000"/>
                </a:solidFill>
                <a:latin typeface="Arial"/>
                <a:cs typeface="Arial"/>
              </a:rPr>
              <a:t>Okulöncesi Eğitimde öğretmenin Kişisel-Sosyal </a:t>
            </a:r>
            <a:r>
              <a:rPr lang="tr-TR" sz="2400" noProof="1">
                <a:solidFill>
                  <a:srgbClr val="800000"/>
                </a:solidFill>
                <a:latin typeface="Arial"/>
                <a:cs typeface="Arial"/>
              </a:rPr>
              <a:t>Rehberlik </a:t>
            </a:r>
            <a:r>
              <a:rPr lang="tr-TR" sz="2400" noProof="1" smtClean="0">
                <a:solidFill>
                  <a:srgbClr val="800000"/>
                </a:solidFill>
                <a:latin typeface="Arial"/>
                <a:cs typeface="Arial"/>
              </a:rPr>
              <a:t>Açısından Okulöncesi Benimseyeceği </a:t>
            </a:r>
            <a:r>
              <a:rPr lang="tr-TR" sz="2400" noProof="1">
                <a:solidFill>
                  <a:srgbClr val="800000"/>
                </a:solidFill>
                <a:latin typeface="Arial"/>
                <a:cs typeface="Arial"/>
              </a:rPr>
              <a:t>Temel </a:t>
            </a:r>
            <a:r>
              <a:rPr lang="tr-TR" sz="2400" noProof="1" smtClean="0">
                <a:solidFill>
                  <a:srgbClr val="800000"/>
                </a:solidFill>
                <a:latin typeface="Arial"/>
                <a:cs typeface="Arial"/>
              </a:rPr>
              <a:t>İlkeler </a:t>
            </a:r>
            <a:endParaRPr lang="tr-TR" sz="2400" noProof="1"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Arial"/>
              <a:buChar char="•"/>
            </a:pPr>
            <a:r>
              <a:rPr lang="tr-TR" sz="1800" noProof="1" smtClean="0">
                <a:solidFill>
                  <a:srgbClr val="3366FF"/>
                </a:solidFill>
                <a:latin typeface="Arial"/>
                <a:cs typeface="Arial"/>
              </a:rPr>
              <a:t>Gelişim </a:t>
            </a:r>
            <a:r>
              <a:rPr lang="tr-TR" sz="1800" noProof="1" smtClean="0">
                <a:solidFill>
                  <a:srgbClr val="3366FF"/>
                </a:solidFill>
                <a:latin typeface="Arial"/>
                <a:cs typeface="Arial"/>
              </a:rPr>
              <a:t>bir </a:t>
            </a:r>
            <a:r>
              <a:rPr lang="tr-TR" sz="1800" noProof="1" smtClean="0">
                <a:solidFill>
                  <a:srgbClr val="3366FF"/>
                </a:solidFill>
                <a:latin typeface="Arial"/>
                <a:cs typeface="Arial"/>
              </a:rPr>
              <a:t>süreç,</a:t>
            </a:r>
            <a:endParaRPr lang="tr-TR" sz="1800" noProof="1" smtClean="0">
              <a:solidFill>
                <a:srgbClr val="3366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Arial"/>
              <a:buChar char="•"/>
            </a:pPr>
            <a:r>
              <a:rPr lang="tr-TR" sz="1800" noProof="1" smtClean="0">
                <a:solidFill>
                  <a:schemeClr val="tx1"/>
                </a:solidFill>
                <a:latin typeface="Arial"/>
                <a:cs typeface="Arial"/>
              </a:rPr>
              <a:t>Her </a:t>
            </a:r>
            <a:r>
              <a:rPr lang="tr-TR" sz="1800" noProof="1" smtClean="0">
                <a:solidFill>
                  <a:schemeClr val="tx1"/>
                </a:solidFill>
                <a:latin typeface="Arial"/>
                <a:cs typeface="Arial"/>
              </a:rPr>
              <a:t>çocuk </a:t>
            </a:r>
            <a:r>
              <a:rPr lang="tr-TR" sz="1800" noProof="1" smtClean="0">
                <a:solidFill>
                  <a:schemeClr val="tx1"/>
                </a:solidFill>
                <a:latin typeface="Arial"/>
                <a:cs typeface="Arial"/>
              </a:rPr>
              <a:t>tek ve benzersiz,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/>
              <a:buChar char="•"/>
            </a:pPr>
            <a:r>
              <a:rPr lang="tr-TR" sz="1800" noProof="1" smtClean="0">
                <a:solidFill>
                  <a:srgbClr val="008000"/>
                </a:solidFill>
                <a:latin typeface="Arial"/>
                <a:cs typeface="Arial"/>
              </a:rPr>
              <a:t>Kişiliğin </a:t>
            </a:r>
            <a:r>
              <a:rPr lang="tr-TR" sz="1800" noProof="1" smtClean="0">
                <a:solidFill>
                  <a:srgbClr val="008000"/>
                </a:solidFill>
                <a:latin typeface="Arial"/>
                <a:cs typeface="Arial"/>
              </a:rPr>
              <a:t>temelleri atılıyor,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/>
              <a:buChar char="•"/>
            </a:pPr>
            <a:r>
              <a:rPr lang="tr-TR" sz="1800" noProof="1">
                <a:solidFill>
                  <a:srgbClr val="000090"/>
                </a:solidFill>
                <a:latin typeface="Arial"/>
                <a:cs typeface="Arial"/>
              </a:rPr>
              <a:t>Ö</a:t>
            </a:r>
            <a:r>
              <a:rPr lang="tr-TR" sz="1800" noProof="1" smtClean="0">
                <a:solidFill>
                  <a:srgbClr val="000090"/>
                </a:solidFill>
                <a:latin typeface="Arial"/>
                <a:cs typeface="Arial"/>
              </a:rPr>
              <a:t>ğretmen </a:t>
            </a:r>
            <a:r>
              <a:rPr lang="tr-TR" sz="1800" noProof="1" smtClean="0">
                <a:solidFill>
                  <a:srgbClr val="000090"/>
                </a:solidFill>
                <a:latin typeface="Arial"/>
                <a:cs typeface="Arial"/>
              </a:rPr>
              <a:t>model,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/>
              <a:buChar char="•"/>
            </a:pPr>
            <a:r>
              <a:rPr lang="tr-TR" sz="1800" noProof="1">
                <a:solidFill>
                  <a:srgbClr val="FF6600"/>
                </a:solidFill>
                <a:latin typeface="Arial"/>
                <a:cs typeface="Arial"/>
              </a:rPr>
              <a:t>Ç</a:t>
            </a:r>
            <a:r>
              <a:rPr lang="tr-TR" sz="1800" noProof="1" smtClean="0">
                <a:solidFill>
                  <a:srgbClr val="FF6600"/>
                </a:solidFill>
                <a:latin typeface="Arial"/>
                <a:cs typeface="Arial"/>
              </a:rPr>
              <a:t>ocuk sosyalleşiyor</a:t>
            </a:r>
            <a:r>
              <a:rPr lang="tr-TR" sz="1800" noProof="1" smtClean="0">
                <a:solidFill>
                  <a:srgbClr val="FF6600"/>
                </a:solidFill>
                <a:latin typeface="Arial"/>
                <a:cs typeface="Arial"/>
              </a:rPr>
              <a:t>,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/>
              <a:buChar char="•"/>
            </a:pPr>
            <a:r>
              <a:rPr lang="tr-TR" sz="1800" noProof="1">
                <a:solidFill>
                  <a:srgbClr val="FF0000"/>
                </a:solidFill>
                <a:latin typeface="Arial"/>
                <a:cs typeface="Arial"/>
              </a:rPr>
              <a:t>Ç</a:t>
            </a:r>
            <a:r>
              <a:rPr lang="tr-TR" sz="1800" noProof="1" smtClean="0">
                <a:solidFill>
                  <a:srgbClr val="FF0000"/>
                </a:solidFill>
                <a:latin typeface="Arial"/>
                <a:cs typeface="Arial"/>
              </a:rPr>
              <a:t>ocuk </a:t>
            </a:r>
            <a:r>
              <a:rPr lang="tr-TR" sz="1800" noProof="1" smtClean="0">
                <a:solidFill>
                  <a:srgbClr val="FF0000"/>
                </a:solidFill>
                <a:latin typeface="Arial"/>
                <a:cs typeface="Arial"/>
              </a:rPr>
              <a:t>kendini anlıyor ve </a:t>
            </a:r>
            <a:r>
              <a:rPr lang="tr-TR" sz="1800" noProof="1" smtClean="0">
                <a:solidFill>
                  <a:srgbClr val="FF0000"/>
                </a:solidFill>
                <a:latin typeface="Arial"/>
                <a:cs typeface="Arial"/>
              </a:rPr>
              <a:t>keşfediyor</a:t>
            </a:r>
            <a:r>
              <a:rPr lang="tr-TR" sz="1800" noProof="1" smtClean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endParaRPr lang="tr-TR" sz="1800" noProof="1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Arial"/>
              <a:buChar char="•"/>
            </a:pPr>
            <a:r>
              <a:rPr lang="tr-TR" sz="1800" noProof="1" smtClean="0">
                <a:solidFill>
                  <a:srgbClr val="008000"/>
                </a:solidFill>
                <a:latin typeface="Arial"/>
                <a:cs typeface="Arial"/>
              </a:rPr>
              <a:t>Sağlıklı </a:t>
            </a:r>
            <a:r>
              <a:rPr lang="tr-TR" sz="1800" noProof="1" smtClean="0">
                <a:solidFill>
                  <a:srgbClr val="008000"/>
                </a:solidFill>
                <a:latin typeface="Arial"/>
                <a:cs typeface="Arial"/>
              </a:rPr>
              <a:t>bir benlik kavramı </a:t>
            </a:r>
            <a:r>
              <a:rPr lang="tr-TR" sz="1800" noProof="1" smtClean="0">
                <a:solidFill>
                  <a:srgbClr val="008000"/>
                </a:solidFill>
                <a:latin typeface="Arial"/>
                <a:cs typeface="Arial"/>
              </a:rPr>
              <a:t>geliştirme</a:t>
            </a:r>
            <a:endParaRPr lang="tr-TR" sz="1800" noProof="1" smtClean="0">
              <a:solidFill>
                <a:srgbClr val="008000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Arial"/>
              <a:buChar char="•"/>
            </a:pPr>
            <a:r>
              <a:rPr lang="tr-TR" sz="1800" noProof="1" smtClean="0">
                <a:solidFill>
                  <a:srgbClr val="3366FF"/>
                </a:solidFill>
                <a:latin typeface="Arial"/>
                <a:cs typeface="Arial"/>
              </a:rPr>
              <a:t>Karar vermeyi </a:t>
            </a:r>
            <a:r>
              <a:rPr lang="tr-TR" sz="1800" noProof="1" smtClean="0">
                <a:solidFill>
                  <a:srgbClr val="3366FF"/>
                </a:solidFill>
                <a:latin typeface="Arial"/>
                <a:cs typeface="Arial"/>
              </a:rPr>
              <a:t>öğrenme</a:t>
            </a:r>
            <a:endParaRPr lang="tr-TR" sz="1800" noProof="1" smtClean="0">
              <a:solidFill>
                <a:srgbClr val="3366FF"/>
              </a:solidFill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Arial"/>
              <a:buChar char="•"/>
            </a:pPr>
            <a:r>
              <a:rPr lang="tr-TR" sz="1800" noProof="1" smtClean="0">
                <a:solidFill>
                  <a:srgbClr val="FF0000"/>
                </a:solidFill>
                <a:latin typeface="Arial"/>
                <a:cs typeface="Arial"/>
              </a:rPr>
              <a:t>Sağlıklı </a:t>
            </a:r>
            <a:r>
              <a:rPr lang="tr-TR" sz="1800" noProof="1" smtClean="0">
                <a:solidFill>
                  <a:srgbClr val="FF0000"/>
                </a:solidFill>
                <a:latin typeface="Arial"/>
                <a:cs typeface="Arial"/>
              </a:rPr>
              <a:t>bir cinsel kimlik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/>
              <a:buChar char="•"/>
            </a:pPr>
            <a:r>
              <a:rPr lang="tr-TR" sz="1800" noProof="1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Duygularını tanıma ve ifade etme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/>
              <a:buChar char="•"/>
            </a:pPr>
            <a:r>
              <a:rPr lang="tr-TR" sz="1800" noProof="1" smtClean="0">
                <a:solidFill>
                  <a:schemeClr val="tx1"/>
                </a:solidFill>
                <a:latin typeface="Arial"/>
                <a:cs typeface="Arial"/>
              </a:rPr>
              <a:t>Planlı rehberlik </a:t>
            </a:r>
            <a:r>
              <a:rPr lang="tr-TR" noProof="1" smtClean="0">
                <a:solidFill>
                  <a:schemeClr val="tx1"/>
                </a:solidFill>
                <a:latin typeface="Arial"/>
                <a:cs typeface="Arial"/>
              </a:rPr>
              <a:t>etkinlikleri</a:t>
            </a:r>
          </a:p>
        </p:txBody>
      </p:sp>
    </p:spTree>
    <p:extLst>
      <p:ext uri="{BB962C8B-B14F-4D97-AF65-F5344CB8AC3E}">
        <p14:creationId xmlns:p14="http://schemas.microsoft.com/office/powerpoint/2010/main" val="213572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noProof="1" smtClean="0">
                <a:solidFill>
                  <a:srgbClr val="800000"/>
                </a:solidFill>
                <a:latin typeface="Arial"/>
                <a:cs typeface="Arial"/>
              </a:rPr>
              <a:t>Okulöncesinde Kişisel-Sosyal Rehberlik Açısından </a:t>
            </a:r>
            <a:r>
              <a:rPr lang="tr-TR" sz="2800" noProof="1" smtClean="0">
                <a:solidFill>
                  <a:srgbClr val="800000"/>
                </a:solidFill>
                <a:latin typeface="Arial"/>
                <a:cs typeface="Arial"/>
              </a:rPr>
              <a:t>Eğitimde Öğretmenin </a:t>
            </a:r>
            <a:r>
              <a:rPr lang="tr-TR" sz="2800" noProof="1" smtClean="0">
                <a:solidFill>
                  <a:srgbClr val="800000"/>
                </a:solidFill>
                <a:latin typeface="Arial"/>
                <a:cs typeface="Arial"/>
              </a:rPr>
              <a:t>Sorumlulukları </a:t>
            </a:r>
            <a:endParaRPr lang="tr-TR" sz="2800" noProof="1"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Güven 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yaratma,</a:t>
            </a:r>
            <a:endParaRPr lang="tr-TR" sz="2400" noProof="1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Okulu sevdirme,</a:t>
            </a:r>
            <a:endParaRPr lang="tr-TR" sz="2400" noProof="1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Gelişimi 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izleme,</a:t>
            </a:r>
            <a:endParaRPr lang="tr-TR" sz="2400" noProof="1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İlgili 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kayıtları tutma,</a:t>
            </a:r>
          </a:p>
          <a:p>
            <a:pPr>
              <a:spcBef>
                <a:spcPts val="0"/>
              </a:spcBef>
            </a:pP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Veli ile 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işbirliği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Gelişimi değerlendirme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Uygun 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eğitsel 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ortam 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oluşturma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tr-TR" sz="2400" noProof="1">
                <a:solidFill>
                  <a:schemeClr val="tx1"/>
                </a:solidFill>
                <a:latin typeface="Arial"/>
                <a:cs typeface="Arial"/>
              </a:rPr>
              <a:t>Ö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zgüveni geliştirme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Farklı 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yönleri 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ortaya 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çıkarma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025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868" y="2585977"/>
            <a:ext cx="7797509" cy="1143000"/>
          </a:xfrm>
        </p:spPr>
        <p:txBody>
          <a:bodyPr/>
          <a:lstStyle/>
          <a:p>
            <a:pPr algn="ctr"/>
            <a:r>
              <a:rPr lang="tr-TR" noProof="1" smtClean="0">
                <a:latin typeface="Arial"/>
                <a:cs typeface="Arial"/>
              </a:rPr>
              <a:t>İlköğretimde Kişisel</a:t>
            </a:r>
            <a:r>
              <a:rPr lang="tr-TR" noProof="1">
                <a:latin typeface="Arial"/>
                <a:cs typeface="Arial"/>
              </a:rPr>
              <a:t>-Sosyal Rehberlik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85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noProof="1" smtClean="0">
                <a:solidFill>
                  <a:srgbClr val="800000"/>
                </a:solidFill>
                <a:latin typeface="ArialMT"/>
              </a:rPr>
              <a:t>Kişisel </a:t>
            </a:r>
            <a:r>
              <a:rPr lang="tr-TR" sz="2800" noProof="1" smtClean="0">
                <a:solidFill>
                  <a:srgbClr val="800000"/>
                </a:solidFill>
                <a:latin typeface="ArialMT"/>
              </a:rPr>
              <a:t>Rehberlik </a:t>
            </a:r>
            <a:r>
              <a:rPr lang="tr-TR" sz="2800" noProof="1" smtClean="0">
                <a:solidFill>
                  <a:srgbClr val="800000"/>
                </a:solidFill>
                <a:latin typeface="ArialMT"/>
              </a:rPr>
              <a:t>Açısından İlköğretim Döneminde Öğretmenin </a:t>
            </a:r>
            <a:r>
              <a:rPr lang="tr-TR" sz="2800" noProof="1" smtClean="0">
                <a:solidFill>
                  <a:srgbClr val="800000"/>
                </a:solidFill>
                <a:latin typeface="ArialMT"/>
              </a:rPr>
              <a:t>Sorumlulukları</a:t>
            </a:r>
            <a:endParaRPr lang="tr-TR" sz="2800" noProof="1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Font typeface="Arial"/>
              <a:buChar char="•"/>
            </a:pP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Psiko-sosyal 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gelişime 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uygun bir sınıf ortamı 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oluşturma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,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Kararlara 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öğrenci 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katılımı 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sağlama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,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Her 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çocuğu özel 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kabul etme, 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Yeterliklerin vurgulanması, 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Doğru 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rol modeli sunma, 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İşbirliği 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ve 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sosyalleşme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,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Etkinlikleri 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çeşitlendirme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,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Gelişimi 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izleme, 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Girişkenliği teşvik 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etme. </a:t>
            </a:r>
          </a:p>
          <a:p>
            <a:pPr>
              <a:spcBef>
                <a:spcPts val="0"/>
              </a:spcBef>
            </a:pPr>
            <a:endParaRPr lang="tr-TR" noProof="1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490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868" y="2585977"/>
            <a:ext cx="7797509" cy="1143000"/>
          </a:xfrm>
        </p:spPr>
        <p:txBody>
          <a:bodyPr/>
          <a:lstStyle/>
          <a:p>
            <a:pPr algn="ctr"/>
            <a:r>
              <a:rPr lang="tr-TR" noProof="1" smtClean="0">
                <a:latin typeface="Arial"/>
                <a:cs typeface="Arial"/>
              </a:rPr>
              <a:t>Ortaöğretimde Kişisel</a:t>
            </a:r>
            <a:r>
              <a:rPr lang="tr-TR" noProof="1">
                <a:latin typeface="Arial"/>
                <a:cs typeface="Arial"/>
              </a:rPr>
              <a:t>-Sosyal Rehberlik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51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noProof="1" smtClean="0">
                <a:solidFill>
                  <a:srgbClr val="800000"/>
                </a:solidFill>
                <a:latin typeface="ArialMT"/>
              </a:rPr>
              <a:t>Kişisel </a:t>
            </a:r>
            <a:r>
              <a:rPr lang="tr-TR" sz="2800" noProof="1">
                <a:solidFill>
                  <a:srgbClr val="800000"/>
                </a:solidFill>
                <a:latin typeface="ArialMT"/>
              </a:rPr>
              <a:t>Rehberlik </a:t>
            </a:r>
            <a:r>
              <a:rPr lang="tr-TR" sz="2800" noProof="1" smtClean="0">
                <a:solidFill>
                  <a:srgbClr val="800000"/>
                </a:solidFill>
                <a:latin typeface="ArialMT"/>
              </a:rPr>
              <a:t>Açısından </a:t>
            </a:r>
            <a:r>
              <a:rPr lang="tr-TR" sz="2800" noProof="1" smtClean="0">
                <a:solidFill>
                  <a:srgbClr val="800000"/>
                </a:solidFill>
                <a:latin typeface="ArialMT"/>
              </a:rPr>
              <a:t>Ortaöğretim </a:t>
            </a:r>
            <a:r>
              <a:rPr lang="tr-TR" sz="2800" noProof="1" smtClean="0">
                <a:solidFill>
                  <a:srgbClr val="800000"/>
                </a:solidFill>
                <a:latin typeface="ArialMT"/>
              </a:rPr>
              <a:t>Döneminde Öğretmenin </a:t>
            </a:r>
            <a:r>
              <a:rPr lang="tr-TR" sz="2800" noProof="1">
                <a:solidFill>
                  <a:srgbClr val="800000"/>
                </a:solidFill>
                <a:latin typeface="ArialMT"/>
              </a:rPr>
              <a:t>Sorumlulukları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spcBef>
                <a:spcPts val="0"/>
              </a:spcBef>
            </a:pPr>
            <a:r>
              <a:rPr lang="tr-TR" noProof="1">
                <a:solidFill>
                  <a:srgbClr val="000000"/>
                </a:solidFill>
                <a:latin typeface="Arial"/>
                <a:cs typeface="Arial"/>
              </a:rPr>
              <a:t>Ö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ğretmenleri tüketen dönem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,</a:t>
            </a:r>
          </a:p>
          <a:p>
            <a:pPr>
              <a:spcBef>
                <a:spcPts val="0"/>
              </a:spcBef>
            </a:pP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Gelişim özelliklerini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tanıma,</a:t>
            </a:r>
            <a:endParaRPr lang="tr-TR" noProof="1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Kendini kabule yardım,</a:t>
            </a:r>
          </a:p>
          <a:p>
            <a:pPr>
              <a:spcBef>
                <a:spcPts val="0"/>
              </a:spcBef>
            </a:pP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Sağlıklı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bir benlik kavramı,</a:t>
            </a:r>
          </a:p>
          <a:p>
            <a:pPr>
              <a:spcBef>
                <a:spcPts val="0"/>
              </a:spcBef>
            </a:pP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Sosyalleşme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,</a:t>
            </a:r>
          </a:p>
          <a:p>
            <a:pPr>
              <a:spcBef>
                <a:spcPts val="0"/>
              </a:spcBef>
            </a:pP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Cinsel bilgi,</a:t>
            </a:r>
            <a:endParaRPr lang="tr-TR" noProof="1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r>
              <a:rPr lang="tr-TR" noProof="1">
                <a:solidFill>
                  <a:srgbClr val="000000"/>
                </a:solidFill>
                <a:latin typeface="Arial"/>
                <a:cs typeface="Arial"/>
              </a:rPr>
              <a:t>Ö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zgüven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</a:p>
          <a:p>
            <a:pPr>
              <a:spcBef>
                <a:spcPts val="0"/>
              </a:spcBef>
            </a:pPr>
            <a:endParaRPr lang="tr-TR" noProof="1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endParaRPr lang="tr-TR" noProof="1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İlgi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ve yetenekler,</a:t>
            </a:r>
          </a:p>
          <a:p>
            <a:pPr>
              <a:spcBef>
                <a:spcPts val="0"/>
              </a:spcBef>
            </a:pP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İletişim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,</a:t>
            </a:r>
          </a:p>
          <a:p>
            <a:pPr>
              <a:spcBef>
                <a:spcPts val="0"/>
              </a:spcBef>
            </a:pPr>
            <a:r>
              <a:rPr lang="tr-TR" noProof="1">
                <a:solidFill>
                  <a:srgbClr val="000000"/>
                </a:solidFill>
                <a:latin typeface="Arial"/>
                <a:cs typeface="Arial"/>
              </a:rPr>
              <a:t>Ö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zdeşim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modelleri,</a:t>
            </a:r>
          </a:p>
          <a:p>
            <a:pPr>
              <a:spcBef>
                <a:spcPts val="0"/>
              </a:spcBef>
            </a:pP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İşbirliği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, grup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etkileşimi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,</a:t>
            </a:r>
          </a:p>
          <a:p>
            <a:pPr>
              <a:spcBef>
                <a:spcPts val="0"/>
              </a:spcBef>
            </a:pP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Bilişsel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ve ahlaki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gelişim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,</a:t>
            </a:r>
          </a:p>
          <a:p>
            <a:pPr>
              <a:spcBef>
                <a:spcPts val="0"/>
              </a:spcBef>
            </a:pP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İfade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hakkı,</a:t>
            </a:r>
          </a:p>
          <a:p>
            <a:pPr>
              <a:spcBef>
                <a:spcPts val="0"/>
              </a:spcBef>
            </a:pP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Ana baba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eğitimi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,</a:t>
            </a:r>
          </a:p>
          <a:p>
            <a:pPr>
              <a:spcBef>
                <a:spcPts val="0"/>
              </a:spcBef>
            </a:pP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Uzman yardımı. </a:t>
            </a:r>
          </a:p>
        </p:txBody>
      </p:sp>
    </p:spTree>
    <p:extLst>
      <p:ext uri="{BB962C8B-B14F-4D97-AF65-F5344CB8AC3E}">
        <p14:creationId xmlns:p14="http://schemas.microsoft.com/office/powerpoint/2010/main" val="256602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1" smtClean="0">
                <a:latin typeface="Arial"/>
                <a:cs typeface="Arial"/>
              </a:rPr>
              <a:t>Kişisel-sosyal rehberlik nedir?</a:t>
            </a:r>
            <a:endParaRPr lang="en-US" noProof="1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noProof="1" smtClean="0">
                <a:solidFill>
                  <a:srgbClr val="000000"/>
                </a:solidFill>
                <a:latin typeface="Arial"/>
                <a:cs typeface="Arial"/>
              </a:rPr>
              <a:t>Eğitim sürecinde öğrencilerin </a:t>
            </a:r>
            <a:r>
              <a:rPr lang="tr-TR" sz="2400" noProof="1" smtClean="0">
                <a:solidFill>
                  <a:srgbClr val="000000"/>
                </a:solidFill>
                <a:latin typeface="Arial"/>
                <a:cs typeface="Arial"/>
              </a:rPr>
              <a:t>“</a:t>
            </a:r>
            <a:r>
              <a:rPr lang="tr-TR" sz="2400" noProof="1" smtClean="0">
                <a:solidFill>
                  <a:srgbClr val="000000"/>
                </a:solidFill>
                <a:latin typeface="Arial"/>
                <a:cs typeface="Arial"/>
              </a:rPr>
              <a:t>kişisel-sosyal</a:t>
            </a:r>
            <a:r>
              <a:rPr lang="tr-TR" sz="2400" noProof="1" smtClean="0">
                <a:solidFill>
                  <a:srgbClr val="000000"/>
                </a:solidFill>
                <a:latin typeface="Arial"/>
                <a:cs typeface="Arial"/>
              </a:rPr>
              <a:t>” </a:t>
            </a:r>
            <a:r>
              <a:rPr lang="tr-TR" sz="2400" noProof="1" smtClean="0">
                <a:solidFill>
                  <a:srgbClr val="000000"/>
                </a:solidFill>
                <a:latin typeface="Arial"/>
                <a:cs typeface="Arial"/>
              </a:rPr>
              <a:t>gelişim ihtiyaçlarını karşılamak </a:t>
            </a:r>
            <a:r>
              <a:rPr lang="tr-TR" sz="2400" noProof="1" smtClean="0">
                <a:solidFill>
                  <a:srgbClr val="000000"/>
                </a:solidFill>
                <a:latin typeface="Arial"/>
                <a:cs typeface="Arial"/>
              </a:rPr>
              <a:t>ve </a:t>
            </a:r>
            <a:r>
              <a:rPr lang="tr-TR" sz="2400" noProof="1" smtClean="0">
                <a:solidFill>
                  <a:srgbClr val="000000"/>
                </a:solidFill>
                <a:latin typeface="Arial"/>
                <a:cs typeface="Arial"/>
              </a:rPr>
              <a:t>böylece </a:t>
            </a:r>
            <a:r>
              <a:rPr lang="tr-TR" sz="2400" noProof="1" smtClean="0">
                <a:solidFill>
                  <a:srgbClr val="000000"/>
                </a:solidFill>
                <a:latin typeface="Arial"/>
                <a:cs typeface="Arial"/>
              </a:rPr>
              <a:t>onların </a:t>
            </a:r>
            <a:r>
              <a:rPr lang="tr-TR" sz="2400" noProof="1" smtClean="0">
                <a:solidFill>
                  <a:srgbClr val="000000"/>
                </a:solidFill>
                <a:latin typeface="Arial"/>
                <a:cs typeface="Arial"/>
              </a:rPr>
              <a:t>kişisel geli</a:t>
            </a:r>
            <a:r>
              <a:rPr lang="tr-TR" sz="2400" noProof="1" smtClean="0">
                <a:solidFill>
                  <a:srgbClr val="000000"/>
                </a:solidFill>
                <a:latin typeface="Arial"/>
                <a:cs typeface="Arial"/>
              </a:rPr>
              <a:t>şi</a:t>
            </a:r>
            <a:r>
              <a:rPr lang="tr-TR" sz="2400" noProof="1" smtClean="0">
                <a:solidFill>
                  <a:srgbClr val="000000"/>
                </a:solidFill>
                <a:latin typeface="Arial"/>
                <a:cs typeface="Arial"/>
              </a:rPr>
              <a:t>m </a:t>
            </a:r>
            <a:r>
              <a:rPr lang="tr-TR" sz="2400" noProof="1" smtClean="0">
                <a:solidFill>
                  <a:srgbClr val="000000"/>
                </a:solidFill>
                <a:latin typeface="Arial"/>
                <a:cs typeface="Arial"/>
              </a:rPr>
              <a:t>ve uyumlarına yardımcı olmak amacıyla </a:t>
            </a:r>
            <a:r>
              <a:rPr lang="tr-TR" sz="2400" noProof="1" smtClean="0">
                <a:solidFill>
                  <a:srgbClr val="000000"/>
                </a:solidFill>
                <a:latin typeface="Arial"/>
                <a:cs typeface="Arial"/>
              </a:rPr>
              <a:t>yürütülecek </a:t>
            </a:r>
            <a:r>
              <a:rPr lang="tr-TR" sz="2400" noProof="1" smtClean="0">
                <a:solidFill>
                  <a:srgbClr val="000000"/>
                </a:solidFill>
                <a:latin typeface="Arial"/>
                <a:cs typeface="Arial"/>
              </a:rPr>
              <a:t>rehberlik hizmetlerine </a:t>
            </a:r>
            <a:r>
              <a:rPr lang="tr-TR" sz="2400" noProof="1" smtClean="0">
                <a:solidFill>
                  <a:srgbClr val="000000"/>
                </a:solidFill>
                <a:latin typeface="Arial"/>
                <a:cs typeface="Arial"/>
              </a:rPr>
              <a:t>kişisel-sosyal </a:t>
            </a:r>
            <a:r>
              <a:rPr lang="tr-TR" sz="2400" noProof="1" smtClean="0">
                <a:solidFill>
                  <a:srgbClr val="000000"/>
                </a:solidFill>
                <a:latin typeface="Arial"/>
                <a:cs typeface="Arial"/>
              </a:rPr>
              <a:t>rehberlik denir.</a:t>
            </a:r>
          </a:p>
        </p:txBody>
      </p:sp>
    </p:spTree>
    <p:extLst>
      <p:ext uri="{BB962C8B-B14F-4D97-AF65-F5344CB8AC3E}">
        <p14:creationId xmlns:p14="http://schemas.microsoft.com/office/powerpoint/2010/main" val="429160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noProof="1" smtClean="0">
                <a:latin typeface="Arial"/>
                <a:cs typeface="Arial"/>
              </a:rPr>
              <a:t>Geleneksel vs </a:t>
            </a:r>
            <a:r>
              <a:rPr lang="tr-TR" sz="2800" noProof="1" smtClean="0">
                <a:latin typeface="Arial"/>
                <a:cs typeface="Arial"/>
              </a:rPr>
              <a:t>Gelişimsel Yaklaşıma Göre Kişisel-Sosyal </a:t>
            </a:r>
            <a:r>
              <a:rPr lang="tr-TR" sz="2800" noProof="1" smtClean="0">
                <a:latin typeface="Arial"/>
                <a:cs typeface="Arial"/>
              </a:rPr>
              <a:t>Rehberlik? </a:t>
            </a:r>
            <a:endParaRPr lang="tr-TR" sz="2800" noProof="1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noProof="1" smtClean="0">
                <a:solidFill>
                  <a:schemeClr val="tx1"/>
                </a:solidFill>
                <a:latin typeface="Arial"/>
                <a:cs typeface="Arial"/>
              </a:rPr>
              <a:t>Geleneksel </a:t>
            </a:r>
            <a:r>
              <a:rPr lang="tr-TR" noProof="1" smtClean="0">
                <a:solidFill>
                  <a:schemeClr val="tx1"/>
                </a:solidFill>
                <a:latin typeface="Arial"/>
                <a:cs typeface="Arial"/>
              </a:rPr>
              <a:t>anlayışa göre kişisel </a:t>
            </a:r>
            <a:r>
              <a:rPr lang="tr-TR" noProof="1" smtClean="0">
                <a:solidFill>
                  <a:schemeClr val="tx1"/>
                </a:solidFill>
                <a:latin typeface="Arial"/>
                <a:cs typeface="Arial"/>
              </a:rPr>
              <a:t>rehberlik bireylerin kendileri ile ilgili </a:t>
            </a:r>
            <a:r>
              <a:rPr lang="tr-TR" noProof="1" smtClean="0">
                <a:solidFill>
                  <a:schemeClr val="tx1"/>
                </a:solidFill>
                <a:latin typeface="Arial"/>
                <a:cs typeface="Arial"/>
              </a:rPr>
              <a:t>kişisel </a:t>
            </a:r>
            <a:r>
              <a:rPr lang="tr-TR" noProof="1" smtClean="0">
                <a:solidFill>
                  <a:schemeClr val="tx1"/>
                </a:solidFill>
                <a:latin typeface="Arial"/>
                <a:cs typeface="Arial"/>
              </a:rPr>
              <a:t>problemlerin </a:t>
            </a:r>
            <a:r>
              <a:rPr lang="tr-TR" noProof="1" smtClean="0">
                <a:solidFill>
                  <a:schemeClr val="tx1"/>
                </a:solidFill>
                <a:latin typeface="Arial"/>
                <a:cs typeface="Arial"/>
              </a:rPr>
              <a:t>çözümü için </a:t>
            </a:r>
            <a:r>
              <a:rPr lang="tr-TR" noProof="1" smtClean="0">
                <a:solidFill>
                  <a:schemeClr val="tx1"/>
                </a:solidFill>
                <a:latin typeface="Arial"/>
                <a:cs typeface="Arial"/>
              </a:rPr>
              <a:t>yapılan yardımlardır.</a:t>
            </a:r>
          </a:p>
          <a:p>
            <a:r>
              <a:rPr lang="tr-TR" noProof="1" smtClean="0">
                <a:solidFill>
                  <a:schemeClr val="tx1"/>
                </a:solidFill>
                <a:latin typeface="Arial"/>
                <a:cs typeface="Arial"/>
              </a:rPr>
              <a:t>Geleneksel </a:t>
            </a:r>
            <a:r>
              <a:rPr lang="tr-TR" noProof="1" smtClean="0">
                <a:solidFill>
                  <a:schemeClr val="tx1"/>
                </a:solidFill>
                <a:latin typeface="Arial"/>
                <a:cs typeface="Arial"/>
              </a:rPr>
              <a:t>anlayışta kişisel </a:t>
            </a:r>
            <a:r>
              <a:rPr lang="tr-TR" noProof="1" smtClean="0">
                <a:solidFill>
                  <a:schemeClr val="tx1"/>
                </a:solidFill>
                <a:latin typeface="Arial"/>
                <a:cs typeface="Arial"/>
              </a:rPr>
              <a:t>rehberlik </a:t>
            </a:r>
            <a:r>
              <a:rPr lang="tr-TR" noProof="1" smtClean="0">
                <a:solidFill>
                  <a:schemeClr val="tx1"/>
                </a:solidFill>
                <a:latin typeface="Arial"/>
                <a:cs typeface="Arial"/>
              </a:rPr>
              <a:t>eğitsel </a:t>
            </a:r>
            <a:r>
              <a:rPr lang="tr-TR" noProof="1" smtClean="0">
                <a:solidFill>
                  <a:schemeClr val="tx1"/>
                </a:solidFill>
                <a:latin typeface="Arial"/>
                <a:cs typeface="Arial"/>
              </a:rPr>
              <a:t>ve mesleki rehberlikten ayrı </a:t>
            </a:r>
            <a:r>
              <a:rPr lang="tr-TR" noProof="1" smtClean="0">
                <a:solidFill>
                  <a:schemeClr val="tx1"/>
                </a:solidFill>
                <a:latin typeface="Arial"/>
                <a:cs typeface="Arial"/>
              </a:rPr>
              <a:t>düşünülürken</a:t>
            </a:r>
            <a:r>
              <a:rPr lang="tr-TR" noProof="1" smtClean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tr-TR" noProof="1" smtClean="0">
                <a:solidFill>
                  <a:schemeClr val="tx1"/>
                </a:solidFill>
                <a:latin typeface="Arial"/>
                <a:cs typeface="Arial"/>
              </a:rPr>
              <a:t>gelişimsel </a:t>
            </a:r>
            <a:r>
              <a:rPr lang="tr-TR" noProof="1" smtClean="0">
                <a:solidFill>
                  <a:schemeClr val="tx1"/>
                </a:solidFill>
                <a:latin typeface="Arial"/>
                <a:cs typeface="Arial"/>
              </a:rPr>
              <a:t>rehberlik </a:t>
            </a:r>
            <a:r>
              <a:rPr lang="tr-TR" noProof="1" smtClean="0">
                <a:solidFill>
                  <a:schemeClr val="tx1"/>
                </a:solidFill>
                <a:latin typeface="Arial"/>
                <a:cs typeface="Arial"/>
              </a:rPr>
              <a:t>anlayışında </a:t>
            </a:r>
            <a:r>
              <a:rPr lang="tr-TR" noProof="1" smtClean="0">
                <a:solidFill>
                  <a:schemeClr val="tx1"/>
                </a:solidFill>
                <a:latin typeface="Arial"/>
                <a:cs typeface="Arial"/>
              </a:rPr>
              <a:t>ise bireyin </a:t>
            </a:r>
            <a:r>
              <a:rPr lang="tr-TR" noProof="1" smtClean="0">
                <a:solidFill>
                  <a:schemeClr val="tx1"/>
                </a:solidFill>
                <a:latin typeface="Arial"/>
                <a:cs typeface="Arial"/>
              </a:rPr>
              <a:t>gelişimi süreklidir </a:t>
            </a:r>
            <a:r>
              <a:rPr lang="tr-TR" noProof="1" smtClean="0">
                <a:solidFill>
                  <a:schemeClr val="tx1"/>
                </a:solidFill>
                <a:latin typeface="Arial"/>
                <a:cs typeface="Arial"/>
              </a:rPr>
              <a:t>ve bir </a:t>
            </a:r>
            <a:r>
              <a:rPr lang="tr-TR" noProof="1" smtClean="0">
                <a:solidFill>
                  <a:schemeClr val="tx1"/>
                </a:solidFill>
                <a:latin typeface="Arial"/>
                <a:cs typeface="Arial"/>
              </a:rPr>
              <a:t>bütündür</a:t>
            </a:r>
            <a:r>
              <a:rPr lang="tr-TR" noProof="1" smtClean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endParaRPr lang="tr-TR" sz="7200" noProof="1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tr-TR" noProof="1" smtClean="0">
                <a:solidFill>
                  <a:schemeClr val="tx1"/>
                </a:solidFill>
                <a:latin typeface="Arial"/>
                <a:cs typeface="Arial"/>
              </a:rPr>
              <a:t>Gelişimsel anlayışa göre kişisel </a:t>
            </a:r>
            <a:r>
              <a:rPr lang="tr-TR" noProof="1" smtClean="0">
                <a:solidFill>
                  <a:schemeClr val="tx1"/>
                </a:solidFill>
                <a:latin typeface="Arial"/>
                <a:cs typeface="Arial"/>
              </a:rPr>
              <a:t>rehberlik bireyin </a:t>
            </a:r>
            <a:r>
              <a:rPr lang="tr-TR" noProof="1" smtClean="0">
                <a:solidFill>
                  <a:schemeClr val="tx1"/>
                </a:solidFill>
                <a:latin typeface="Arial"/>
                <a:cs typeface="Arial"/>
              </a:rPr>
              <a:t>yaşamayı öğrenmesi </a:t>
            </a:r>
            <a:r>
              <a:rPr lang="tr-TR" noProof="1" smtClean="0">
                <a:solidFill>
                  <a:schemeClr val="tx1"/>
                </a:solidFill>
                <a:latin typeface="Arial"/>
                <a:cs typeface="Arial"/>
              </a:rPr>
              <a:t>yani </a:t>
            </a:r>
            <a:r>
              <a:rPr lang="tr-TR" noProof="1" smtClean="0">
                <a:solidFill>
                  <a:schemeClr val="tx1"/>
                </a:solidFill>
                <a:latin typeface="Arial"/>
                <a:cs typeface="Arial"/>
              </a:rPr>
              <a:t>kişisel </a:t>
            </a:r>
            <a:r>
              <a:rPr lang="tr-TR" noProof="1" smtClean="0">
                <a:solidFill>
                  <a:schemeClr val="tx1"/>
                </a:solidFill>
                <a:latin typeface="Arial"/>
                <a:cs typeface="Arial"/>
              </a:rPr>
              <a:t>ve sosyal uyumunu </a:t>
            </a:r>
            <a:r>
              <a:rPr lang="tr-TR" noProof="1" smtClean="0">
                <a:solidFill>
                  <a:schemeClr val="tx1"/>
                </a:solidFill>
                <a:latin typeface="Arial"/>
                <a:cs typeface="Arial"/>
              </a:rPr>
              <a:t>sağlaması için </a:t>
            </a:r>
            <a:r>
              <a:rPr lang="tr-TR" noProof="1" smtClean="0">
                <a:solidFill>
                  <a:schemeClr val="tx1"/>
                </a:solidFill>
                <a:latin typeface="Arial"/>
                <a:cs typeface="Arial"/>
              </a:rPr>
              <a:t>sunulan hizmettir. </a:t>
            </a:r>
          </a:p>
          <a:p>
            <a:endParaRPr lang="tr-TR" noProof="1"/>
          </a:p>
        </p:txBody>
      </p:sp>
    </p:spTree>
    <p:extLst>
      <p:ext uri="{BB962C8B-B14F-4D97-AF65-F5344CB8AC3E}">
        <p14:creationId xmlns:p14="http://schemas.microsoft.com/office/powerpoint/2010/main" val="273136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244" y="479444"/>
            <a:ext cx="7153216" cy="595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306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1" smtClean="0">
                <a:latin typeface="Arial"/>
                <a:cs typeface="Arial"/>
              </a:rPr>
              <a:t>Hümanistik Eğitim</a:t>
            </a:r>
            <a:endParaRPr lang="tr-TR" noProof="1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Carl Rogers’e 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göre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eğitimde 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geleneksel olarak vurgulanan zihinsel bilgi ve becerilerin yanı sıra 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kişilerarası değerler 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ve duygular gibi 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duyuşsal davranışların </a:t>
            </a:r>
            <a:r>
              <a:rPr lang="tr-TR" sz="2400" noProof="1" smtClean="0">
                <a:solidFill>
                  <a:schemeClr val="tx1"/>
                </a:solidFill>
                <a:latin typeface="Arial"/>
                <a:cs typeface="Arial"/>
              </a:rPr>
              <a:t>bir arada kazandırılması gerekir. </a:t>
            </a:r>
            <a:endParaRPr lang="tr-TR" sz="6600" noProof="1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tr-TR" sz="2400" b="1" noProof="1" smtClean="0">
                <a:solidFill>
                  <a:schemeClr val="tx1"/>
                </a:solidFill>
                <a:latin typeface="Arial"/>
                <a:cs typeface="Arial"/>
              </a:rPr>
              <a:t>İnsancıl eğitim anlayışının </a:t>
            </a:r>
            <a:r>
              <a:rPr lang="tr-TR" sz="2400" b="1" noProof="1" smtClean="0">
                <a:solidFill>
                  <a:schemeClr val="tx1"/>
                </a:solidFill>
                <a:latin typeface="Arial"/>
                <a:cs typeface="Arial"/>
              </a:rPr>
              <a:t>temeli, saygı, </a:t>
            </a:r>
            <a:r>
              <a:rPr lang="tr-TR" sz="2400" b="1" noProof="1" smtClean="0">
                <a:solidFill>
                  <a:schemeClr val="tx1"/>
                </a:solidFill>
                <a:latin typeface="Arial"/>
                <a:cs typeface="Arial"/>
              </a:rPr>
              <a:t>içtenlik </a:t>
            </a:r>
            <a:r>
              <a:rPr lang="tr-TR" sz="2400" b="1" noProof="1" smtClean="0">
                <a:solidFill>
                  <a:schemeClr val="tx1"/>
                </a:solidFill>
                <a:latin typeface="Arial"/>
                <a:cs typeface="Arial"/>
              </a:rPr>
              <a:t>ve </a:t>
            </a:r>
            <a:r>
              <a:rPr lang="tr-TR" sz="2400" b="1" noProof="1" smtClean="0">
                <a:solidFill>
                  <a:schemeClr val="tx1"/>
                </a:solidFill>
                <a:latin typeface="Arial"/>
                <a:cs typeface="Arial"/>
              </a:rPr>
              <a:t>dürüstlüğe </a:t>
            </a:r>
            <a:r>
              <a:rPr lang="tr-TR" sz="2400" b="1" noProof="1" smtClean="0">
                <a:solidFill>
                  <a:schemeClr val="tx1"/>
                </a:solidFill>
                <a:latin typeface="Arial"/>
                <a:cs typeface="Arial"/>
              </a:rPr>
              <a:t>dayanır. </a:t>
            </a:r>
            <a:endParaRPr lang="tr-TR" sz="6600" noProof="1" smtClean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45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1" smtClean="0">
                <a:latin typeface="Arial"/>
                <a:cs typeface="Arial"/>
              </a:rPr>
              <a:t>Hümanistik Eğitimin İlkeleri</a:t>
            </a:r>
            <a:endParaRPr lang="tr-TR" noProof="1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İnsanın tek ve temel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güdüsü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kendini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gerçekleştirme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ihtiyacından kaynaklanır.</a:t>
            </a:r>
          </a:p>
          <a:p>
            <a:pPr>
              <a:buFont typeface="Arial"/>
              <a:buChar char="•"/>
            </a:pP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Davranış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bozuklukları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güvensizliğin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veya engellenmenin sonucudur.</a:t>
            </a:r>
          </a:p>
          <a:p>
            <a:pPr>
              <a:buFont typeface="Arial"/>
              <a:buChar char="•"/>
            </a:pPr>
            <a:r>
              <a:rPr lang="tr-TR" noProof="1">
                <a:solidFill>
                  <a:srgbClr val="000000"/>
                </a:solidFill>
                <a:latin typeface="Arial"/>
                <a:cs typeface="Arial"/>
              </a:rPr>
              <a:t>İ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nsan hem reaktif hem de aktif bir yaratıktır.</a:t>
            </a:r>
          </a:p>
          <a:p>
            <a:pPr>
              <a:buFont typeface="Arial"/>
              <a:buChar char="•"/>
            </a:pP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İnsanın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davranışlarını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onun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öznel gerçeği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tayin eder.</a:t>
            </a:r>
          </a:p>
          <a:p>
            <a:pPr>
              <a:buFont typeface="Arial"/>
              <a:buChar char="•"/>
            </a:pP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İnsanın davranışlarını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tayin eden en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önemli gerçek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onun kendini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algılayış biçimidir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>
              <a:buFont typeface="Arial"/>
              <a:buChar char="•"/>
            </a:pPr>
            <a:r>
              <a:rPr lang="tr-TR" noProof="1">
                <a:solidFill>
                  <a:srgbClr val="000000"/>
                </a:solidFill>
                <a:latin typeface="Arial"/>
                <a:cs typeface="Arial"/>
              </a:rPr>
              <a:t>İ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nsan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davranışlarını değiştirmek için önce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onun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öznel gerçeğini değiştirmek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gerekir.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09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noProof="1" smtClean="0">
                <a:latin typeface="Arial"/>
                <a:cs typeface="Arial"/>
              </a:rPr>
              <a:t>Hümanistik Eğitim Anlayışına Göre</a:t>
            </a:r>
            <a:endParaRPr lang="tr-TR" sz="3200" noProof="1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Her bireyde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doğal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bir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öğrenme isteği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vardır.</a:t>
            </a:r>
          </a:p>
          <a:p>
            <a:pPr>
              <a:buFont typeface="Arial"/>
              <a:buChar char="•"/>
            </a:pP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Anlamlı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öğrenme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öğrenilen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konu bireyin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amaç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ve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ihtiyaçları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ile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ilişkili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olarak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algılandığında gerçekleşir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>
              <a:buFont typeface="Arial"/>
              <a:buChar char="•"/>
            </a:pPr>
            <a:r>
              <a:rPr lang="tr-TR" noProof="1">
                <a:solidFill>
                  <a:srgbClr val="000000"/>
                </a:solidFill>
                <a:latin typeface="Arial"/>
                <a:cs typeface="Arial"/>
              </a:rPr>
              <a:t>Ö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ğrenme özgür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ortamda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gerçekleşir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>
              <a:buFont typeface="Arial"/>
              <a:buChar char="•"/>
            </a:pPr>
            <a:r>
              <a:rPr lang="tr-TR" noProof="1">
                <a:solidFill>
                  <a:srgbClr val="000000"/>
                </a:solidFill>
                <a:latin typeface="Arial"/>
                <a:cs typeface="Arial"/>
              </a:rPr>
              <a:t>Ö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ğrenme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bireyin kendisi tarafından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başlatıldığı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zaman etkin ve anlamlıdır.</a:t>
            </a:r>
            <a:endParaRPr lang="tr-TR" noProof="1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buFont typeface="Arial"/>
              <a:buChar char="•"/>
            </a:pPr>
            <a:r>
              <a:rPr lang="tr-TR" noProof="1">
                <a:solidFill>
                  <a:srgbClr val="000000"/>
                </a:solidFill>
                <a:latin typeface="Arial"/>
                <a:cs typeface="Arial"/>
              </a:rPr>
              <a:t>Ö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ğrenme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bireyi yeni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koşullara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uyum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sağlamada </a:t>
            </a:r>
            <a:r>
              <a:rPr lang="tr-TR" noProof="1" smtClean="0">
                <a:solidFill>
                  <a:srgbClr val="000000"/>
                </a:solidFill>
                <a:latin typeface="Arial"/>
                <a:cs typeface="Arial"/>
              </a:rPr>
              <a:t>yardımcı olmalıdır.</a:t>
            </a:r>
            <a:endParaRPr lang="tr-TR" sz="6000" noProof="1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185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1" smtClean="0">
                <a:latin typeface="Arial"/>
                <a:cs typeface="Arial"/>
              </a:rPr>
              <a:t>Hümanistik Eğitim Anlayışında</a:t>
            </a:r>
            <a:endParaRPr lang="tr-TR" noProof="1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800" noProof="1">
                <a:solidFill>
                  <a:srgbClr val="000000"/>
                </a:solidFill>
                <a:latin typeface="Arial"/>
                <a:cs typeface="Arial"/>
              </a:rPr>
              <a:t>Ö</a:t>
            </a:r>
            <a:r>
              <a:rPr lang="tr-TR" sz="2800" noProof="1" smtClean="0">
                <a:solidFill>
                  <a:srgbClr val="000000"/>
                </a:solidFill>
                <a:latin typeface="Arial"/>
                <a:cs typeface="Arial"/>
              </a:rPr>
              <a:t>ğretmen-öğrenci ilişkilerinde</a:t>
            </a:r>
            <a:r>
              <a:rPr lang="tr-TR" sz="2800" noProof="1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lvl="2"/>
            <a:r>
              <a:rPr lang="tr-TR" sz="2600" noProof="1" smtClean="0">
                <a:solidFill>
                  <a:srgbClr val="0000FF"/>
                </a:solidFill>
                <a:latin typeface="Arial"/>
                <a:cs typeface="Arial"/>
              </a:rPr>
              <a:t>saygı, </a:t>
            </a:r>
          </a:p>
          <a:p>
            <a:pPr lvl="3"/>
            <a:r>
              <a:rPr lang="tr-TR" sz="2600" noProof="1" smtClean="0">
                <a:solidFill>
                  <a:srgbClr val="FF0000"/>
                </a:solidFill>
                <a:latin typeface="Arial"/>
                <a:cs typeface="Arial"/>
              </a:rPr>
              <a:t>içtenlik</a:t>
            </a:r>
            <a:r>
              <a:rPr lang="tr-TR" sz="2600" noProof="1" smtClean="0">
                <a:solidFill>
                  <a:srgbClr val="FF0000"/>
                </a:solidFill>
                <a:latin typeface="Arial"/>
                <a:cs typeface="Arial"/>
              </a:rPr>
              <a:t>, </a:t>
            </a:r>
          </a:p>
          <a:p>
            <a:pPr lvl="4"/>
            <a:r>
              <a:rPr lang="tr-TR" sz="2600" noProof="1" smtClean="0">
                <a:solidFill>
                  <a:srgbClr val="660066"/>
                </a:solidFill>
                <a:latin typeface="Arial"/>
                <a:cs typeface="Arial"/>
              </a:rPr>
              <a:t>dürüstlük</a:t>
            </a:r>
            <a:r>
              <a:rPr lang="tr-TR" sz="2600" noProof="1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tr-TR" sz="2600" noProof="1" smtClean="0">
                <a:solidFill>
                  <a:srgbClr val="000000"/>
                </a:solidFill>
                <a:latin typeface="Arial"/>
                <a:cs typeface="Arial"/>
              </a:rPr>
              <a:t>ve </a:t>
            </a:r>
          </a:p>
          <a:p>
            <a:pPr lvl="5"/>
            <a:r>
              <a:rPr lang="tr-TR" sz="2600" noProof="1" smtClean="0">
                <a:solidFill>
                  <a:srgbClr val="008000"/>
                </a:solidFill>
                <a:latin typeface="Arial"/>
                <a:cs typeface="Arial"/>
              </a:rPr>
              <a:t>empatik </a:t>
            </a:r>
            <a:r>
              <a:rPr lang="tr-TR" sz="2600" noProof="1" smtClean="0">
                <a:solidFill>
                  <a:srgbClr val="008000"/>
                </a:solidFill>
                <a:latin typeface="Arial"/>
                <a:cs typeface="Arial"/>
              </a:rPr>
              <a:t>anlayış </a:t>
            </a:r>
            <a:r>
              <a:rPr lang="tr-TR" sz="2600" noProof="1" smtClean="0">
                <a:solidFill>
                  <a:srgbClr val="000000"/>
                </a:solidFill>
                <a:latin typeface="Arial"/>
                <a:cs typeface="Arial"/>
              </a:rPr>
              <a:t>esastır.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52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noProof="1" smtClean="0">
                <a:latin typeface="Arial"/>
                <a:cs typeface="Arial"/>
              </a:rPr>
              <a:t>Hümanistik Anlayışa Göre Öğretmen-Öğrenci İlişkisi</a:t>
            </a:r>
            <a:endParaRPr lang="tr-TR" sz="3200" noProof="1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786728" cy="39163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Arial"/>
              <a:buChar char="•"/>
            </a:pPr>
            <a:r>
              <a:rPr lang="tr-TR" sz="2300" noProof="1" smtClean="0">
                <a:solidFill>
                  <a:schemeClr val="tx1"/>
                </a:solidFill>
                <a:latin typeface="Arial"/>
                <a:cs typeface="Arial"/>
              </a:rPr>
              <a:t>Öğretmen </a:t>
            </a:r>
            <a:r>
              <a:rPr lang="tr-TR" sz="2300" noProof="1" smtClean="0">
                <a:solidFill>
                  <a:schemeClr val="tx1"/>
                </a:solidFill>
                <a:latin typeface="Arial"/>
                <a:cs typeface="Arial"/>
              </a:rPr>
              <a:t>sözlü </a:t>
            </a:r>
            <a:r>
              <a:rPr lang="tr-TR" sz="2300" noProof="1" smtClean="0">
                <a:solidFill>
                  <a:schemeClr val="tx1"/>
                </a:solidFill>
                <a:latin typeface="Arial"/>
                <a:cs typeface="Arial"/>
              </a:rPr>
              <a:t>ve sözsüz iletişimi ile öğrenciye sevgisini </a:t>
            </a:r>
            <a:r>
              <a:rPr lang="tr-TR" sz="2300" noProof="1" smtClean="0">
                <a:solidFill>
                  <a:schemeClr val="tx1"/>
                </a:solidFill>
                <a:latin typeface="Arial"/>
                <a:cs typeface="Arial"/>
              </a:rPr>
              <a:t>gösterebilir</a:t>
            </a:r>
            <a:r>
              <a:rPr lang="tr-TR" sz="2300" noProof="1" smtClean="0">
                <a:solidFill>
                  <a:schemeClr val="tx1"/>
                </a:solidFill>
                <a:latin typeface="Arial"/>
                <a:cs typeface="Arial"/>
              </a:rPr>
              <a:t>.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tr-TR" sz="2300" noProof="1">
                <a:solidFill>
                  <a:schemeClr val="tx1"/>
                </a:solidFill>
                <a:latin typeface="Arial"/>
                <a:cs typeface="Arial"/>
              </a:rPr>
              <a:t>Ö</a:t>
            </a:r>
            <a:r>
              <a:rPr lang="tr-TR" sz="2300" noProof="1" smtClean="0">
                <a:solidFill>
                  <a:schemeClr val="tx1"/>
                </a:solidFill>
                <a:latin typeface="Arial"/>
                <a:cs typeface="Arial"/>
              </a:rPr>
              <a:t>ğretmen davranışlarında doğal </a:t>
            </a:r>
            <a:r>
              <a:rPr lang="tr-TR" sz="2300" noProof="1" smtClean="0">
                <a:solidFill>
                  <a:schemeClr val="tx1"/>
                </a:solidFill>
                <a:latin typeface="Arial"/>
                <a:cs typeface="Arial"/>
              </a:rPr>
              <a:t>olmalıdır.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tr-TR" sz="2300" noProof="1" smtClean="0">
                <a:solidFill>
                  <a:schemeClr val="tx1"/>
                </a:solidFill>
                <a:latin typeface="Arial"/>
                <a:cs typeface="Arial"/>
              </a:rPr>
              <a:t>Öğrencinin her </a:t>
            </a:r>
            <a:r>
              <a:rPr lang="tr-TR" sz="2300" noProof="1" smtClean="0">
                <a:solidFill>
                  <a:schemeClr val="tx1"/>
                </a:solidFill>
                <a:latin typeface="Arial"/>
                <a:cs typeface="Arial"/>
              </a:rPr>
              <a:t>davranışın </a:t>
            </a:r>
            <a:r>
              <a:rPr lang="tr-TR" sz="2300" noProof="1" smtClean="0">
                <a:solidFill>
                  <a:schemeClr val="tx1"/>
                </a:solidFill>
                <a:latin typeface="Arial"/>
                <a:cs typeface="Arial"/>
              </a:rPr>
              <a:t>onaylanması </a:t>
            </a:r>
            <a:r>
              <a:rPr lang="tr-TR" sz="2300" noProof="1" smtClean="0">
                <a:solidFill>
                  <a:schemeClr val="tx1"/>
                </a:solidFill>
                <a:latin typeface="Arial"/>
                <a:cs typeface="Arial"/>
              </a:rPr>
              <a:t>mümkün değildir</a:t>
            </a:r>
            <a:r>
              <a:rPr lang="tr-TR" sz="2300" noProof="1" smtClean="0">
                <a:solidFill>
                  <a:schemeClr val="tx1"/>
                </a:solidFill>
                <a:latin typeface="Arial"/>
                <a:cs typeface="Arial"/>
              </a:rPr>
              <a:t>.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tr-TR" sz="2300" noProof="1">
                <a:solidFill>
                  <a:schemeClr val="tx1"/>
                </a:solidFill>
                <a:latin typeface="Arial"/>
                <a:cs typeface="Arial"/>
              </a:rPr>
              <a:t>Ö</a:t>
            </a:r>
            <a:r>
              <a:rPr lang="tr-TR" sz="2300" noProof="1" smtClean="0">
                <a:solidFill>
                  <a:schemeClr val="tx1"/>
                </a:solidFill>
                <a:latin typeface="Arial"/>
                <a:cs typeface="Arial"/>
              </a:rPr>
              <a:t>ğretmen </a:t>
            </a:r>
            <a:r>
              <a:rPr lang="tr-TR" sz="2300" noProof="1" smtClean="0">
                <a:solidFill>
                  <a:schemeClr val="tx1"/>
                </a:solidFill>
                <a:latin typeface="Arial"/>
                <a:cs typeface="Arial"/>
              </a:rPr>
              <a:t>problemli </a:t>
            </a:r>
            <a:r>
              <a:rPr lang="tr-TR" sz="2300" noProof="1" smtClean="0">
                <a:solidFill>
                  <a:schemeClr val="tx1"/>
                </a:solidFill>
                <a:latin typeface="Arial"/>
                <a:cs typeface="Arial"/>
              </a:rPr>
              <a:t>öğrencileri </a:t>
            </a:r>
            <a:r>
              <a:rPr lang="tr-TR" sz="2300" noProof="1" smtClean="0">
                <a:solidFill>
                  <a:schemeClr val="tx1"/>
                </a:solidFill>
                <a:latin typeface="Arial"/>
                <a:cs typeface="Arial"/>
              </a:rPr>
              <a:t>ile birebir </a:t>
            </a:r>
            <a:r>
              <a:rPr lang="tr-TR" sz="2300" noProof="1" smtClean="0">
                <a:solidFill>
                  <a:schemeClr val="tx1"/>
                </a:solidFill>
                <a:latin typeface="Arial"/>
                <a:cs typeface="Arial"/>
              </a:rPr>
              <a:t>görüşmelidir</a:t>
            </a:r>
            <a:r>
              <a:rPr lang="tr-TR" sz="2300" noProof="1" smtClean="0">
                <a:solidFill>
                  <a:schemeClr val="tx1"/>
                </a:solidFill>
                <a:latin typeface="Arial"/>
                <a:cs typeface="Arial"/>
              </a:rPr>
              <a:t>.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tr-TR" sz="2300" noProof="1" smtClean="0">
                <a:solidFill>
                  <a:schemeClr val="tx1"/>
                </a:solidFill>
                <a:latin typeface="Arial"/>
                <a:cs typeface="Arial"/>
              </a:rPr>
              <a:t>Hatalı </a:t>
            </a:r>
            <a:r>
              <a:rPr lang="tr-TR" sz="2300" noProof="1" smtClean="0">
                <a:solidFill>
                  <a:schemeClr val="tx1"/>
                </a:solidFill>
                <a:latin typeface="Arial"/>
                <a:cs typeface="Arial"/>
              </a:rPr>
              <a:t>olduğu </a:t>
            </a:r>
            <a:r>
              <a:rPr lang="tr-TR" sz="2300" noProof="1" smtClean="0">
                <a:solidFill>
                  <a:schemeClr val="tx1"/>
                </a:solidFill>
                <a:latin typeface="Arial"/>
                <a:cs typeface="Arial"/>
              </a:rPr>
              <a:t>durumlarda hatasını </a:t>
            </a:r>
            <a:r>
              <a:rPr lang="tr-TR" sz="2300" noProof="1" smtClean="0">
                <a:solidFill>
                  <a:schemeClr val="tx1"/>
                </a:solidFill>
                <a:latin typeface="Arial"/>
                <a:cs typeface="Arial"/>
              </a:rPr>
              <a:t>dürüstçe </a:t>
            </a:r>
            <a:r>
              <a:rPr lang="tr-TR" sz="2300" noProof="1" smtClean="0">
                <a:solidFill>
                  <a:schemeClr val="tx1"/>
                </a:solidFill>
                <a:latin typeface="Arial"/>
                <a:cs typeface="Arial"/>
              </a:rPr>
              <a:t>kabul etmeli ve </a:t>
            </a:r>
            <a:r>
              <a:rPr lang="tr-TR" sz="2300" noProof="1" smtClean="0">
                <a:solidFill>
                  <a:schemeClr val="tx1"/>
                </a:solidFill>
                <a:latin typeface="Arial"/>
                <a:cs typeface="Arial"/>
              </a:rPr>
              <a:t>özür </a:t>
            </a:r>
            <a:r>
              <a:rPr lang="tr-TR" sz="2300" noProof="1" smtClean="0">
                <a:solidFill>
                  <a:schemeClr val="tx1"/>
                </a:solidFill>
                <a:latin typeface="Arial"/>
                <a:cs typeface="Arial"/>
              </a:rPr>
              <a:t>dilemelidir.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tr-TR" sz="2300" noProof="1">
                <a:solidFill>
                  <a:schemeClr val="tx1"/>
                </a:solidFill>
                <a:latin typeface="Arial"/>
                <a:cs typeface="Arial"/>
              </a:rPr>
              <a:t>Ö</a:t>
            </a:r>
            <a:r>
              <a:rPr lang="tr-TR" sz="2300" noProof="1" smtClean="0">
                <a:solidFill>
                  <a:schemeClr val="tx1"/>
                </a:solidFill>
                <a:latin typeface="Arial"/>
                <a:cs typeface="Arial"/>
              </a:rPr>
              <a:t>ğretmen öğrencilerine karşı </a:t>
            </a:r>
            <a:r>
              <a:rPr lang="tr-TR" sz="2300" noProof="1" smtClean="0">
                <a:solidFill>
                  <a:schemeClr val="tx1"/>
                </a:solidFill>
                <a:latin typeface="Arial"/>
                <a:cs typeface="Arial"/>
              </a:rPr>
              <a:t>empati yapabilmelidir.</a:t>
            </a:r>
          </a:p>
        </p:txBody>
      </p:sp>
    </p:spTree>
    <p:extLst>
      <p:ext uri="{BB962C8B-B14F-4D97-AF65-F5344CB8AC3E}">
        <p14:creationId xmlns:p14="http://schemas.microsoft.com/office/powerpoint/2010/main" val="210962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167</TotalTime>
  <Words>635</Words>
  <Application>Microsoft Office PowerPoint</Application>
  <PresentationFormat>Ekran Gösterisi (4:3)</PresentationFormat>
  <Paragraphs>99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3" baseType="lpstr">
      <vt:lpstr>Arial</vt:lpstr>
      <vt:lpstr>ArialMT</vt:lpstr>
      <vt:lpstr>Century Gothic</vt:lpstr>
      <vt:lpstr>Wingdings 2</vt:lpstr>
      <vt:lpstr>Plaza</vt:lpstr>
      <vt:lpstr>Kişisel-Sosyal Rehberlik</vt:lpstr>
      <vt:lpstr>Kişisel-sosyal rehberlik nedir?</vt:lpstr>
      <vt:lpstr>Geleneksel vs Gelişimsel Yaklaşıma Göre Kişisel-Sosyal Rehberlik? </vt:lpstr>
      <vt:lpstr>PowerPoint Sunusu</vt:lpstr>
      <vt:lpstr>Hümanistik Eğitim</vt:lpstr>
      <vt:lpstr>Hümanistik Eğitimin İlkeleri</vt:lpstr>
      <vt:lpstr>Hümanistik Eğitim Anlayışına Göre</vt:lpstr>
      <vt:lpstr>Hümanistik Eğitim Anlayışında</vt:lpstr>
      <vt:lpstr>Hümanistik Anlayışa Göre Öğretmen-Öğrenci İlişkisi</vt:lpstr>
      <vt:lpstr>Duygusal Zeka ve Kişisel-Sosyal Rehberlik</vt:lpstr>
      <vt:lpstr>Duygusal Zekanın Kapsamındaki Yetenekler </vt:lpstr>
      <vt:lpstr>Okulöncesi Eğitimde Kişisel-Sosyal Rehberlik</vt:lpstr>
      <vt:lpstr>Okulöncesi Eğitimde öğretmenin Kişisel-Sosyal Rehberlik Açısından Okulöncesi Benimseyeceği Temel İlkeler </vt:lpstr>
      <vt:lpstr>Okulöncesinde Kişisel-Sosyal Rehberlik Açısından Eğitimde Öğretmenin Sorumlulukları </vt:lpstr>
      <vt:lpstr>İlköğretimde Kişisel-Sosyal Rehberlik</vt:lpstr>
      <vt:lpstr>Kişisel Rehberlik Açısından İlköğretim Döneminde Öğretmenin Sorumlulukları</vt:lpstr>
      <vt:lpstr>Ortaöğretimde Kişisel-Sosyal Rehberlik</vt:lpstr>
      <vt:lpstr>Kişisel Rehberlik Açısından Ortaöğretim Döneminde Öğretmenin Sorumlulukları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Kişisel-Sosyal Rehberlik</dc:title>
  <dc:creator>Author</dc:creator>
  <cp:lastModifiedBy>Gökhan Atik</cp:lastModifiedBy>
  <cp:revision>19</cp:revision>
  <dcterms:created xsi:type="dcterms:W3CDTF">2016-10-20T21:20:06Z</dcterms:created>
  <dcterms:modified xsi:type="dcterms:W3CDTF">2017-03-22T14:12:47Z</dcterms:modified>
</cp:coreProperties>
</file>