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82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CRITICAL AND ANALYTICAL THINKING</a:t>
            </a:r>
          </a:p>
        </p:txBody>
      </p:sp>
    </p:spTree>
    <p:extLst>
      <p:ext uri="{BB962C8B-B14F-4D97-AF65-F5344CB8AC3E}">
        <p14:creationId xmlns:p14="http://schemas.microsoft.com/office/powerpoint/2010/main" val="379662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Writing an analysis of a piece of fiction </a:t>
            </a:r>
            <a:r>
              <a:rPr lang="tr-TR" dirty="0"/>
              <a:t>is </a:t>
            </a:r>
            <a:r>
              <a:rPr lang="en-US" dirty="0"/>
              <a:t>a process</a:t>
            </a:r>
            <a:r>
              <a:rPr lang="tr-TR" dirty="0"/>
              <a:t> that </a:t>
            </a:r>
            <a:r>
              <a:rPr lang="en-US" dirty="0"/>
              <a:t>involves unearthing various meanings embedded</a:t>
            </a:r>
            <a:r>
              <a:rPr lang="tr-TR" dirty="0"/>
              <a:t> </a:t>
            </a:r>
            <a:r>
              <a:rPr lang="en-US" dirty="0"/>
              <a:t>in a text</a:t>
            </a:r>
            <a:r>
              <a:rPr lang="tr-TR" dirty="0"/>
              <a:t> </a:t>
            </a:r>
            <a:r>
              <a:rPr lang="en-US" dirty="0"/>
              <a:t>within the framework of certain critical perspectives.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010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1988840"/>
            <a:ext cx="7128792" cy="2736304"/>
          </a:xfrm>
          <a:noFill/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GB" altLang="tr-TR" dirty="0">
                <a:solidFill>
                  <a:schemeClr val="tx1"/>
                </a:solidFill>
              </a:rPr>
              <a:t>“To analyse” is to break information into its elements. ‘To be critical’ (in an academic sense) is to make careful judgements about information and to evaluate its quality. </a:t>
            </a:r>
          </a:p>
        </p:txBody>
      </p:sp>
    </p:spTree>
    <p:extLst>
      <p:ext uri="{BB962C8B-B14F-4D97-AF65-F5344CB8AC3E}">
        <p14:creationId xmlns:p14="http://schemas.microsoft.com/office/powerpoint/2010/main" val="2552004035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/>
              <a:t>Critical analysis is </a:t>
            </a:r>
            <a:r>
              <a:rPr lang="tr-TR" altLang="tr-TR" b="1" u="sng" dirty="0"/>
              <a:t>not</a:t>
            </a:r>
            <a:r>
              <a:rPr lang="tr-TR" altLang="tr-TR" b="1" dirty="0"/>
              <a:t>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688632"/>
          </a:xfrm>
        </p:spPr>
        <p:txBody>
          <a:bodyPr/>
          <a:lstStyle/>
          <a:p>
            <a:pPr eaLnBrk="1" hangingPunct="1"/>
            <a:r>
              <a:rPr lang="tr-TR" altLang="tr-TR" sz="2800" dirty="0"/>
              <a:t>a straight description of something</a:t>
            </a:r>
          </a:p>
          <a:p>
            <a:pPr eaLnBrk="1" hangingPunct="1"/>
            <a:r>
              <a:rPr lang="tr-TR" altLang="tr-TR" sz="2800" dirty="0"/>
              <a:t>making assumptions without checking them out</a:t>
            </a:r>
          </a:p>
          <a:p>
            <a:pPr eaLnBrk="1" hangingPunct="1"/>
            <a:r>
              <a:rPr lang="tr-TR" altLang="tr-TR" sz="2800" dirty="0"/>
              <a:t>accepting information without questioning it</a:t>
            </a:r>
          </a:p>
          <a:p>
            <a:pPr eaLnBrk="1" hangingPunct="1"/>
            <a:r>
              <a:rPr lang="tr-TR" altLang="tr-TR" sz="2800" dirty="0"/>
              <a:t>giving information with mistakes in it or giving information which is misleading</a:t>
            </a:r>
          </a:p>
          <a:p>
            <a:pPr eaLnBrk="1" hangingPunct="1"/>
            <a:r>
              <a:rPr lang="tr-TR" altLang="tr-TR" sz="2800" dirty="0" err="1" smtClean="0"/>
              <a:t>saying</a:t>
            </a:r>
            <a:r>
              <a:rPr lang="tr-TR" altLang="tr-TR" sz="2800" dirty="0" smtClean="0"/>
              <a:t>, </a:t>
            </a:r>
            <a:r>
              <a:rPr lang="tr-TR" altLang="tr-TR" sz="2800" dirty="0"/>
              <a:t>“This writer says this, that writer says that” without also giving your views on what the differences are between </a:t>
            </a:r>
            <a:r>
              <a:rPr lang="tr-TR" altLang="tr-TR" sz="2800" dirty="0" err="1"/>
              <a:t>what</a:t>
            </a:r>
            <a:r>
              <a:rPr lang="tr-TR" altLang="tr-TR" sz="2800" dirty="0"/>
              <a:t> </a:t>
            </a:r>
            <a:r>
              <a:rPr lang="tr-TR" altLang="tr-TR" sz="2800" dirty="0" err="1" smtClean="0"/>
              <a:t>those</a:t>
            </a:r>
            <a:r>
              <a:rPr lang="tr-TR" altLang="tr-TR" sz="2800" dirty="0" smtClean="0"/>
              <a:t> </a:t>
            </a:r>
            <a:r>
              <a:rPr lang="tr-TR" altLang="tr-TR" sz="2800" dirty="0"/>
              <a:t>two </a:t>
            </a:r>
            <a:r>
              <a:rPr lang="tr-TR" altLang="tr-TR" sz="2800" dirty="0" err="1"/>
              <a:t>writers</a:t>
            </a:r>
            <a:r>
              <a:rPr lang="tr-TR" altLang="tr-TR" sz="2800" dirty="0"/>
              <a:t> are saying.   </a:t>
            </a:r>
            <a:endParaRPr lang="tr-TR" altLang="tr-TR" sz="2800" dirty="0" smtClean="0"/>
          </a:p>
          <a:p>
            <a:pPr marL="0" indent="0" eaLnBrk="1" hangingPunct="1">
              <a:buNone/>
            </a:pPr>
            <a:r>
              <a:rPr lang="tr-TR" altLang="tr-TR" sz="2800" dirty="0" smtClean="0"/>
              <a:t>(</a:t>
            </a:r>
            <a:r>
              <a:rPr lang="tr-TR" altLang="tr-TR" sz="2800" dirty="0" err="1" smtClean="0"/>
              <a:t>See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Chapter</a:t>
            </a:r>
            <a:r>
              <a:rPr lang="tr-TR" altLang="tr-TR" sz="2800" dirty="0" smtClean="0"/>
              <a:t> 22 in </a:t>
            </a:r>
            <a:r>
              <a:rPr lang="tr-TR" altLang="tr-TR" sz="2800" i="1" dirty="0" err="1" smtClean="0"/>
              <a:t>The</a:t>
            </a:r>
            <a:r>
              <a:rPr lang="tr-TR" altLang="tr-TR" sz="2800" i="1" dirty="0" smtClean="0"/>
              <a:t> </a:t>
            </a:r>
            <a:r>
              <a:rPr lang="tr-TR" altLang="tr-TR" sz="2800" i="1" dirty="0" err="1" smtClean="0"/>
              <a:t>Student</a:t>
            </a:r>
            <a:r>
              <a:rPr lang="tr-TR" altLang="tr-TR" sz="2800" i="1" dirty="0" smtClean="0"/>
              <a:t> </a:t>
            </a:r>
            <a:r>
              <a:rPr lang="tr-TR" altLang="tr-TR" sz="2800" i="1" dirty="0" err="1" smtClean="0"/>
              <a:t>Skills</a:t>
            </a:r>
            <a:r>
              <a:rPr lang="tr-TR" altLang="tr-TR" sz="2800" i="1" dirty="0" smtClean="0"/>
              <a:t> Guide </a:t>
            </a:r>
            <a:r>
              <a:rPr lang="tr-TR" altLang="tr-TR" sz="2800" dirty="0" err="1" smtClean="0"/>
              <a:t>by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Sue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Drew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and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Rosie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Bingham</a:t>
            </a:r>
            <a:r>
              <a:rPr lang="tr-TR" altLang="tr-TR" sz="2800" dirty="0" smtClean="0"/>
              <a:t>)</a:t>
            </a:r>
            <a:endParaRPr lang="tr-TR" altLang="tr-TR" sz="2800" dirty="0" smtClean="0"/>
          </a:p>
          <a:p>
            <a:pPr eaLnBrk="1" hangingPunct="1"/>
            <a:endParaRPr lang="tr-TR" altLang="tr-TR" sz="2800" dirty="0"/>
          </a:p>
        </p:txBody>
      </p:sp>
    </p:spTree>
    <p:extLst>
      <p:ext uri="{BB962C8B-B14F-4D97-AF65-F5344CB8AC3E}">
        <p14:creationId xmlns:p14="http://schemas.microsoft.com/office/powerpoint/2010/main" val="2435075426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dirty="0"/>
              <a:t>	</a:t>
            </a:r>
            <a:r>
              <a:rPr lang="tr-TR" altLang="tr-TR" dirty="0" smtClean="0"/>
              <a:t>A </a:t>
            </a:r>
            <a:r>
              <a:rPr lang="en-GB" altLang="tr-TR" dirty="0" smtClean="0"/>
              <a:t>well-constructed </a:t>
            </a:r>
            <a:r>
              <a:rPr lang="en-GB" altLang="tr-TR" dirty="0"/>
              <a:t>essay about a literary work does not usually progress in parallel with the plot. Your obligation is to illustrate your ability to think critically, not to reproduce the plot. </a:t>
            </a:r>
          </a:p>
          <a:p>
            <a:pPr eaLnBrk="1" hangingPunct="1">
              <a:buFontTx/>
              <a:buNone/>
            </a:pPr>
            <a:r>
              <a:rPr lang="en-GB" altLang="tr-TR" dirty="0"/>
              <a:t>	</a:t>
            </a:r>
          </a:p>
          <a:p>
            <a:pPr eaLnBrk="1" hangingPunct="1">
              <a:buFontTx/>
              <a:buNone/>
            </a:pPr>
            <a:r>
              <a:rPr lang="en-GB" altLang="tr-TR" dirty="0"/>
              <a:t>	Here is an example of how many students tend to make a </a:t>
            </a:r>
            <a:r>
              <a:rPr lang="en-GB" altLang="tr-TR" b="1" dirty="0"/>
              <a:t>very</a:t>
            </a:r>
            <a:r>
              <a:rPr lang="en-GB" altLang="tr-TR" dirty="0"/>
              <a:t> common mistake: </a:t>
            </a:r>
          </a:p>
        </p:txBody>
      </p:sp>
    </p:spTree>
    <p:extLst>
      <p:ext uri="{BB962C8B-B14F-4D97-AF65-F5344CB8AC3E}">
        <p14:creationId xmlns:p14="http://schemas.microsoft.com/office/powerpoint/2010/main" val="714160887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tr-TR" altLang="tr-TR" dirty="0"/>
              <a:t>	</a:t>
            </a:r>
            <a:r>
              <a:rPr lang="en-US" altLang="tr-TR" dirty="0"/>
              <a:t>In William Shakespeare's play, </a:t>
            </a:r>
            <a:r>
              <a:rPr lang="en-US" altLang="tr-TR" i="1" dirty="0"/>
              <a:t>Romeo and Juliet</a:t>
            </a:r>
            <a:r>
              <a:rPr lang="en-US" altLang="tr-TR" dirty="0"/>
              <a:t>, these are the first two lines of the “Prologue” as spoken by “The Chorus”: </a:t>
            </a:r>
          </a:p>
          <a:p>
            <a:pPr algn="just" eaLnBrk="1" hangingPunct="1">
              <a:buFontTx/>
              <a:buNone/>
            </a:pPr>
            <a:r>
              <a:rPr lang="tr-TR" altLang="tr-TR" b="1" i="1" dirty="0" smtClean="0"/>
              <a:t>	</a:t>
            </a:r>
            <a:r>
              <a:rPr lang="en-US" altLang="tr-TR" b="1" i="1" dirty="0" smtClean="0"/>
              <a:t>“</a:t>
            </a:r>
            <a:r>
              <a:rPr lang="en-US" altLang="tr-TR" b="1" i="1" dirty="0"/>
              <a:t>Two households, both alike in dignity,</a:t>
            </a:r>
          </a:p>
          <a:p>
            <a:pPr algn="just" eaLnBrk="1" hangingPunct="1">
              <a:buFontTx/>
              <a:buNone/>
            </a:pPr>
            <a:r>
              <a:rPr lang="tr-TR" altLang="tr-TR" b="1" i="1" dirty="0" smtClean="0"/>
              <a:t>	</a:t>
            </a:r>
            <a:r>
              <a:rPr lang="en-US" altLang="tr-TR" b="1" i="1" dirty="0" smtClean="0"/>
              <a:t>In </a:t>
            </a:r>
            <a:r>
              <a:rPr lang="en-US" altLang="tr-TR" b="1" i="1" dirty="0"/>
              <a:t>fair Verona, where we lay our scene...”</a:t>
            </a:r>
            <a:endParaRPr lang="en-US" altLang="tr-TR" dirty="0"/>
          </a:p>
          <a:p>
            <a:pPr algn="just">
              <a:buNone/>
            </a:pPr>
            <a:r>
              <a:rPr lang="en-US" altLang="tr-TR" dirty="0"/>
              <a:t>	</a:t>
            </a:r>
            <a:r>
              <a:rPr lang="en-US" altLang="tr-TR" dirty="0" smtClean="0"/>
              <a:t>Here</a:t>
            </a:r>
            <a:r>
              <a:rPr lang="en-US" altLang="tr-TR" dirty="0"/>
              <a:t>, Shakespeare is saying that the play is set in Verona where there are two dignified families</a:t>
            </a:r>
            <a:r>
              <a:rPr lang="en-US" altLang="tr-TR" dirty="0" smtClean="0"/>
              <a:t>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80756801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 dirty="0"/>
              <a:t>	</a:t>
            </a:r>
            <a:r>
              <a:rPr lang="en-US" altLang="tr-TR" sz="2800" b="1" dirty="0"/>
              <a:t>Compare the previous “description” with </a:t>
            </a:r>
            <a:r>
              <a:rPr lang="en-US" altLang="tr-TR" sz="2800" b="1" dirty="0" err="1"/>
              <a:t>th</a:t>
            </a:r>
            <a:r>
              <a:rPr lang="tr-TR" altLang="tr-TR" sz="2800" b="1" dirty="0"/>
              <a:t>e </a:t>
            </a:r>
            <a:r>
              <a:rPr lang="tr-TR" altLang="tr-TR" sz="2800" b="1" dirty="0" err="1"/>
              <a:t>one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below</a:t>
            </a:r>
            <a:r>
              <a:rPr lang="en-US" altLang="tr-TR" sz="2800" dirty="0"/>
              <a:t>: </a:t>
            </a:r>
          </a:p>
          <a:p>
            <a:pPr algn="just" eaLnBrk="1" hangingPunct="1">
              <a:buFontTx/>
              <a:buNone/>
            </a:pPr>
            <a:r>
              <a:rPr lang="tr-TR" altLang="tr-TR" sz="2800" dirty="0"/>
              <a:t>	</a:t>
            </a:r>
            <a:r>
              <a:rPr lang="en-US" altLang="tr-TR" sz="2800" dirty="0" smtClean="0"/>
              <a:t>The </a:t>
            </a:r>
            <a:r>
              <a:rPr lang="en-US" altLang="tr-TR" sz="2800" dirty="0"/>
              <a:t>opening lines of the Prologue are important because they paint a picture for the audience of what could and should be - fairness and dignity. These words set up a powerful contrast to what is shown in the coming scene: the violence, hatred and bloodshed. It will be against this violent backdrop that the pure love of Romeo and Juliet will have to struggle</a:t>
            </a:r>
            <a:r>
              <a:rPr lang="en-US" altLang="tr-TR" sz="2800" dirty="0" smtClean="0"/>
              <a:t>.</a:t>
            </a:r>
            <a:endParaRPr lang="en-US" altLang="tr-TR" sz="2800" dirty="0"/>
          </a:p>
        </p:txBody>
      </p:sp>
    </p:spTree>
    <p:extLst>
      <p:ext uri="{BB962C8B-B14F-4D97-AF65-F5344CB8AC3E}">
        <p14:creationId xmlns:p14="http://schemas.microsoft.com/office/powerpoint/2010/main" val="3716538350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reads</a:t>
            </a:r>
            <a:r>
              <a:rPr lang="tr-TR" dirty="0"/>
              <a:t> </a:t>
            </a:r>
            <a:r>
              <a:rPr lang="tr-TR" dirty="0" err="1"/>
              <a:t>better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Obviously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since it </a:t>
            </a:r>
            <a:r>
              <a:rPr lang="tr-TR" dirty="0" err="1"/>
              <a:t>offers</a:t>
            </a:r>
            <a:r>
              <a:rPr lang="tr-TR" dirty="0"/>
              <a:t> an </a:t>
            </a:r>
            <a:r>
              <a:rPr lang="en-US" altLang="tr-TR" b="1" dirty="0"/>
              <a:t>analytical and insightful interpretation</a:t>
            </a:r>
            <a:r>
              <a:rPr lang="tr-TR" altLang="tr-TR" b="1" dirty="0"/>
              <a:t> </a:t>
            </a:r>
            <a:r>
              <a:rPr lang="tr-TR" altLang="tr-TR" dirty="0"/>
              <a:t>of </a:t>
            </a:r>
            <a:r>
              <a:rPr lang="tr-TR" altLang="tr-TR" dirty="0" err="1"/>
              <a:t>the</a:t>
            </a:r>
            <a:r>
              <a:rPr lang="tr-TR" altLang="tr-TR" dirty="0"/>
              <a:t> </a:t>
            </a:r>
            <a:r>
              <a:rPr lang="tr-TR" altLang="tr-TR" dirty="0" err="1"/>
              <a:t>quotation</a:t>
            </a:r>
            <a:r>
              <a:rPr lang="tr-TR" altLang="tr-TR" dirty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3169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z="4000"/>
              <a:t/>
            </a:r>
            <a:br>
              <a:rPr lang="tr-TR" altLang="tr-TR" sz="4000"/>
            </a:br>
            <a:r>
              <a:rPr lang="tr-TR" altLang="tr-TR" sz="4000"/>
              <a:t/>
            </a:r>
            <a:br>
              <a:rPr lang="tr-TR" altLang="tr-TR" sz="4000"/>
            </a:br>
            <a:endParaRPr lang="tr-TR" altLang="tr-TR" sz="4000"/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/>
              <a:t>	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b="1" dirty="0"/>
              <a:t>	</a:t>
            </a:r>
            <a:r>
              <a:rPr lang="en-US" altLang="tr-TR" b="1" dirty="0" smtClean="0"/>
              <a:t>If </a:t>
            </a:r>
            <a:r>
              <a:rPr lang="en-US" altLang="tr-TR" b="1" dirty="0"/>
              <a:t>your essay is not well-structured, then its overall weaknesses will show through in the individual paragraphs.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0457162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170</Words>
  <Application>Microsoft Office PowerPoint</Application>
  <PresentationFormat>Ekran Gösterisi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CRITICAL AND ANALYTICAL THINKING</vt:lpstr>
      <vt:lpstr>PowerPoint Sunusu</vt:lpstr>
      <vt:lpstr>PowerPoint Sunusu</vt:lpstr>
      <vt:lpstr>Critical analysis is not:</vt:lpstr>
      <vt:lpstr>PowerPoint Sunusu</vt:lpstr>
      <vt:lpstr>PowerPoint Sunusu</vt:lpstr>
      <vt:lpstr>PowerPoint Sunusu</vt:lpstr>
      <vt:lpstr>PowerPoint Sunusu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AND ANALYTICAL THINKING</dc:title>
  <dc:creator>Hp</dc:creator>
  <cp:lastModifiedBy>xx</cp:lastModifiedBy>
  <cp:revision>29</cp:revision>
  <dcterms:created xsi:type="dcterms:W3CDTF">2017-09-28T23:10:40Z</dcterms:created>
  <dcterms:modified xsi:type="dcterms:W3CDTF">2021-03-01T12:03:13Z</dcterms:modified>
</cp:coreProperties>
</file>