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6"/>
  </p:notesMasterIdLst>
  <p:handoutMasterIdLst>
    <p:handoutMasterId r:id="rId17"/>
  </p:handoutMasterIdLst>
  <p:sldIdLst>
    <p:sldId id="668" r:id="rId4"/>
    <p:sldId id="609" r:id="rId5"/>
    <p:sldId id="669" r:id="rId6"/>
    <p:sldId id="670" r:id="rId7"/>
    <p:sldId id="671" r:id="rId8"/>
    <p:sldId id="672" r:id="rId9"/>
    <p:sldId id="675" r:id="rId10"/>
    <p:sldId id="674" r:id="rId11"/>
    <p:sldId id="676" r:id="rId12"/>
    <p:sldId id="677" r:id="rId13"/>
    <p:sldId id="673" r:id="rId14"/>
    <p:sldId id="678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1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51932" y="3664256"/>
            <a:ext cx="7345362" cy="1376273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		Kar Marjı = 	Net Kar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				     Net Satışlar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Analiz Yöntemleri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457196" y="1219069"/>
            <a:ext cx="8373719" cy="5145088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altLang="tr-TR" sz="2400" b="1" dirty="0">
                <a:solidFill>
                  <a:srgbClr val="CC0000"/>
                </a:solidFill>
              </a:rPr>
              <a:t>KAR MARJI :</a:t>
            </a:r>
            <a:r>
              <a:rPr lang="tr-TR" altLang="tr-TR" sz="2400" b="1" dirty="0"/>
              <a:t> Firmanın faaliyetleri sonucunda satışlarını hangi oranda kara çevirdiğini ifade </a:t>
            </a:r>
            <a:r>
              <a:rPr lang="tr-TR" altLang="tr-TR" sz="2400" b="1" dirty="0" err="1"/>
              <a:t>eder.Kar</a:t>
            </a:r>
            <a:r>
              <a:rPr lang="tr-TR" altLang="tr-TR" sz="2400" b="1" dirty="0"/>
              <a:t> marjının yüksek olması firmanın kredi geri ödeme gücünü ve aynı zamanda firmanın sürekliliğini gösterir.</a:t>
            </a:r>
            <a:endParaRPr lang="tr-TR" altLang="tr-TR" sz="2400" b="1" dirty="0">
              <a:solidFill>
                <a:srgbClr val="CC0000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744263" y="4352393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21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GELİR TABLOSU ANALİZİ (Karşılaştırma % Yöntemi ile)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5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07987"/>
              </p:ext>
            </p:extLst>
          </p:nvPr>
        </p:nvGraphicFramePr>
        <p:xfrm>
          <a:off x="212942" y="1189972"/>
          <a:ext cx="8535771" cy="4672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853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GELİR TABLOSU   </a:t>
                      </a:r>
                    </a:p>
                  </a:txBody>
                  <a:tcPr marL="9524" marR="9524" marT="95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853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(Hizmet İşletmesi)</a:t>
                      </a:r>
                    </a:p>
                  </a:txBody>
                  <a:tcPr marL="9524" marR="9524" marT="95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Artış veya Azalış</a:t>
                      </a:r>
                    </a:p>
                  </a:txBody>
                  <a:tcPr marL="9524" marR="9524" marT="95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853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TL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0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TUTAR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TUTAR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SATIŞLAR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1900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0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-SATILAN MALIN MALİYETİ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-1150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-1250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-100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8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BRÜT KAR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10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-GENEL YÖNETİM GİD.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-125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-7%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-168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-8%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-43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10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-PAZ.SATIŞ DAĞITIM GİD.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-160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-8%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-187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-27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8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FAALİYET KARI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465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  <a:r>
                        <a:rPr lang="tr-TR" sz="16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,</a:t>
                      </a:r>
                      <a:endParaRPr lang="tr-TR" sz="16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395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-70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-15%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8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-FAİZ GİDERİ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-45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-15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106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VERGİ ÖNCESİ KAR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435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-85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-20%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8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-VERGİ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-80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-50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-38%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853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NET KAR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-55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-15%</a:t>
                      </a: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6 Oval"/>
          <p:cNvSpPr/>
          <p:nvPr/>
        </p:nvSpPr>
        <p:spPr>
          <a:xfrm>
            <a:off x="4480827" y="5620978"/>
            <a:ext cx="792162" cy="24120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>
              <a:solidFill>
                <a:srgbClr val="C00000"/>
              </a:solidFill>
            </a:endParaRPr>
          </a:p>
        </p:txBody>
      </p:sp>
      <p:sp>
        <p:nvSpPr>
          <p:cNvPr id="9" name="6 Oval"/>
          <p:cNvSpPr/>
          <p:nvPr/>
        </p:nvSpPr>
        <p:spPr>
          <a:xfrm>
            <a:off x="4480827" y="4320359"/>
            <a:ext cx="792162" cy="24120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>
              <a:solidFill>
                <a:srgbClr val="C00000"/>
              </a:solidFill>
            </a:endParaRPr>
          </a:p>
        </p:txBody>
      </p:sp>
      <p:sp>
        <p:nvSpPr>
          <p:cNvPr id="10" name="6 Oval"/>
          <p:cNvSpPr/>
          <p:nvPr/>
        </p:nvSpPr>
        <p:spPr>
          <a:xfrm>
            <a:off x="4480827" y="3248415"/>
            <a:ext cx="792162" cy="24120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14728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/>
              <a:t>İşletmenin </a:t>
            </a:r>
            <a:r>
              <a:rPr lang="tr-TR" sz="2400" dirty="0"/>
              <a:t>belli bir </a:t>
            </a:r>
            <a:r>
              <a:rPr lang="tr-TR" sz="2400" b="1" dirty="0">
                <a:solidFill>
                  <a:srgbClr val="FF0000"/>
                </a:solidFill>
              </a:rPr>
              <a:t>dönemde </a:t>
            </a:r>
            <a:r>
              <a:rPr lang="tr-TR" sz="2400" dirty="0"/>
              <a:t>elde etmiş olduğu gelirler ile aynı dönemde bu gelirleri elde edebilmek için katlandığı tüm gider ve maliyetler sonucunda oluşan dönem net kârı veya zararını gösteren  tablo olarak tanımlanır.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 dirty="0">
                <a:solidFill>
                  <a:srgbClr val="CC0000"/>
                </a:solidFill>
              </a:rPr>
              <a:t>GELİR;</a:t>
            </a:r>
          </a:p>
          <a:p>
            <a:pPr>
              <a:buNone/>
            </a:pPr>
            <a:r>
              <a:rPr lang="tr-TR" altLang="tr-TR" sz="2400" b="1" dirty="0"/>
              <a:t>	</a:t>
            </a:r>
            <a:r>
              <a:rPr lang="tr-TR" altLang="tr-TR" sz="2400" dirty="0"/>
              <a:t>Mal veya hizmet satışından elde edilen yada elde edilecek olan miktardır.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altLang="tr-TR" sz="2400" dirty="0"/>
              <a:t>Satışlar,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altLang="tr-TR" sz="2400" dirty="0"/>
              <a:t>Hizmet Geliri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altLang="tr-TR" sz="2400" dirty="0"/>
              <a:t>Kira Geliri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altLang="tr-TR" sz="2400" dirty="0"/>
              <a:t>Faiz Geliri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b="1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GELİR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>
              <a:buNone/>
              <a:defRPr/>
            </a:pPr>
            <a:r>
              <a:rPr lang="tr-TR" sz="2400" b="1" dirty="0" smtClean="0"/>
              <a:t>Dönem</a:t>
            </a:r>
            <a:r>
              <a:rPr lang="tr-TR" sz="2400" b="1" dirty="0"/>
              <a:t>: </a:t>
            </a:r>
            <a:r>
              <a:rPr lang="tr-TR" sz="2400" dirty="0"/>
              <a:t>Dönem başı bilançosu ile dönem sonu bilançosu arasındaki süreyi kapsar. </a:t>
            </a:r>
          </a:p>
          <a:p>
            <a:pPr marL="0" indent="0">
              <a:buNone/>
              <a:defRPr/>
            </a:pPr>
            <a:endParaRPr lang="tr-TR" sz="2400" b="1" dirty="0" smtClean="0"/>
          </a:p>
          <a:p>
            <a:pPr marL="0" indent="0">
              <a:buNone/>
              <a:defRPr/>
            </a:pPr>
            <a:r>
              <a:rPr lang="tr-TR" sz="2400" b="1" dirty="0" smtClean="0"/>
              <a:t>Hasılat: </a:t>
            </a:r>
            <a:r>
              <a:rPr lang="tr-TR" sz="2400" dirty="0" smtClean="0"/>
              <a:t>Belli bir dönemde satılan mal veya hizmetlerin karşılığında toplanan </a:t>
            </a:r>
            <a:r>
              <a:rPr lang="tr-TR" sz="2400" dirty="0" smtClean="0">
                <a:solidFill>
                  <a:srgbClr val="FF0000"/>
                </a:solidFill>
              </a:rPr>
              <a:t>gelirlerin </a:t>
            </a:r>
            <a:r>
              <a:rPr lang="tr-TR" sz="2400" dirty="0" smtClean="0"/>
              <a:t>tümü.</a:t>
            </a:r>
          </a:p>
          <a:p>
            <a:pPr marL="0" indent="0">
              <a:buNone/>
              <a:defRPr/>
            </a:pPr>
            <a:endParaRPr lang="tr-TR" sz="2400" dirty="0"/>
          </a:p>
          <a:p>
            <a:pPr marL="0" indent="0">
              <a:buNone/>
              <a:defRPr/>
            </a:pPr>
            <a:r>
              <a:rPr lang="tr-TR" sz="2400" b="1" dirty="0"/>
              <a:t>Kar: </a:t>
            </a:r>
            <a:r>
              <a:rPr lang="tr-TR" sz="2400" dirty="0"/>
              <a:t>Bir faaliyetin gerçekleşmesi sonucunda elde edilen </a:t>
            </a:r>
            <a:r>
              <a:rPr lang="tr-TR" sz="2400" dirty="0">
                <a:solidFill>
                  <a:srgbClr val="FF0000"/>
                </a:solidFill>
              </a:rPr>
              <a:t>gelir </a:t>
            </a:r>
            <a:r>
              <a:rPr lang="tr-TR" sz="2400" dirty="0"/>
              <a:t>ile </a:t>
            </a:r>
            <a:r>
              <a:rPr lang="tr-TR" sz="2400" dirty="0">
                <a:solidFill>
                  <a:srgbClr val="FF0000"/>
                </a:solidFill>
              </a:rPr>
              <a:t>faaliyet için </a:t>
            </a:r>
            <a:r>
              <a:rPr lang="tr-TR" sz="2400" dirty="0"/>
              <a:t>yapılan giderler arasındaki </a:t>
            </a:r>
            <a:r>
              <a:rPr lang="tr-TR" sz="2400" dirty="0">
                <a:solidFill>
                  <a:srgbClr val="FF0000"/>
                </a:solidFill>
              </a:rPr>
              <a:t>fark. </a:t>
            </a:r>
            <a:endParaRPr lang="tr-TR" sz="2400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tr-TR" sz="2400" dirty="0"/>
              <a:t/>
            </a:r>
            <a:br>
              <a:rPr lang="tr-TR" sz="2400" dirty="0"/>
            </a:br>
            <a:r>
              <a:rPr lang="tr-TR" sz="2400" b="1" dirty="0"/>
              <a:t>Zarar:</a:t>
            </a:r>
            <a:r>
              <a:rPr lang="tr-TR" sz="2400" dirty="0"/>
              <a:t> İşletmelerin faaliyetleri döneminde, giderlerinin toplamı gelirlerinin toplamını aşması sonucunda ortaya çıkan </a:t>
            </a:r>
            <a:r>
              <a:rPr lang="tr-TR" sz="2400" dirty="0">
                <a:solidFill>
                  <a:srgbClr val="FF0000"/>
                </a:solidFill>
              </a:rPr>
              <a:t>fark</a:t>
            </a:r>
            <a:r>
              <a:rPr lang="tr-TR" sz="2400" dirty="0"/>
              <a:t> tutarı.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b="1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GELİR TABLOSU KAVRAMLAR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 dirty="0">
                <a:solidFill>
                  <a:srgbClr val="CC0000"/>
                </a:solidFill>
              </a:rPr>
              <a:t>GİDER</a:t>
            </a:r>
            <a:r>
              <a:rPr lang="tr-TR" altLang="tr-TR" sz="2400" b="1" dirty="0" smtClean="0">
                <a:solidFill>
                  <a:srgbClr val="CC000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b="1" dirty="0">
              <a:solidFill>
                <a:srgbClr val="CC0000"/>
              </a:solidFill>
            </a:endParaRPr>
          </a:p>
          <a:p>
            <a:pPr>
              <a:buNone/>
            </a:pPr>
            <a:r>
              <a:rPr lang="tr-TR" altLang="tr-TR" sz="2400" b="1" dirty="0"/>
              <a:t>	Gelir elde etmek için ödenmiş olan ya da ödenecek olan miktarlardır</a:t>
            </a:r>
            <a:r>
              <a:rPr lang="tr-TR" altLang="tr-TR" sz="2400" b="1" dirty="0" smtClean="0"/>
              <a:t>.</a:t>
            </a:r>
          </a:p>
          <a:p>
            <a:pPr>
              <a:buNone/>
            </a:pPr>
            <a:endParaRPr lang="tr-TR" altLang="tr-TR" sz="2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altLang="tr-TR" sz="2400" b="1" dirty="0"/>
              <a:t>Maaş Gideri,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altLang="tr-TR" sz="2400" b="1" dirty="0"/>
              <a:t>Bakım Onarım Gideri,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altLang="tr-TR" sz="2400" b="1" dirty="0"/>
              <a:t>Malzeme Gideri,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altLang="tr-TR" sz="2400" b="1" dirty="0"/>
              <a:t>Reklam Gideri </a:t>
            </a:r>
            <a:r>
              <a:rPr lang="tr-TR" altLang="tr-TR" sz="2400" b="1" dirty="0" err="1"/>
              <a:t>v.s</a:t>
            </a:r>
            <a:endParaRPr lang="tr-TR" altLang="tr-TR" sz="2400" b="1" dirty="0"/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b="1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GELİR TABLOSU KAVRAMLAR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r>
              <a:rPr lang="tr-TR" altLang="tr-TR" sz="2400" b="1" dirty="0"/>
              <a:t>Harcama:</a:t>
            </a:r>
            <a:r>
              <a:rPr lang="tr-TR" altLang="tr-TR" sz="2400" dirty="0"/>
              <a:t> Bir mal, fayda ve hizmet sağlanması veya herhangi bir </a:t>
            </a:r>
            <a:r>
              <a:rPr lang="tr-TR" altLang="tr-TR" sz="2400" dirty="0">
                <a:solidFill>
                  <a:srgbClr val="FF0000"/>
                </a:solidFill>
              </a:rPr>
              <a:t>edim karşılığı olmaksızın </a:t>
            </a:r>
            <a:r>
              <a:rPr lang="tr-TR" altLang="tr-TR" sz="2400" dirty="0"/>
              <a:t>ortaya çıkan bir yükümlülük nedeniyle yapılan ödeme ve borçlanmalardır</a:t>
            </a:r>
          </a:p>
          <a:p>
            <a:r>
              <a:rPr lang="tr-TR" altLang="tr-TR" sz="2400" b="1" dirty="0"/>
              <a:t>Gider: </a:t>
            </a:r>
            <a:r>
              <a:rPr lang="tr-TR" altLang="tr-TR" sz="2400" dirty="0">
                <a:solidFill>
                  <a:srgbClr val="FF0000"/>
                </a:solidFill>
              </a:rPr>
              <a:t>Hasılat elde etmek </a:t>
            </a:r>
            <a:r>
              <a:rPr lang="tr-TR" altLang="tr-TR" sz="2400" dirty="0"/>
              <a:t>amacıyla yapılan varlık tüketimidir. Bu nedenle </a:t>
            </a:r>
            <a:r>
              <a:rPr lang="tr-TR" altLang="tr-TR" sz="2400" dirty="0">
                <a:solidFill>
                  <a:srgbClr val="FF0000"/>
                </a:solidFill>
              </a:rPr>
              <a:t>faydası </a:t>
            </a:r>
            <a:r>
              <a:rPr lang="tr-TR" altLang="tr-TR" sz="2400" dirty="0"/>
              <a:t>tükenmiş bir maliyettir. Tüketimin işletme faaliyetinin yerine getirilmesi için yapılmış olması gerekir.</a:t>
            </a:r>
            <a:endParaRPr lang="tr-TR" altLang="tr-TR" dirty="0"/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b="1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GELİR TABLOSU KAVRAMLAR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ÖRNEK GELİR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504169" y="1202498"/>
            <a:ext cx="8135655" cy="5824603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Brüt Satış Karı					   10.000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Satış İndirimleri (-)				             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Net Satışlar					   10.000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Satılan Malın Maliyeti (-)				   (5.500)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			</a:t>
            </a:r>
            <a:r>
              <a:rPr lang="tr-TR" altLang="tr-TR" sz="1200" b="1" dirty="0" smtClean="0">
                <a:solidFill>
                  <a:srgbClr val="CC0000"/>
                </a:solidFill>
              </a:rPr>
              <a:t>BRÜT KAR			      4.500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Genel Yönetim Giderleri (-)				           (0)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Satış ve Pazarlama Giderleri (-)		   	       (500)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Araştırma Geliştirme Giderleri (-)		      	           (0)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		</a:t>
            </a:r>
            <a:r>
              <a:rPr lang="tr-TR" altLang="tr-TR" sz="1200" b="1" dirty="0" smtClean="0">
                <a:solidFill>
                  <a:srgbClr val="CC0000"/>
                </a:solidFill>
              </a:rPr>
              <a:t>(Esas) FAALİYET KARI			      4.000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Diğer Faaliyet Gelir ve Karları			      1.500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Diğer Faaliyet Gider ve Zararları			       (100)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Finansman Giderleri				       (400)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		</a:t>
            </a:r>
            <a:r>
              <a:rPr lang="tr-TR" altLang="tr-TR" sz="1200" b="1" dirty="0" smtClean="0">
                <a:solidFill>
                  <a:srgbClr val="CC0000"/>
                </a:solidFill>
              </a:rPr>
              <a:t>(Olağan) FAALİYET KARI			      5.000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Olağandışı Gelir ve Karlar				              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Olağandışı Gider ver Zararlar			         	              0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	</a:t>
            </a:r>
            <a:r>
              <a:rPr lang="tr-TR" altLang="tr-TR" sz="1200" b="1" dirty="0" smtClean="0">
                <a:solidFill>
                  <a:srgbClr val="CC0000"/>
                </a:solidFill>
              </a:rPr>
              <a:t>	(Vergi Öncesi) Dönem Karı			      5.000</a:t>
            </a:r>
            <a:r>
              <a:rPr lang="tr-TR" altLang="tr-TR" sz="1200" b="1" dirty="0" smtClean="0"/>
              <a:t>	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Vergi (-)				</a:t>
            </a:r>
            <a:r>
              <a:rPr lang="tr-TR" altLang="tr-TR" sz="1200" b="1" dirty="0"/>
              <a:t>	</a:t>
            </a:r>
            <a:r>
              <a:rPr lang="tr-TR" altLang="tr-TR" sz="1200" b="1" dirty="0" smtClean="0"/>
              <a:t>    (1.000)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		</a:t>
            </a:r>
            <a:r>
              <a:rPr lang="tr-TR" altLang="tr-TR" sz="1200" b="1" dirty="0" smtClean="0">
                <a:solidFill>
                  <a:srgbClr val="CC0000"/>
                </a:solidFill>
              </a:rPr>
              <a:t>NET KAR			</a:t>
            </a:r>
            <a:r>
              <a:rPr lang="tr-TR" altLang="tr-TR" sz="1200" b="1" dirty="0">
                <a:solidFill>
                  <a:srgbClr val="CC0000"/>
                </a:solidFill>
              </a:rPr>
              <a:t>	</a:t>
            </a:r>
            <a:r>
              <a:rPr lang="tr-TR" altLang="tr-TR" sz="1200" b="1" dirty="0" smtClean="0">
                <a:solidFill>
                  <a:srgbClr val="CC0000"/>
                </a:solidFill>
              </a:rPr>
              <a:t>      4.000	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sz="1200" b="1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0816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ÖRNEK GELİR TABLOSU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061145"/>
              </p:ext>
            </p:extLst>
          </p:nvPr>
        </p:nvGraphicFramePr>
        <p:xfrm>
          <a:off x="313079" y="1164592"/>
          <a:ext cx="8730713" cy="4682436"/>
        </p:xfrm>
        <a:graphic>
          <a:graphicData uri="http://schemas.openxmlformats.org/drawingml/2006/table">
            <a:tbl>
              <a:tblPr/>
              <a:tblGrid>
                <a:gridCol w="5251255">
                  <a:extLst>
                    <a:ext uri="{9D8B030D-6E8A-4147-A177-3AD203B41FA5}">
                      <a16:colId xmlns:a16="http://schemas.microsoft.com/office/drawing/2014/main" val="2086250257"/>
                    </a:ext>
                  </a:extLst>
                </a:gridCol>
                <a:gridCol w="1091321">
                  <a:extLst>
                    <a:ext uri="{9D8B030D-6E8A-4147-A177-3AD203B41FA5}">
                      <a16:colId xmlns:a16="http://schemas.microsoft.com/office/drawing/2014/main" val="325291716"/>
                    </a:ext>
                  </a:extLst>
                </a:gridCol>
                <a:gridCol w="1135534">
                  <a:extLst>
                    <a:ext uri="{9D8B030D-6E8A-4147-A177-3AD203B41FA5}">
                      <a16:colId xmlns:a16="http://schemas.microsoft.com/office/drawing/2014/main" val="389446481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4212670437"/>
                    </a:ext>
                  </a:extLst>
                </a:gridCol>
              </a:tblGrid>
              <a:tr h="25712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Dipnot Referansı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Cari Dönem 20..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Geçmiş Dönem 20..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79919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KÂR VEYA ZARAR KISMI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186167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Hasılat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5016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Satışların Maliyeti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253868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Tarımsal Faaliyetlerde Gerçeğe Uygun Değer Farkları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853235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Brüt Kâr / Zararı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39430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Yönetim Giderleri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818376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Pazarlama, Satış ve Dağıtım Giderleri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450652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 ve Geliştirme Giderleri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223769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Esas Faaliyetlerden Diğer Gelirler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267639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Esas Faaliyetlerden Diğer Giderler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09010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Esas Faaliyet K / Z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056406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Yatırım Faaliyetlerinden Gelirler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86159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Yatırım Faaliyetlerinden Giderler (-)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571678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 Yöntemiyle Değerlenen Yatırımların Kârlarından (Zararlarından) Paylar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207173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FİNANSMAN GİDERİ (GELİRİ) ÖNCESİ FAALİYET   K / 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126339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Finansman Giderleri (-)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285787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SÜRDÜRÜLEN FAALİYETLER VERGİ ÖNCESİ DÖNEM   K / 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627506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Sürdürülen Faaliyetler Vergi Gideri/Geliri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174167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Dönem Vergi Gideri/Geliri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739833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Ertelenmiş Vergi Gideri/Geliri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837074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SÜRDÜRÜLEN FAALİYETLER DÖNEM NET   K / 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101906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DURDURULAN FAALİYETLER DÖNEM NET K / Z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437013"/>
                  </a:ext>
                </a:extLst>
              </a:tr>
              <a:tr h="18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DÖNEM NET   K / 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36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Analiz Yöntemleri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457196" y="1219069"/>
            <a:ext cx="8373719" cy="5145088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tr-TR" altLang="tr-TR" sz="2400" b="1" dirty="0" smtClean="0">
                <a:solidFill>
                  <a:srgbClr val="CC0000"/>
                </a:solidFill>
              </a:rPr>
              <a:t>KARLILIK ORANLARI:</a:t>
            </a:r>
            <a:r>
              <a:rPr lang="tr-TR" altLang="tr-TR" sz="2400" b="1" dirty="0" smtClean="0"/>
              <a:t> İşletmelerin gerek bir bütün olarak tüm faaliyetlerinde karlı çalışıp çalışmadığının belirlenmesinde, gerekse her bir temel faaliyetini verimliliğinin ölçülüp değerlendirilmesinde bu oranlardan yararlanılır.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sz="2400" b="1" dirty="0" smtClean="0">
                <a:solidFill>
                  <a:srgbClr val="CC0000"/>
                </a:solidFill>
              </a:rPr>
              <a:t>BRÜT SATIŞ KARLILIĞI</a:t>
            </a:r>
            <a:r>
              <a:rPr lang="tr-TR" altLang="tr-TR" sz="2400" b="1" dirty="0" smtClean="0">
                <a:solidFill>
                  <a:srgbClr val="C00000"/>
                </a:solidFill>
              </a:rPr>
              <a:t>:</a:t>
            </a:r>
            <a:r>
              <a:rPr lang="tr-TR" altLang="tr-TR" sz="2400" b="1" dirty="0" smtClean="0"/>
              <a:t> Satışlar ile Satılan Malın Maliyeti arasındaki karı ifade eder.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56267" y="3488739"/>
            <a:ext cx="7775575" cy="2232025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Brüt Satış Karlılığı =      Brüt Satış Karı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                                         Net Satışlar</a:t>
            </a:r>
          </a:p>
        </p:txBody>
      </p:sp>
    </p:spTree>
    <p:extLst>
      <p:ext uri="{BB962C8B-B14F-4D97-AF65-F5344CB8AC3E}">
        <p14:creationId xmlns:p14="http://schemas.microsoft.com/office/powerpoint/2010/main" val="36034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Analiz Yöntemleri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457196" y="1219069"/>
            <a:ext cx="8373719" cy="5145088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tr-TR" altLang="tr-TR" sz="2400" b="1" dirty="0">
                <a:solidFill>
                  <a:srgbClr val="CC0000"/>
                </a:solidFill>
              </a:rPr>
              <a:t>FAALİYET KARLILIĞI</a:t>
            </a:r>
            <a:r>
              <a:rPr lang="tr-TR" altLang="tr-TR" sz="2400" b="1" dirty="0" smtClean="0">
                <a:solidFill>
                  <a:srgbClr val="CC0000"/>
                </a:solidFill>
              </a:rPr>
              <a:t>: </a:t>
            </a:r>
            <a:r>
              <a:rPr lang="tr-TR" altLang="tr-TR" sz="2400" b="1" dirty="0" smtClean="0"/>
              <a:t>Firmanın </a:t>
            </a:r>
            <a:r>
              <a:rPr lang="tr-TR" altLang="tr-TR" sz="2400" b="1" dirty="0"/>
              <a:t>faaliyetleri sonucundaki karlılığını gösterir.</a:t>
            </a:r>
          </a:p>
          <a:p>
            <a:pPr algn="just">
              <a:buNone/>
            </a:pPr>
            <a:r>
              <a:rPr lang="tr-TR" altLang="tr-TR" sz="2400" b="1" dirty="0"/>
              <a:t>	</a:t>
            </a:r>
            <a:r>
              <a:rPr lang="tr-TR" altLang="tr-TR" sz="2400" b="1" dirty="0" smtClean="0"/>
              <a:t>Brüt </a:t>
            </a:r>
            <a:r>
              <a:rPr lang="tr-TR" altLang="tr-TR" sz="2400" b="1" dirty="0"/>
              <a:t>satış karlılığı yüksek iken faaliyet karlılığının düşük olması; genel giderlerin yüksek olması</a:t>
            </a:r>
            <a:r>
              <a:rPr lang="tr-TR" altLang="tr-TR" sz="2400" b="1" dirty="0" smtClean="0"/>
              <a:t>, finansman </a:t>
            </a:r>
            <a:r>
              <a:rPr lang="tr-TR" altLang="tr-TR" sz="2400" b="1" dirty="0"/>
              <a:t>giderlerinin yüksek olması ve diğer faaliyet giderlerinin yüksek olması olarak açıklanabilir. </a:t>
            </a:r>
          </a:p>
          <a:p>
            <a:pPr algn="just">
              <a:buNone/>
            </a:pPr>
            <a:r>
              <a:rPr lang="tr-TR" altLang="tr-TR" sz="2400" b="1" dirty="0"/>
              <a:t>	</a:t>
            </a:r>
            <a:r>
              <a:rPr lang="tr-TR" altLang="tr-TR" sz="2400" b="1" dirty="0" smtClean="0"/>
              <a:t>Brüt </a:t>
            </a:r>
            <a:r>
              <a:rPr lang="tr-TR" altLang="tr-TR" sz="2400" b="1" dirty="0"/>
              <a:t>satış karlılığının yüksek olması ise; diğer faaliyet gelirlerinin yüksek olmasını ifade eder.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71341" y="4117236"/>
            <a:ext cx="7777163" cy="1728788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b="1">
                <a:latin typeface="Arial" panose="020B0604020202020204" pitchFamily="34" charset="0"/>
              </a:rPr>
              <a:t>Faaliyet Karlılığı  =  Faaliyet Karı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b="1">
                <a:latin typeface="Arial" panose="020B0604020202020204" pitchFamily="34" charset="0"/>
              </a:rPr>
              <a:t>				   Net Satışlar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644055" y="5003747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04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25730</TotalTime>
  <Words>1094</Words>
  <Application>Microsoft Office PowerPoint</Application>
  <PresentationFormat>Ekran Gösterisi (4:3)</PresentationFormat>
  <Paragraphs>271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MS PGothic</vt:lpstr>
      <vt:lpstr>Arial</vt:lpstr>
      <vt:lpstr>Calibri</vt:lpstr>
      <vt:lpstr>Symbol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956</cp:revision>
  <cp:lastPrinted>2016-10-24T07:53:35Z</cp:lastPrinted>
  <dcterms:created xsi:type="dcterms:W3CDTF">2016-09-18T09:35:24Z</dcterms:created>
  <dcterms:modified xsi:type="dcterms:W3CDTF">2020-02-27T13:29:10Z</dcterms:modified>
</cp:coreProperties>
</file>