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6"/>
  </p:notesMasterIdLst>
  <p:handoutMasterIdLst>
    <p:handoutMasterId r:id="rId17"/>
  </p:handoutMasterIdLst>
  <p:sldIdLst>
    <p:sldId id="668" r:id="rId4"/>
    <p:sldId id="609" r:id="rId5"/>
    <p:sldId id="669" r:id="rId6"/>
    <p:sldId id="670" r:id="rId7"/>
    <p:sldId id="671" r:id="rId8"/>
    <p:sldId id="672" r:id="rId9"/>
    <p:sldId id="675" r:id="rId10"/>
    <p:sldId id="674" r:id="rId11"/>
    <p:sldId id="676" r:id="rId12"/>
    <p:sldId id="677" r:id="rId13"/>
    <p:sldId id="673" r:id="rId14"/>
    <p:sldId id="678" r:id="rId1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 snapToGrid="0">
      <p:cViewPr varScale="1">
        <p:scale>
          <a:sx n="77" d="100"/>
          <a:sy n="77" d="100"/>
        </p:scale>
        <p:origin x="90" y="15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27.02.2020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 smtClean="0"/>
              <a:t>Prof. Dr. Harun TANRIVERMİŞ, </a:t>
            </a:r>
            <a:r>
              <a:rPr lang="en-US" dirty="0" err="1" smtClean="0"/>
              <a:t>Yrd</a:t>
            </a:r>
            <a:r>
              <a:rPr lang="en-US" dirty="0" smtClean="0"/>
              <a:t>. </a:t>
            </a:r>
            <a:r>
              <a:rPr lang="en-US" dirty="0" err="1" smtClean="0"/>
              <a:t>Doç</a:t>
            </a:r>
            <a:r>
              <a:rPr lang="en-US" dirty="0" smtClean="0"/>
              <a:t>. Dr. </a:t>
            </a:r>
            <a:r>
              <a:rPr lang="en-US" dirty="0" err="1" smtClean="0"/>
              <a:t>Yeşim</a:t>
            </a:r>
            <a:r>
              <a:rPr lang="en-US" dirty="0" smtClean="0"/>
              <a:t> ALİEFENDİOĞLU </a:t>
            </a:r>
            <a:r>
              <a:rPr lang="en-US" dirty="0" err="1" smtClean="0"/>
              <a:t>Ekonomi</a:t>
            </a:r>
            <a:r>
              <a:rPr lang="en-US" dirty="0" smtClean="0"/>
              <a:t> I 2016-2017 </a:t>
            </a:r>
            <a:r>
              <a:rPr lang="en-US" dirty="0" err="1" smtClean="0"/>
              <a:t>Güz</a:t>
            </a:r>
            <a:r>
              <a:rPr lang="en-US" dirty="0" smtClean="0"/>
              <a:t> </a:t>
            </a:r>
            <a:r>
              <a:rPr lang="en-US" dirty="0" err="1" smtClean="0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/>
              <a:t>GGY403</a:t>
            </a: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/>
              <a:t>Mali Analiz Teknikleri</a:t>
            </a:r>
            <a:endParaRPr lang="tr-TR" sz="3200" b="1" dirty="0"/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Erol DEMİR 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</a:t>
            </a: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Üniversitesi UBF Gayrimenkul Geliştirme ve Yönetimi Bölümü </a:t>
            </a: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751932" y="3664256"/>
            <a:ext cx="7345362" cy="1376273"/>
          </a:xfrm>
          <a:prstGeom prst="rect">
            <a:avLst/>
          </a:prstGeom>
          <a:solidFill>
            <a:srgbClr val="FFEA9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>
                <a:latin typeface="Arial" panose="020B0604020202020204" pitchFamily="34" charset="0"/>
              </a:rPr>
              <a:t>		Kar Marjı = 	Net Kar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>
                <a:latin typeface="Arial" panose="020B0604020202020204" pitchFamily="34" charset="0"/>
              </a:rPr>
              <a:t>				     Net Satışlar</a:t>
            </a:r>
          </a:p>
        </p:txBody>
      </p:sp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>
                <a:solidFill>
                  <a:srgbClr val="FF0000"/>
                </a:solidFill>
              </a:rPr>
              <a:t>Finansal Analiz Yöntemleri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11" name="Rectangle 3"/>
          <p:cNvSpPr txBox="1">
            <a:spLocks/>
          </p:cNvSpPr>
          <p:nvPr/>
        </p:nvSpPr>
        <p:spPr>
          <a:xfrm>
            <a:off x="457196" y="1219069"/>
            <a:ext cx="8373719" cy="5145088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tr-TR" altLang="tr-TR" sz="2400" b="1" dirty="0">
                <a:solidFill>
                  <a:srgbClr val="CC0000"/>
                </a:solidFill>
              </a:rPr>
              <a:t>KAR MARJI :</a:t>
            </a:r>
            <a:r>
              <a:rPr lang="tr-TR" altLang="tr-TR" sz="2400" b="1" dirty="0"/>
              <a:t> Firmanın faaliyetleri sonucunda satışlarını hangi oranda kara çevirdiğini ifade </a:t>
            </a:r>
            <a:r>
              <a:rPr lang="tr-TR" altLang="tr-TR" sz="2400" b="1" dirty="0" err="1"/>
              <a:t>eder.Kar</a:t>
            </a:r>
            <a:r>
              <a:rPr lang="tr-TR" altLang="tr-TR" sz="2400" b="1" dirty="0"/>
              <a:t> marjının yüksek olması firmanın kredi geri ödeme gücünü ve aynı zamanda firmanın sürekliliğini gösterir.</a:t>
            </a:r>
            <a:endParaRPr lang="tr-TR" altLang="tr-TR" sz="2400" b="1" dirty="0">
              <a:solidFill>
                <a:srgbClr val="CC0000"/>
              </a:solidFill>
            </a:endParaRP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4744263" y="4352393"/>
            <a:ext cx="2952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7219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GELİR TABLOSU ANALİZİ (Karşılaştırma % Yöntemi ile)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graphicFrame>
        <p:nvGraphicFramePr>
          <p:cNvPr id="5" name="3 Tablo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007987"/>
              </p:ext>
            </p:extLst>
          </p:nvPr>
        </p:nvGraphicFramePr>
        <p:xfrm>
          <a:off x="212942" y="1189972"/>
          <a:ext cx="8535771" cy="46722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916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49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22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75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64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068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224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06853">
                <a:tc gridSpan="7">
                  <a:txBody>
                    <a:bodyPr/>
                    <a:lstStyle/>
                    <a:p>
                      <a:pPr algn="ctr" rtl="0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GELİR TABLOSU   </a:t>
                      </a:r>
                    </a:p>
                  </a:txBody>
                  <a:tcPr marL="9524" marR="9524" marT="9526" marB="0" anchor="b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6853">
                <a:tc gridSpan="4">
                  <a:txBody>
                    <a:bodyPr/>
                    <a:lstStyle/>
                    <a:p>
                      <a:pPr algn="ctr" rtl="0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                                  (Hizmet İşletmesi)</a:t>
                      </a:r>
                    </a:p>
                  </a:txBody>
                  <a:tcPr marL="9524" marR="9524" marT="9526" marB="0" anchor="b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4" marR="9524" marT="9526" marB="0" anchor="b"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Artış veya Azalış</a:t>
                      </a:r>
                    </a:p>
                  </a:txBody>
                  <a:tcPr marL="9524" marR="9524" marT="9526" marB="0" anchor="b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853"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2015</a:t>
                      </a:r>
                      <a:endParaRPr lang="tr-TR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2016</a:t>
                      </a:r>
                      <a:endParaRPr lang="tr-TR" sz="16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TL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%</a:t>
                      </a:r>
                    </a:p>
                  </a:txBody>
                  <a:tcPr marL="9524" marR="9524" marT="9526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106">
                <a:tc>
                  <a:txBody>
                    <a:bodyPr/>
                    <a:lstStyle/>
                    <a:p>
                      <a:pPr algn="l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600" b="1" i="0" u="sng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TUTAR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600" b="1" i="0" u="sng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%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600" b="1" i="0" u="sng" strike="noStrike">
                          <a:solidFill>
                            <a:srgbClr val="000000"/>
                          </a:solidFill>
                          <a:latin typeface="Arial"/>
                        </a:rPr>
                        <a:t>TUTAR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600" b="1" i="0" u="sng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%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600" b="1" i="0" u="sng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tr-TR" sz="1600" b="1" i="0" u="sng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4" marR="9524" marT="9526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853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SATIŞLAR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1900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2000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100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5%</a:t>
                      </a:r>
                    </a:p>
                  </a:txBody>
                  <a:tcPr marL="9524" marR="9524" marT="9526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106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-SATILAN MALIN MALİYETİ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-1150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-1250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-100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9%</a:t>
                      </a:r>
                    </a:p>
                  </a:txBody>
                  <a:tcPr marL="9524" marR="9524" marT="9526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6853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BRÜT KAR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750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39%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750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38%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0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0%</a:t>
                      </a:r>
                    </a:p>
                  </a:txBody>
                  <a:tcPr marL="9524" marR="9524" marT="9526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2106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-GENEL YÖNETİM GİD.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-125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-7%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-168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-8%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-43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34%</a:t>
                      </a:r>
                    </a:p>
                  </a:txBody>
                  <a:tcPr marL="9524" marR="9524" marT="9526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2106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-PAZ.SATIŞ DAĞITIM GİD.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-160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-8%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-187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-9%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-27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17%</a:t>
                      </a:r>
                    </a:p>
                  </a:txBody>
                  <a:tcPr marL="9524" marR="9524" marT="9526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6853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FAALİYET KARI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465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tr-TR" sz="16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24%</a:t>
                      </a:r>
                      <a:r>
                        <a:rPr lang="tr-TR" sz="1600" b="0" i="0" u="none" strike="noStrike" kern="1200" dirty="0" smtClean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,</a:t>
                      </a:r>
                      <a:endParaRPr lang="tr-TR" sz="1600" b="0" i="0" u="none" strike="noStrike" kern="1200" dirty="0">
                        <a:solidFill>
                          <a:srgbClr val="000000"/>
                        </a:solidFill>
                        <a:latin typeface="Arial"/>
                        <a:ea typeface="+mn-ea"/>
                        <a:cs typeface="+mn-cs"/>
                      </a:endParaRP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marL="0" algn="r" defTabSz="914400" rtl="0" eaLnBrk="1" fontAlgn="b" latinLnBrk="0" hangingPunct="1"/>
                      <a:r>
                        <a:rPr lang="tr-TR" sz="1600" b="0" i="0" u="none" strike="noStrike" kern="1200" dirty="0">
                          <a:solidFill>
                            <a:srgbClr val="000000"/>
                          </a:solidFill>
                          <a:latin typeface="Arial"/>
                          <a:ea typeface="+mn-ea"/>
                          <a:cs typeface="+mn-cs"/>
                        </a:rPr>
                        <a:t>395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0,2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-70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-15%</a:t>
                      </a:r>
                    </a:p>
                  </a:txBody>
                  <a:tcPr marL="9524" marR="9524" marT="9526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6853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-FAİZ GİDERİ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-30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-45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-15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50%</a:t>
                      </a:r>
                    </a:p>
                  </a:txBody>
                  <a:tcPr marL="9524" marR="9524" marT="9526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2106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VERGİ ÖNCESİ KAR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435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23%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350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18%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-85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-20%</a:t>
                      </a:r>
                    </a:p>
                  </a:txBody>
                  <a:tcPr marL="9524" marR="9524" marT="9526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06853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-VERGİ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-80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-50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30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-38%</a:t>
                      </a:r>
                    </a:p>
                  </a:txBody>
                  <a:tcPr marL="9524" marR="9524" marT="9526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06853">
                <a:tc>
                  <a:txBody>
                    <a:bodyPr/>
                    <a:lstStyle/>
                    <a:p>
                      <a:pPr algn="l" rtl="0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NET KAR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355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19%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300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15%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-55</a:t>
                      </a:r>
                    </a:p>
                  </a:txBody>
                  <a:tcPr marL="9524" marR="9524" marT="9526" marB="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-15%</a:t>
                      </a:r>
                    </a:p>
                  </a:txBody>
                  <a:tcPr marL="9524" marR="9524" marT="9526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8" name="6 Oval"/>
          <p:cNvSpPr/>
          <p:nvPr/>
        </p:nvSpPr>
        <p:spPr>
          <a:xfrm>
            <a:off x="4480827" y="5620978"/>
            <a:ext cx="792162" cy="241201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>
              <a:solidFill>
                <a:srgbClr val="C00000"/>
              </a:solidFill>
            </a:endParaRPr>
          </a:p>
        </p:txBody>
      </p:sp>
      <p:sp>
        <p:nvSpPr>
          <p:cNvPr id="9" name="6 Oval"/>
          <p:cNvSpPr/>
          <p:nvPr/>
        </p:nvSpPr>
        <p:spPr>
          <a:xfrm>
            <a:off x="4480827" y="4320359"/>
            <a:ext cx="792162" cy="241201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>
              <a:solidFill>
                <a:srgbClr val="C00000"/>
              </a:solidFill>
            </a:endParaRPr>
          </a:p>
        </p:txBody>
      </p:sp>
      <p:sp>
        <p:nvSpPr>
          <p:cNvPr id="10" name="6 Oval"/>
          <p:cNvSpPr/>
          <p:nvPr/>
        </p:nvSpPr>
        <p:spPr>
          <a:xfrm>
            <a:off x="4480827" y="3248415"/>
            <a:ext cx="792162" cy="241201"/>
          </a:xfrm>
          <a:prstGeom prst="ellipse">
            <a:avLst/>
          </a:prstGeom>
          <a:noFill/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tr-TR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18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9"/>
            <a:ext cx="7893075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KAYNAKLAR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313079" y="1246447"/>
            <a:ext cx="8420613" cy="4292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Analiz, Prof. Dr. Figen AYIKOĞLU ZAİF, Prof. Dr. Aydın KARAPINAR, Gazi Kitabevi, Ankara.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Tablolar ve Mali Analiz Teknikleri, Prof. Dr. Nalan AKDOĞAN, Prof. Dr. Nejat TENKER, Gazi Kitabevi, Ankara, 2010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Finansal Yönetim, Dr. Öztin AKGÜÇ, </a:t>
            </a:r>
            <a:r>
              <a:rPr lang="tr-TR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Avcıol</a:t>
            </a: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Basın Yayın, İstanbul.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Mali Tablolar Analizi, Dr. Öztin AKGÜÇ, Genişletilmiş 15. Baskı, </a:t>
            </a:r>
            <a:r>
              <a:rPr lang="tr-TR" sz="20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Avcıol</a:t>
            </a: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Basın Yayın, İstanbul, 2013.</a:t>
            </a: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  <a:buFont typeface="Symbol" panose="05050102010706020507" pitchFamily="18" charset="2"/>
              <a:buChar char=""/>
            </a:pPr>
            <a:r>
              <a:rPr lang="tr-TR" sz="20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Mali Tablolar Analizi, Prof. Dr. Şerafettin SEVİM, Dumlupınar Üniversitesi Yayınları, Kütahya.</a:t>
            </a:r>
          </a:p>
        </p:txBody>
      </p:sp>
    </p:spTree>
    <p:extLst>
      <p:ext uri="{BB962C8B-B14F-4D97-AF65-F5344CB8AC3E}">
        <p14:creationId xmlns:p14="http://schemas.microsoft.com/office/powerpoint/2010/main" val="1472826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 smtClean="0"/>
              <a:t>İşletmenin </a:t>
            </a:r>
            <a:r>
              <a:rPr lang="tr-TR" sz="2400" dirty="0"/>
              <a:t>belli bir </a:t>
            </a:r>
            <a:r>
              <a:rPr lang="tr-TR" sz="2400" b="1" dirty="0">
                <a:solidFill>
                  <a:srgbClr val="FF0000"/>
                </a:solidFill>
              </a:rPr>
              <a:t>dönemde </a:t>
            </a:r>
            <a:r>
              <a:rPr lang="tr-TR" sz="2400" dirty="0"/>
              <a:t>elde etmiş olduğu gelirler ile aynı dönemde bu gelirleri elde edebilmek için katlandığı tüm gider ve maliyetler sonucunda oluşan dönem net kârı veya zararını gösteren  tablo olarak tanımlanır.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altLang="tr-TR" sz="24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tr-TR" altLang="tr-TR" sz="2400" b="1" dirty="0">
                <a:solidFill>
                  <a:srgbClr val="CC0000"/>
                </a:solidFill>
              </a:rPr>
              <a:t>GELİR;</a:t>
            </a:r>
          </a:p>
          <a:p>
            <a:pPr>
              <a:buNone/>
            </a:pPr>
            <a:r>
              <a:rPr lang="tr-TR" altLang="tr-TR" sz="2400" b="1" dirty="0"/>
              <a:t>	</a:t>
            </a:r>
            <a:r>
              <a:rPr lang="tr-TR" altLang="tr-TR" sz="2400" dirty="0"/>
              <a:t>Mal veya hizmet satışından elde edilen yada elde edilecek olan miktardır.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altLang="tr-TR" sz="2400" dirty="0"/>
              <a:t>Satışlar,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altLang="tr-TR" sz="2400" dirty="0"/>
              <a:t>Hizmet Geliri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altLang="tr-TR" sz="2400" dirty="0"/>
              <a:t>Kira Geliri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altLang="tr-TR" sz="2400" dirty="0"/>
              <a:t>Faiz Geliri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altLang="tr-TR" sz="2400" b="1" dirty="0"/>
          </a:p>
        </p:txBody>
      </p:sp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GELİR TABLOSU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20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 marL="0" indent="0">
              <a:buNone/>
              <a:defRPr/>
            </a:pPr>
            <a:r>
              <a:rPr lang="tr-TR" sz="2400" b="1" dirty="0" smtClean="0"/>
              <a:t>Dönem</a:t>
            </a:r>
            <a:r>
              <a:rPr lang="tr-TR" sz="2400" b="1" dirty="0"/>
              <a:t>: </a:t>
            </a:r>
            <a:r>
              <a:rPr lang="tr-TR" sz="2400" dirty="0"/>
              <a:t>Dönem başı bilançosu ile dönem sonu bilançosu arasındaki süreyi kapsar. </a:t>
            </a:r>
          </a:p>
          <a:p>
            <a:pPr marL="0" indent="0">
              <a:buNone/>
              <a:defRPr/>
            </a:pPr>
            <a:endParaRPr lang="tr-TR" sz="2400" b="1" dirty="0" smtClean="0"/>
          </a:p>
          <a:p>
            <a:pPr marL="0" indent="0">
              <a:buNone/>
              <a:defRPr/>
            </a:pPr>
            <a:r>
              <a:rPr lang="tr-TR" sz="2400" b="1" dirty="0" smtClean="0"/>
              <a:t>Hasılat: </a:t>
            </a:r>
            <a:r>
              <a:rPr lang="tr-TR" sz="2400" dirty="0" smtClean="0"/>
              <a:t>Belli bir dönemde satılan mal veya hizmetlerin karşılığında toplanan </a:t>
            </a:r>
            <a:r>
              <a:rPr lang="tr-TR" sz="2400" dirty="0" smtClean="0">
                <a:solidFill>
                  <a:srgbClr val="FF0000"/>
                </a:solidFill>
              </a:rPr>
              <a:t>gelirlerin </a:t>
            </a:r>
            <a:r>
              <a:rPr lang="tr-TR" sz="2400" dirty="0" smtClean="0"/>
              <a:t>tümü.</a:t>
            </a:r>
          </a:p>
          <a:p>
            <a:pPr marL="0" indent="0">
              <a:buNone/>
              <a:defRPr/>
            </a:pPr>
            <a:endParaRPr lang="tr-TR" sz="2400" dirty="0"/>
          </a:p>
          <a:p>
            <a:pPr marL="0" indent="0">
              <a:buNone/>
              <a:defRPr/>
            </a:pPr>
            <a:r>
              <a:rPr lang="tr-TR" sz="2400" b="1" dirty="0"/>
              <a:t>Kar: </a:t>
            </a:r>
            <a:r>
              <a:rPr lang="tr-TR" sz="2400" dirty="0"/>
              <a:t>Bir faaliyetin gerçekleşmesi sonucunda elde edilen </a:t>
            </a:r>
            <a:r>
              <a:rPr lang="tr-TR" sz="2400" dirty="0">
                <a:solidFill>
                  <a:srgbClr val="FF0000"/>
                </a:solidFill>
              </a:rPr>
              <a:t>gelir </a:t>
            </a:r>
            <a:r>
              <a:rPr lang="tr-TR" sz="2400" dirty="0"/>
              <a:t>ile </a:t>
            </a:r>
            <a:r>
              <a:rPr lang="tr-TR" sz="2400" dirty="0">
                <a:solidFill>
                  <a:srgbClr val="FF0000"/>
                </a:solidFill>
              </a:rPr>
              <a:t>faaliyet için </a:t>
            </a:r>
            <a:r>
              <a:rPr lang="tr-TR" sz="2400" dirty="0"/>
              <a:t>yapılan giderler arasındaki </a:t>
            </a:r>
            <a:r>
              <a:rPr lang="tr-TR" sz="2400" dirty="0">
                <a:solidFill>
                  <a:srgbClr val="FF0000"/>
                </a:solidFill>
              </a:rPr>
              <a:t>fark. </a:t>
            </a:r>
            <a:endParaRPr lang="tr-TR" sz="2400" dirty="0" smtClean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tr-TR" sz="2400" dirty="0"/>
              <a:t/>
            </a:r>
            <a:br>
              <a:rPr lang="tr-TR" sz="2400" dirty="0"/>
            </a:br>
            <a:r>
              <a:rPr lang="tr-TR" sz="2400" b="1" dirty="0"/>
              <a:t>Zarar:</a:t>
            </a:r>
            <a:r>
              <a:rPr lang="tr-TR" sz="2400" dirty="0"/>
              <a:t> İşletmelerin faaliyetleri döneminde, giderlerinin toplamı gelirlerinin toplamını aşması sonucunda ortaya çıkan </a:t>
            </a:r>
            <a:r>
              <a:rPr lang="tr-TR" sz="2400" dirty="0">
                <a:solidFill>
                  <a:srgbClr val="FF0000"/>
                </a:solidFill>
              </a:rPr>
              <a:t>fark</a:t>
            </a:r>
            <a:r>
              <a:rPr lang="tr-TR" sz="2400" dirty="0"/>
              <a:t> tutarı.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altLang="tr-TR" sz="2400" b="1" dirty="0"/>
          </a:p>
        </p:txBody>
      </p:sp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GELİR TABLOSU KAVRAMLAR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7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tr-TR" altLang="tr-TR" sz="2400" b="1" dirty="0">
                <a:solidFill>
                  <a:srgbClr val="CC0000"/>
                </a:solidFill>
              </a:rPr>
              <a:t>GİDER</a:t>
            </a:r>
            <a:r>
              <a:rPr lang="tr-TR" altLang="tr-TR" sz="2400" b="1" dirty="0" smtClean="0">
                <a:solidFill>
                  <a:srgbClr val="CC0000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Ø"/>
            </a:pPr>
            <a:endParaRPr lang="tr-TR" altLang="tr-TR" sz="2400" b="1" dirty="0">
              <a:solidFill>
                <a:srgbClr val="CC0000"/>
              </a:solidFill>
            </a:endParaRPr>
          </a:p>
          <a:p>
            <a:pPr>
              <a:buNone/>
            </a:pPr>
            <a:r>
              <a:rPr lang="tr-TR" altLang="tr-TR" sz="2400" b="1" dirty="0"/>
              <a:t>	Gelir elde etmek için ödenmiş olan ya da ödenecek olan miktarlardır</a:t>
            </a:r>
            <a:r>
              <a:rPr lang="tr-TR" altLang="tr-TR" sz="2400" b="1" dirty="0" smtClean="0"/>
              <a:t>.</a:t>
            </a:r>
          </a:p>
          <a:p>
            <a:pPr>
              <a:buNone/>
            </a:pPr>
            <a:endParaRPr lang="tr-TR" altLang="tr-TR" sz="2400" b="1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tr-TR" altLang="tr-TR" sz="2400" b="1" dirty="0"/>
              <a:t>Maaş Gideri,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altLang="tr-TR" sz="2400" b="1" dirty="0"/>
              <a:t>Bakım Onarım Gideri,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altLang="tr-TR" sz="2400" b="1" dirty="0"/>
              <a:t>Malzeme Gideri,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tr-TR" altLang="tr-TR" sz="2400" b="1" dirty="0"/>
              <a:t>Reklam Gideri </a:t>
            </a:r>
            <a:r>
              <a:rPr lang="tr-TR" altLang="tr-TR" sz="2400" b="1" dirty="0" err="1"/>
              <a:t>v.s</a:t>
            </a:r>
            <a:endParaRPr lang="tr-TR" altLang="tr-TR" sz="2400" b="1" dirty="0"/>
          </a:p>
          <a:p>
            <a:pPr>
              <a:buFont typeface="Wingdings" panose="05000000000000000000" pitchFamily="2" charset="2"/>
              <a:buChar char="Ø"/>
            </a:pPr>
            <a:endParaRPr lang="tr-TR" altLang="tr-TR" sz="2400" b="1" dirty="0"/>
          </a:p>
        </p:txBody>
      </p:sp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GELİR TABLOSU KAVRAMLAR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31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13079" y="1167713"/>
            <a:ext cx="8517837" cy="4468903"/>
          </a:xfrm>
        </p:spPr>
        <p:txBody>
          <a:bodyPr anchor="t">
            <a:noAutofit/>
          </a:bodyPr>
          <a:lstStyle/>
          <a:p>
            <a:r>
              <a:rPr lang="tr-TR" altLang="tr-TR" sz="2400" b="1" dirty="0"/>
              <a:t>Harcama:</a:t>
            </a:r>
            <a:r>
              <a:rPr lang="tr-TR" altLang="tr-TR" sz="2400" dirty="0"/>
              <a:t> Bir mal, fayda ve hizmet sağlanması veya herhangi bir </a:t>
            </a:r>
            <a:r>
              <a:rPr lang="tr-TR" altLang="tr-TR" sz="2400" dirty="0">
                <a:solidFill>
                  <a:srgbClr val="FF0000"/>
                </a:solidFill>
              </a:rPr>
              <a:t>edim karşılığı olmaksızın </a:t>
            </a:r>
            <a:r>
              <a:rPr lang="tr-TR" altLang="tr-TR" sz="2400" dirty="0"/>
              <a:t>ortaya çıkan bir yükümlülük nedeniyle yapılan ödeme ve borçlanmalardır</a:t>
            </a:r>
          </a:p>
          <a:p>
            <a:r>
              <a:rPr lang="tr-TR" altLang="tr-TR" sz="2400" b="1" dirty="0"/>
              <a:t>Gider: </a:t>
            </a:r>
            <a:r>
              <a:rPr lang="tr-TR" altLang="tr-TR" sz="2400" dirty="0">
                <a:solidFill>
                  <a:srgbClr val="FF0000"/>
                </a:solidFill>
              </a:rPr>
              <a:t>Hasılat elde etmek </a:t>
            </a:r>
            <a:r>
              <a:rPr lang="tr-TR" altLang="tr-TR" sz="2400" dirty="0"/>
              <a:t>amacıyla yapılan varlık tüketimidir. Bu nedenle </a:t>
            </a:r>
            <a:r>
              <a:rPr lang="tr-TR" altLang="tr-TR" sz="2400" dirty="0">
                <a:solidFill>
                  <a:srgbClr val="FF0000"/>
                </a:solidFill>
              </a:rPr>
              <a:t>faydası </a:t>
            </a:r>
            <a:r>
              <a:rPr lang="tr-TR" altLang="tr-TR" sz="2400" dirty="0"/>
              <a:t>tükenmiş bir maliyettir. Tüketimin işletme faaliyetinin yerine getirilmesi için yapılmış olması gerekir.</a:t>
            </a:r>
            <a:endParaRPr lang="tr-TR" altLang="tr-TR" dirty="0"/>
          </a:p>
          <a:p>
            <a:pPr>
              <a:buFont typeface="Wingdings" panose="05000000000000000000" pitchFamily="2" charset="2"/>
              <a:buChar char="Ø"/>
            </a:pPr>
            <a:endParaRPr lang="tr-TR" altLang="tr-TR" sz="2400" b="1" dirty="0"/>
          </a:p>
        </p:txBody>
      </p:sp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GELİR TABLOSU KAVRAMLAR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637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ÖRNEK GELİR TABLOSU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7" name="Rectangle 3"/>
          <p:cNvSpPr txBox="1">
            <a:spLocks/>
          </p:cNvSpPr>
          <p:nvPr/>
        </p:nvSpPr>
        <p:spPr>
          <a:xfrm>
            <a:off x="504169" y="1202498"/>
            <a:ext cx="8135655" cy="5824603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tr-TR" altLang="tr-TR" sz="1200" b="1" dirty="0" smtClean="0"/>
              <a:t>Brüt Satış Karı					   10.000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tr-TR" altLang="tr-TR" sz="1200" b="1" dirty="0" smtClean="0"/>
              <a:t>Satış İndirimleri (-)				             0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tr-TR" altLang="tr-TR" sz="1200" b="1" dirty="0" smtClean="0"/>
              <a:t>Net Satışlar					   10.000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tr-TR" altLang="tr-TR" sz="1200" b="1" dirty="0" smtClean="0"/>
              <a:t>Satılan Malın Maliyeti (-)				   (5.500)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tr-TR" altLang="tr-TR" sz="1200" b="1" dirty="0" smtClean="0"/>
              <a:t>			</a:t>
            </a:r>
            <a:r>
              <a:rPr lang="tr-TR" altLang="tr-TR" sz="1200" b="1" dirty="0" smtClean="0">
                <a:solidFill>
                  <a:srgbClr val="CC0000"/>
                </a:solidFill>
              </a:rPr>
              <a:t>BRÜT KAR			      4.500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tr-TR" altLang="tr-TR" sz="1200" b="1" dirty="0" smtClean="0"/>
              <a:t>Genel Yönetim Giderleri (-)				           (0)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tr-TR" altLang="tr-TR" sz="1200" b="1" dirty="0" smtClean="0"/>
              <a:t>Satış ve Pazarlama Giderleri (-)		   	       (500)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tr-TR" altLang="tr-TR" sz="1200" b="1" dirty="0" smtClean="0"/>
              <a:t>Araştırma Geliştirme Giderleri (-)		      	           (0)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tr-TR" altLang="tr-TR" sz="1200" b="1" dirty="0" smtClean="0"/>
              <a:t>		</a:t>
            </a:r>
            <a:r>
              <a:rPr lang="tr-TR" altLang="tr-TR" sz="1200" b="1" dirty="0" smtClean="0">
                <a:solidFill>
                  <a:srgbClr val="CC0000"/>
                </a:solidFill>
              </a:rPr>
              <a:t>(Esas) FAALİYET KARI			      4.000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tr-TR" altLang="tr-TR" sz="1200" b="1" dirty="0" smtClean="0"/>
              <a:t>Diğer Faaliyet Gelir ve Karları			      1.500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tr-TR" altLang="tr-TR" sz="1200" b="1" dirty="0" smtClean="0"/>
              <a:t>Diğer Faaliyet Gider ve Zararları			       (100)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tr-TR" altLang="tr-TR" sz="1200" b="1" dirty="0" smtClean="0"/>
              <a:t>Finansman Giderleri				       (400)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tr-TR" altLang="tr-TR" sz="1200" b="1" dirty="0" smtClean="0"/>
              <a:t>		</a:t>
            </a:r>
            <a:r>
              <a:rPr lang="tr-TR" altLang="tr-TR" sz="1200" b="1" dirty="0" smtClean="0">
                <a:solidFill>
                  <a:srgbClr val="CC0000"/>
                </a:solidFill>
              </a:rPr>
              <a:t>(Olağan) FAALİYET KARI			      5.000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tr-TR" altLang="tr-TR" sz="1200" b="1" dirty="0" smtClean="0"/>
              <a:t>Olağandışı Gelir ve Karlar				              0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tr-TR" altLang="tr-TR" sz="1200" b="1" dirty="0" smtClean="0"/>
              <a:t>Olağandışı Gider ver Zararlar			         	              0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tr-TR" altLang="tr-TR" sz="1200" b="1" dirty="0" smtClean="0"/>
              <a:t>	</a:t>
            </a:r>
            <a:r>
              <a:rPr lang="tr-TR" altLang="tr-TR" sz="1200" b="1" dirty="0" smtClean="0">
                <a:solidFill>
                  <a:srgbClr val="CC0000"/>
                </a:solidFill>
              </a:rPr>
              <a:t>	(Vergi Öncesi) Dönem Karı			      5.000</a:t>
            </a:r>
            <a:r>
              <a:rPr lang="tr-TR" altLang="tr-TR" sz="1200" b="1" dirty="0" smtClean="0"/>
              <a:t>	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tr-TR" altLang="tr-TR" sz="1200" b="1" dirty="0" smtClean="0"/>
              <a:t>Vergi (-)				</a:t>
            </a:r>
            <a:r>
              <a:rPr lang="tr-TR" altLang="tr-TR" sz="1200" b="1" dirty="0"/>
              <a:t>	</a:t>
            </a:r>
            <a:r>
              <a:rPr lang="tr-TR" altLang="tr-TR" sz="1200" b="1" dirty="0" smtClean="0"/>
              <a:t>    (1.000)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tr-TR" altLang="tr-TR" sz="1200" b="1" dirty="0" smtClean="0"/>
              <a:t>		</a:t>
            </a:r>
            <a:r>
              <a:rPr lang="tr-TR" altLang="tr-TR" sz="1200" b="1" dirty="0" smtClean="0">
                <a:solidFill>
                  <a:srgbClr val="CC0000"/>
                </a:solidFill>
              </a:rPr>
              <a:t>NET KAR			</a:t>
            </a:r>
            <a:r>
              <a:rPr lang="tr-TR" altLang="tr-TR" sz="1200" b="1" dirty="0">
                <a:solidFill>
                  <a:srgbClr val="CC0000"/>
                </a:solidFill>
              </a:rPr>
              <a:t>	</a:t>
            </a:r>
            <a:r>
              <a:rPr lang="tr-TR" altLang="tr-TR" sz="1200" b="1" dirty="0" smtClean="0">
                <a:solidFill>
                  <a:srgbClr val="CC0000"/>
                </a:solidFill>
              </a:rPr>
              <a:t>      4.000	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tr-TR" altLang="tr-TR" sz="1200" b="1" dirty="0" smtClean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308161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5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500"/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3" dur="500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7" dur="500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8000"/>
                            </p:stCondLst>
                            <p:childTnLst>
                              <p:par>
                                <p:cTn id="6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500"/>
                                        <p:tgtEl>
                                          <p:spTgt spid="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500"/>
                            </p:stCondLst>
                            <p:childTnLst>
                              <p:par>
                                <p:cTn id="7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5" dur="500"/>
                                        <p:tgtEl>
                                          <p:spTgt spid="7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 smtClean="0">
                <a:solidFill>
                  <a:srgbClr val="FF0000"/>
                </a:solidFill>
              </a:rPr>
              <a:t>ÖRNEK GELİR TABLOSU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1061145"/>
              </p:ext>
            </p:extLst>
          </p:nvPr>
        </p:nvGraphicFramePr>
        <p:xfrm>
          <a:off x="313079" y="1164592"/>
          <a:ext cx="8730713" cy="4682436"/>
        </p:xfrm>
        <a:graphic>
          <a:graphicData uri="http://schemas.openxmlformats.org/drawingml/2006/table">
            <a:tbl>
              <a:tblPr/>
              <a:tblGrid>
                <a:gridCol w="5251255">
                  <a:extLst>
                    <a:ext uri="{9D8B030D-6E8A-4147-A177-3AD203B41FA5}">
                      <a16:colId xmlns:a16="http://schemas.microsoft.com/office/drawing/2014/main" val="2086250257"/>
                    </a:ext>
                  </a:extLst>
                </a:gridCol>
                <a:gridCol w="1091321">
                  <a:extLst>
                    <a:ext uri="{9D8B030D-6E8A-4147-A177-3AD203B41FA5}">
                      <a16:colId xmlns:a16="http://schemas.microsoft.com/office/drawing/2014/main" val="325291716"/>
                    </a:ext>
                  </a:extLst>
                </a:gridCol>
                <a:gridCol w="1135534">
                  <a:extLst>
                    <a:ext uri="{9D8B030D-6E8A-4147-A177-3AD203B41FA5}">
                      <a16:colId xmlns:a16="http://schemas.microsoft.com/office/drawing/2014/main" val="389446481"/>
                    </a:ext>
                  </a:extLst>
                </a:gridCol>
                <a:gridCol w="1252603">
                  <a:extLst>
                    <a:ext uri="{9D8B030D-6E8A-4147-A177-3AD203B41FA5}">
                      <a16:colId xmlns:a16="http://schemas.microsoft.com/office/drawing/2014/main" val="4212670437"/>
                    </a:ext>
                  </a:extLst>
                </a:gridCol>
              </a:tblGrid>
              <a:tr h="257121">
                <a:tc>
                  <a:txBody>
                    <a:bodyPr/>
                    <a:lstStyle/>
                    <a:p>
                      <a:pPr algn="l" fontAlgn="ctr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Dipnot Referansı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Cari Dönem 20..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Geçmiş Dönem 20..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3979919"/>
                  </a:ext>
                </a:extLst>
              </a:tr>
              <a:tr h="18340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KÂR VEYA ZARAR KISMI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9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2186167"/>
                  </a:ext>
                </a:extLst>
              </a:tr>
              <a:tr h="18340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Hasılat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75016"/>
                  </a:ext>
                </a:extLst>
              </a:tr>
              <a:tr h="18340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Satışların Maliyeti (-)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8253868"/>
                  </a:ext>
                </a:extLst>
              </a:tr>
              <a:tr h="18340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Tarımsal Faaliyetlerde Gerçeğe Uygun Değer Farkları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1853235"/>
                  </a:ext>
                </a:extLst>
              </a:tr>
              <a:tr h="18340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Brüt Kâr / Zararı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5239430"/>
                  </a:ext>
                </a:extLst>
              </a:tr>
              <a:tr h="18340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Genel Yönetim Giderleri (-)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0818376"/>
                  </a:ext>
                </a:extLst>
              </a:tr>
              <a:tr h="18340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Pazarlama, Satış ve Dağıtım Giderleri (-)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3450652"/>
                  </a:ext>
                </a:extLst>
              </a:tr>
              <a:tr h="18340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Araştırma ve Geliştirme Giderleri (-)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4223769"/>
                  </a:ext>
                </a:extLst>
              </a:tr>
              <a:tr h="18340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Esas Faaliyetlerden Diğer Gelirler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2267639"/>
                  </a:ext>
                </a:extLst>
              </a:tr>
              <a:tr h="18340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Esas Faaliyetlerden Diğer Giderler (-)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2109010"/>
                  </a:ext>
                </a:extLst>
              </a:tr>
              <a:tr h="18340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Esas Faaliyet K / Z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0056406"/>
                  </a:ext>
                </a:extLst>
              </a:tr>
              <a:tr h="18340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Yatırım Faaliyetlerinden Gelirler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0686159"/>
                  </a:ext>
                </a:extLst>
              </a:tr>
              <a:tr h="18340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Yatırım Faaliyetlerinden Giderler (-)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02571678"/>
                  </a:ext>
                </a:extLst>
              </a:tr>
              <a:tr h="18340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Özkaynak Yöntemiyle Değerlenen Yatırımların Kârlarından (Zararlarından) Paylar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2207173"/>
                  </a:ext>
                </a:extLst>
              </a:tr>
              <a:tr h="18340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FİNANSMAN GİDERİ (GELİRİ) ÖNCESİ FAALİYET   K / Z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3126339"/>
                  </a:ext>
                </a:extLst>
              </a:tr>
              <a:tr h="18340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Finansman Giderleri (-)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6285787"/>
                  </a:ext>
                </a:extLst>
              </a:tr>
              <a:tr h="18340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SÜRDÜRÜLEN FAALİYETLER VERGİ ÖNCESİ DÖNEM   K / Z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0627506"/>
                  </a:ext>
                </a:extLst>
              </a:tr>
              <a:tr h="18340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Sürdürülen Faaliyetler Vergi Gideri/Geliri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7174167"/>
                  </a:ext>
                </a:extLst>
              </a:tr>
              <a:tr h="18340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Dönem Vergi Gideri/Geliri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5739833"/>
                  </a:ext>
                </a:extLst>
              </a:tr>
              <a:tr h="18340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    Ertelenmiş Vergi Gideri/Geliri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8837074"/>
                  </a:ext>
                </a:extLst>
              </a:tr>
              <a:tr h="18340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SÜRDÜRÜLEN FAALİYETLER DÖNEM NET   K / Z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101906"/>
                  </a:ext>
                </a:extLst>
              </a:tr>
              <a:tr h="18340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DURDURULAN FAALİYETLER DÖNEM NET K / Z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4437013"/>
                  </a:ext>
                </a:extLst>
              </a:tr>
              <a:tr h="183404">
                <a:tc>
                  <a:txBody>
                    <a:bodyPr/>
                    <a:lstStyle/>
                    <a:p>
                      <a:pPr algn="l" fontAlgn="b"/>
                      <a:r>
                        <a:rPr lang="tr-T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DÖNEM NET   K / Z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tr-TR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73641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3157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>
                <a:solidFill>
                  <a:srgbClr val="FF0000"/>
                </a:solidFill>
              </a:rPr>
              <a:t>Finansal Analiz Yöntemleri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11" name="Rectangle 3"/>
          <p:cNvSpPr txBox="1">
            <a:spLocks/>
          </p:cNvSpPr>
          <p:nvPr/>
        </p:nvSpPr>
        <p:spPr>
          <a:xfrm>
            <a:off x="457196" y="1219069"/>
            <a:ext cx="8373719" cy="5145088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Arial" panose="020B0604020202020204" pitchFamily="34" charset="0"/>
              <a:buNone/>
            </a:pPr>
            <a:r>
              <a:rPr lang="tr-TR" altLang="tr-TR" sz="2400" b="1" dirty="0" smtClean="0">
                <a:solidFill>
                  <a:srgbClr val="CC0000"/>
                </a:solidFill>
              </a:rPr>
              <a:t>KARLILIK ORANLARI:</a:t>
            </a:r>
            <a:r>
              <a:rPr lang="tr-TR" altLang="tr-TR" sz="2400" b="1" dirty="0" smtClean="0"/>
              <a:t> İşletmelerin gerek bir bütün olarak tüm faaliyetlerinde karlı çalışıp çalışmadığının belirlenmesinde, gerekse her bir temel faaliyetini verimliliğinin ölçülüp değerlendirilmesinde bu oranlardan yararlanılır.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tr-TR" altLang="tr-TR" sz="2400" b="1" dirty="0" smtClean="0">
                <a:solidFill>
                  <a:srgbClr val="CC0000"/>
                </a:solidFill>
              </a:rPr>
              <a:t>BRÜT SATIŞ KARLILIĞI</a:t>
            </a:r>
            <a:r>
              <a:rPr lang="tr-TR" altLang="tr-TR" sz="2400" b="1" dirty="0" smtClean="0">
                <a:solidFill>
                  <a:srgbClr val="C00000"/>
                </a:solidFill>
              </a:rPr>
              <a:t>:</a:t>
            </a:r>
            <a:r>
              <a:rPr lang="tr-TR" altLang="tr-TR" sz="2400" b="1" dirty="0" smtClean="0"/>
              <a:t> Satışlar ile Satılan Malın Maliyeti arasındaki karı ifade eder.</a:t>
            </a: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756267" y="3488739"/>
            <a:ext cx="7775575" cy="2232025"/>
          </a:xfrm>
          <a:prstGeom prst="rect">
            <a:avLst/>
          </a:prstGeom>
          <a:solidFill>
            <a:srgbClr val="FFEA9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>
                <a:latin typeface="Arial" panose="020B0604020202020204" pitchFamily="34" charset="0"/>
              </a:rPr>
              <a:t>Brüt Satış Karlılığı =      Brüt Satış Karı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>
                <a:latin typeface="Arial" panose="020B0604020202020204" pitchFamily="34" charset="0"/>
              </a:rPr>
              <a:t>                                         Net Satışlar</a:t>
            </a:r>
          </a:p>
        </p:txBody>
      </p:sp>
    </p:spTree>
    <p:extLst>
      <p:ext uri="{BB962C8B-B14F-4D97-AF65-F5344CB8AC3E}">
        <p14:creationId xmlns:p14="http://schemas.microsoft.com/office/powerpoint/2010/main" val="3603489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79" y="531088"/>
            <a:ext cx="8517837" cy="539723"/>
          </a:xfrm>
          <a:prstGeom prst="rect">
            <a:avLst/>
          </a:prstGeom>
        </p:spPr>
        <p:txBody>
          <a:bodyPr/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400" b="1" dirty="0">
                <a:solidFill>
                  <a:srgbClr val="FF0000"/>
                </a:solidFill>
              </a:rPr>
              <a:t>Finansal Analiz Yöntemleri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11" name="Rectangle 3"/>
          <p:cNvSpPr txBox="1">
            <a:spLocks/>
          </p:cNvSpPr>
          <p:nvPr/>
        </p:nvSpPr>
        <p:spPr>
          <a:xfrm>
            <a:off x="457196" y="1219069"/>
            <a:ext cx="8373719" cy="5145088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None/>
            </a:pPr>
            <a:r>
              <a:rPr lang="tr-TR" altLang="tr-TR" sz="2400" b="1" dirty="0">
                <a:solidFill>
                  <a:srgbClr val="CC0000"/>
                </a:solidFill>
              </a:rPr>
              <a:t>FAALİYET KARLILIĞI</a:t>
            </a:r>
            <a:r>
              <a:rPr lang="tr-TR" altLang="tr-TR" sz="2400" b="1" dirty="0" smtClean="0">
                <a:solidFill>
                  <a:srgbClr val="CC0000"/>
                </a:solidFill>
              </a:rPr>
              <a:t>: </a:t>
            </a:r>
            <a:r>
              <a:rPr lang="tr-TR" altLang="tr-TR" sz="2400" b="1" dirty="0" smtClean="0"/>
              <a:t>Firmanın </a:t>
            </a:r>
            <a:r>
              <a:rPr lang="tr-TR" altLang="tr-TR" sz="2400" b="1" dirty="0"/>
              <a:t>faaliyetleri sonucundaki karlılığını gösterir.</a:t>
            </a:r>
          </a:p>
          <a:p>
            <a:pPr algn="just">
              <a:buNone/>
            </a:pPr>
            <a:r>
              <a:rPr lang="tr-TR" altLang="tr-TR" sz="2400" b="1" dirty="0"/>
              <a:t>	</a:t>
            </a:r>
            <a:r>
              <a:rPr lang="tr-TR" altLang="tr-TR" sz="2400" b="1" dirty="0" smtClean="0"/>
              <a:t>Brüt </a:t>
            </a:r>
            <a:r>
              <a:rPr lang="tr-TR" altLang="tr-TR" sz="2400" b="1" dirty="0"/>
              <a:t>satış karlılığı yüksek iken faaliyet karlılığının düşük olması; genel giderlerin yüksek olması</a:t>
            </a:r>
            <a:r>
              <a:rPr lang="tr-TR" altLang="tr-TR" sz="2400" b="1" dirty="0" smtClean="0"/>
              <a:t>, finansman </a:t>
            </a:r>
            <a:r>
              <a:rPr lang="tr-TR" altLang="tr-TR" sz="2400" b="1" dirty="0"/>
              <a:t>giderlerinin yüksek olması ve diğer faaliyet giderlerinin yüksek olması olarak açıklanabilir. </a:t>
            </a:r>
          </a:p>
          <a:p>
            <a:pPr algn="just">
              <a:buNone/>
            </a:pPr>
            <a:r>
              <a:rPr lang="tr-TR" altLang="tr-TR" sz="2400" b="1" dirty="0"/>
              <a:t>	</a:t>
            </a:r>
            <a:r>
              <a:rPr lang="tr-TR" altLang="tr-TR" sz="2400" b="1" dirty="0" smtClean="0"/>
              <a:t>Brüt </a:t>
            </a:r>
            <a:r>
              <a:rPr lang="tr-TR" altLang="tr-TR" sz="2400" b="1" dirty="0"/>
              <a:t>satış karlılığının yüksek olması ise; diğer faaliyet gelirlerinin yüksek olmasını ifade eder.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871341" y="4117236"/>
            <a:ext cx="7777163" cy="1728788"/>
          </a:xfrm>
          <a:prstGeom prst="rect">
            <a:avLst/>
          </a:prstGeom>
          <a:solidFill>
            <a:srgbClr val="FFEA9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b="1">
                <a:latin typeface="Arial" panose="020B0604020202020204" pitchFamily="34" charset="0"/>
              </a:rPr>
              <a:t>Faaliyet Karlılığı  =  Faaliyet Karı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tr-TR" altLang="tr-TR" b="1">
                <a:latin typeface="Arial" panose="020B0604020202020204" pitchFamily="34" charset="0"/>
              </a:rPr>
              <a:t>				   Net Satışlar</a:t>
            </a:r>
          </a:p>
        </p:txBody>
      </p:sp>
      <p:sp>
        <p:nvSpPr>
          <p:cNvPr id="8" name="Line 7"/>
          <p:cNvSpPr>
            <a:spLocks noChangeShapeType="1"/>
          </p:cNvSpPr>
          <p:nvPr/>
        </p:nvSpPr>
        <p:spPr bwMode="auto">
          <a:xfrm>
            <a:off x="4644055" y="5003747"/>
            <a:ext cx="29527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3049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25730</TotalTime>
  <Words>1094</Words>
  <Application>Microsoft Office PowerPoint</Application>
  <PresentationFormat>Ekran Gösterisi (4:3)</PresentationFormat>
  <Paragraphs>271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12</vt:i4>
      </vt:variant>
    </vt:vector>
  </HeadingPairs>
  <TitlesOfParts>
    <vt:vector size="21" baseType="lpstr">
      <vt:lpstr>MS PGothic</vt:lpstr>
      <vt:lpstr>Arial</vt:lpstr>
      <vt:lpstr>Calibri</vt:lpstr>
      <vt:lpstr>Symbol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Windows Kullanıcısı</cp:lastModifiedBy>
  <cp:revision>956</cp:revision>
  <cp:lastPrinted>2016-10-24T07:53:35Z</cp:lastPrinted>
  <dcterms:created xsi:type="dcterms:W3CDTF">2016-09-18T09:35:24Z</dcterms:created>
  <dcterms:modified xsi:type="dcterms:W3CDTF">2020-02-27T13:29:10Z</dcterms:modified>
</cp:coreProperties>
</file>