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41DAE-CAC8-428E-9D56-1ABBB65274F1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6EDA-2877-4344-80F3-DAFBD956B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094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41DAE-CAC8-428E-9D56-1ABBB65274F1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6EDA-2877-4344-80F3-DAFBD956B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5922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41DAE-CAC8-428E-9D56-1ABBB65274F1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6EDA-2877-4344-80F3-DAFBD956B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5977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41DAE-CAC8-428E-9D56-1ABBB65274F1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6EDA-2877-4344-80F3-DAFBD956B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236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41DAE-CAC8-428E-9D56-1ABBB65274F1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6EDA-2877-4344-80F3-DAFBD956B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0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41DAE-CAC8-428E-9D56-1ABBB65274F1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6EDA-2877-4344-80F3-DAFBD956B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1544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41DAE-CAC8-428E-9D56-1ABBB65274F1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6EDA-2877-4344-80F3-DAFBD956B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2326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41DAE-CAC8-428E-9D56-1ABBB65274F1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6EDA-2877-4344-80F3-DAFBD956B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092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41DAE-CAC8-428E-9D56-1ABBB65274F1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6EDA-2877-4344-80F3-DAFBD956B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1392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41DAE-CAC8-428E-9D56-1ABBB65274F1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6EDA-2877-4344-80F3-DAFBD956B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7171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41DAE-CAC8-428E-9D56-1ABBB65274F1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6EDA-2877-4344-80F3-DAFBD956B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7110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41DAE-CAC8-428E-9D56-1ABBB65274F1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26EDA-2877-4344-80F3-DAFBD956B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2245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ziraat.sdu.edu.tr/assets/uploads/sites/138/files/tarla-bitkilerine-giris-27092016.pdf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ziraat.sdu.edu.tr/assets/uploads/sites/138/files/tarla-bitkilerine-giris-27092016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ALLELOKİMYASALLAR OLARAK TIBBİ VE AROMATİK BİTKİLER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508001" y="2160589"/>
            <a:ext cx="7798655" cy="388077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sz="2900" dirty="0" err="1"/>
              <a:t>Allelokimyasallar</a:t>
            </a:r>
            <a:r>
              <a:rPr lang="en-US" sz="2900" dirty="0"/>
              <a:t>, </a:t>
            </a:r>
            <a:r>
              <a:rPr lang="en-US" sz="2900" dirty="0" err="1"/>
              <a:t>bitkilerde</a:t>
            </a:r>
            <a:r>
              <a:rPr lang="en-US" sz="2900" dirty="0"/>
              <a:t> </a:t>
            </a:r>
            <a:r>
              <a:rPr lang="en-US" sz="2900" dirty="0" err="1"/>
              <a:t>fitotoksin</a:t>
            </a:r>
            <a:r>
              <a:rPr lang="en-US" sz="2900" dirty="0"/>
              <a:t> </a:t>
            </a:r>
            <a:r>
              <a:rPr lang="en-US" sz="2900" dirty="0" err="1"/>
              <a:t>olarak</a:t>
            </a:r>
            <a:r>
              <a:rPr lang="en-US" sz="2900" dirty="0"/>
              <a:t> </a:t>
            </a:r>
            <a:r>
              <a:rPr lang="en-US" sz="2900" dirty="0" err="1"/>
              <a:t>görev</a:t>
            </a:r>
            <a:r>
              <a:rPr lang="en-US" sz="2900" dirty="0"/>
              <a:t> </a:t>
            </a:r>
            <a:r>
              <a:rPr lang="en-US" sz="2900" dirty="0" err="1"/>
              <a:t>yapan</a:t>
            </a:r>
            <a:r>
              <a:rPr lang="en-US" sz="2900" dirty="0"/>
              <a:t> </a:t>
            </a:r>
            <a:r>
              <a:rPr lang="en-US" sz="2900" dirty="0" smtClean="0"/>
              <a:t>se</a:t>
            </a:r>
            <a:r>
              <a:rPr lang="tr-TR" sz="2900" dirty="0" smtClean="0"/>
              <a:t>k</a:t>
            </a:r>
            <a:r>
              <a:rPr lang="en-US" sz="2900" dirty="0" err="1" smtClean="0"/>
              <a:t>onder</a:t>
            </a:r>
            <a:r>
              <a:rPr lang="en-US" sz="2900" dirty="0" smtClean="0"/>
              <a:t> </a:t>
            </a:r>
            <a:r>
              <a:rPr lang="en-US" sz="2900" dirty="0" err="1"/>
              <a:t>metabolitlerdir</a:t>
            </a:r>
            <a:r>
              <a:rPr lang="en-US" sz="2900" dirty="0"/>
              <a:t>. </a:t>
            </a:r>
            <a:r>
              <a:rPr lang="tr-TR" sz="2900" dirty="0" smtClean="0"/>
              <a:t>A</a:t>
            </a:r>
            <a:r>
              <a:rPr lang="en-US" sz="2900" dirty="0" err="1" smtClean="0"/>
              <a:t>rpa</a:t>
            </a:r>
            <a:r>
              <a:rPr lang="en-US" sz="2900" dirty="0" smtClean="0"/>
              <a:t> </a:t>
            </a:r>
            <a:r>
              <a:rPr lang="en-US" sz="2900" dirty="0"/>
              <a:t>(</a:t>
            </a:r>
            <a:r>
              <a:rPr lang="en-US" sz="2900" dirty="0" err="1" smtClean="0"/>
              <a:t>Hordeum</a:t>
            </a:r>
            <a:r>
              <a:rPr lang="tr-TR" sz="2900" dirty="0" smtClean="0"/>
              <a:t> </a:t>
            </a:r>
            <a:r>
              <a:rPr lang="en-US" sz="2900" dirty="0" smtClean="0"/>
              <a:t>vulgare</a:t>
            </a:r>
            <a:r>
              <a:rPr lang="en-US" sz="2900" dirty="0"/>
              <a:t>) </a:t>
            </a:r>
            <a:r>
              <a:rPr lang="en-US" sz="2900" dirty="0" err="1"/>
              <a:t>bitkisinde</a:t>
            </a:r>
            <a:r>
              <a:rPr lang="en-US" sz="2900" dirty="0"/>
              <a:t> </a:t>
            </a:r>
            <a:r>
              <a:rPr lang="en-US" sz="2900" b="1" dirty="0" err="1"/>
              <a:t>hordein</a:t>
            </a:r>
            <a:r>
              <a:rPr lang="en-US" sz="2900" b="1" dirty="0"/>
              <a:t> </a:t>
            </a:r>
            <a:r>
              <a:rPr lang="en-US" sz="2900" dirty="0" err="1"/>
              <a:t>alkaloiti</a:t>
            </a:r>
            <a:r>
              <a:rPr lang="en-US" sz="2900" dirty="0"/>
              <a:t>, </a:t>
            </a:r>
            <a:r>
              <a:rPr lang="en-US" sz="2900" dirty="0" err="1"/>
              <a:t>kekik</a:t>
            </a:r>
            <a:r>
              <a:rPr lang="en-US" sz="2900" dirty="0"/>
              <a:t> (</a:t>
            </a:r>
            <a:r>
              <a:rPr lang="en-US" sz="2900" dirty="0" err="1"/>
              <a:t>Oreganumsp</a:t>
            </a:r>
            <a:r>
              <a:rPr lang="en-US" sz="2900" dirty="0"/>
              <a:t>.) </a:t>
            </a:r>
            <a:r>
              <a:rPr lang="en-US" sz="2900" dirty="0" err="1"/>
              <a:t>uçucu</a:t>
            </a:r>
            <a:r>
              <a:rPr lang="en-US" sz="2900" dirty="0"/>
              <a:t> </a:t>
            </a:r>
            <a:r>
              <a:rPr lang="en-US" sz="2900" dirty="0" err="1"/>
              <a:t>yağındaki</a:t>
            </a:r>
            <a:r>
              <a:rPr lang="en-US" sz="2900" dirty="0"/>
              <a:t> </a:t>
            </a:r>
            <a:r>
              <a:rPr lang="en-US" sz="2900" b="1" dirty="0" err="1"/>
              <a:t>karvakrol</a:t>
            </a:r>
            <a:r>
              <a:rPr lang="en-US" sz="2900" b="1" dirty="0"/>
              <a:t> </a:t>
            </a:r>
            <a:r>
              <a:rPr lang="en-US" sz="2900" dirty="0" err="1"/>
              <a:t>ve</a:t>
            </a:r>
            <a:r>
              <a:rPr lang="en-US" sz="2900" dirty="0"/>
              <a:t> </a:t>
            </a:r>
            <a:r>
              <a:rPr lang="en-US" sz="2900" dirty="0" err="1"/>
              <a:t>okaliptus</a:t>
            </a:r>
            <a:r>
              <a:rPr lang="en-US" sz="2900" dirty="0"/>
              <a:t> (</a:t>
            </a:r>
            <a:r>
              <a:rPr lang="en-US" sz="2900" dirty="0" err="1"/>
              <a:t>Eucalyptussp</a:t>
            </a:r>
            <a:r>
              <a:rPr lang="en-US" sz="2900" dirty="0"/>
              <a:t>.) uçucuyağındaki</a:t>
            </a:r>
            <a:r>
              <a:rPr lang="en-US" sz="2900" b="1" dirty="0"/>
              <a:t>1,8-sineol </a:t>
            </a:r>
            <a:r>
              <a:rPr lang="en-US" sz="2900" dirty="0"/>
              <a:t>(</a:t>
            </a:r>
            <a:r>
              <a:rPr lang="en-US" sz="2900" dirty="0" err="1"/>
              <a:t>ökaliptol</a:t>
            </a:r>
            <a:r>
              <a:rPr lang="en-US" sz="2900" dirty="0"/>
              <a:t>) </a:t>
            </a:r>
            <a:r>
              <a:rPr lang="en-US" sz="2900" dirty="0" err="1"/>
              <a:t>doğal</a:t>
            </a:r>
            <a:r>
              <a:rPr lang="en-US" sz="2900" dirty="0"/>
              <a:t> </a:t>
            </a:r>
            <a:r>
              <a:rPr lang="en-US" sz="2900" dirty="0" err="1"/>
              <a:t>herbisit</a:t>
            </a:r>
            <a:r>
              <a:rPr lang="en-US" sz="2900" dirty="0"/>
              <a:t> </a:t>
            </a:r>
            <a:r>
              <a:rPr lang="en-US" sz="2900" dirty="0" err="1"/>
              <a:t>olarak</a:t>
            </a:r>
            <a:r>
              <a:rPr lang="en-US" sz="2900" dirty="0"/>
              <a:t> </a:t>
            </a:r>
            <a:r>
              <a:rPr lang="en-US" sz="2900" dirty="0" err="1"/>
              <a:t>diğer</a:t>
            </a:r>
            <a:r>
              <a:rPr lang="en-US" sz="2900" dirty="0"/>
              <a:t> </a:t>
            </a:r>
            <a:r>
              <a:rPr lang="en-US" sz="2900" dirty="0" err="1"/>
              <a:t>türlere</a:t>
            </a:r>
            <a:r>
              <a:rPr lang="en-US" sz="2900" dirty="0"/>
              <a:t> </a:t>
            </a:r>
            <a:r>
              <a:rPr lang="en-US" sz="2900" dirty="0" err="1"/>
              <a:t>ait</a:t>
            </a:r>
            <a:r>
              <a:rPr lang="en-US" sz="2900" dirty="0"/>
              <a:t> </a:t>
            </a:r>
            <a:r>
              <a:rPr lang="en-US" sz="2900" dirty="0" err="1"/>
              <a:t>bitkiler</a:t>
            </a:r>
            <a:r>
              <a:rPr lang="en-US" sz="2900" dirty="0"/>
              <a:t> </a:t>
            </a:r>
            <a:r>
              <a:rPr lang="en-US" sz="2900" dirty="0" err="1"/>
              <a:t>üzerine</a:t>
            </a:r>
            <a:r>
              <a:rPr lang="en-US" sz="2900" dirty="0"/>
              <a:t> </a:t>
            </a:r>
            <a:r>
              <a:rPr lang="en-US" sz="2900" dirty="0" err="1"/>
              <a:t>güçlü</a:t>
            </a:r>
            <a:r>
              <a:rPr lang="en-US" sz="2900" dirty="0"/>
              <a:t> </a:t>
            </a:r>
            <a:r>
              <a:rPr lang="en-US" sz="2900" dirty="0" err="1"/>
              <a:t>allelopatik</a:t>
            </a:r>
            <a:r>
              <a:rPr lang="en-US" sz="2900" dirty="0"/>
              <a:t> </a:t>
            </a:r>
            <a:r>
              <a:rPr lang="en-US" sz="2900" dirty="0" err="1"/>
              <a:t>etkisi</a:t>
            </a:r>
            <a:r>
              <a:rPr lang="en-US" sz="2900" dirty="0"/>
              <a:t> </a:t>
            </a:r>
            <a:r>
              <a:rPr lang="en-US" sz="2900" dirty="0" err="1"/>
              <a:t>olan</a:t>
            </a:r>
            <a:r>
              <a:rPr lang="en-US" sz="2900" dirty="0"/>
              <a:t> </a:t>
            </a:r>
            <a:r>
              <a:rPr lang="en-US" sz="2900" dirty="0" err="1"/>
              <a:t>allomenlerdir</a:t>
            </a:r>
            <a:r>
              <a:rPr lang="en-US" sz="2900" dirty="0" smtClean="0"/>
              <a:t>.</a:t>
            </a:r>
            <a:endParaRPr lang="tr-TR" sz="2900" dirty="0" smtClean="0"/>
          </a:p>
          <a:p>
            <a:pPr algn="just"/>
            <a:r>
              <a:rPr lang="en-US" sz="2900" dirty="0" smtClean="0"/>
              <a:t> </a:t>
            </a:r>
            <a:r>
              <a:rPr lang="en-US" sz="2900" dirty="0" err="1"/>
              <a:t>Ceviz</a:t>
            </a:r>
            <a:r>
              <a:rPr lang="en-US" sz="2900" dirty="0"/>
              <a:t> (</a:t>
            </a:r>
            <a:r>
              <a:rPr lang="en-US" sz="2900" dirty="0" err="1"/>
              <a:t>Juglanssp</a:t>
            </a:r>
            <a:r>
              <a:rPr lang="en-US" sz="2900" dirty="0"/>
              <a:t>.) </a:t>
            </a:r>
            <a:r>
              <a:rPr lang="en-US" sz="2900" dirty="0" err="1"/>
              <a:t>kök</a:t>
            </a:r>
            <a:r>
              <a:rPr lang="en-US" sz="2900" dirty="0"/>
              <a:t> </a:t>
            </a:r>
            <a:r>
              <a:rPr lang="en-US" sz="2900" dirty="0" err="1"/>
              <a:t>ve</a:t>
            </a:r>
            <a:r>
              <a:rPr lang="en-US" sz="2900" dirty="0"/>
              <a:t> </a:t>
            </a:r>
            <a:r>
              <a:rPr lang="en-US" sz="2900" dirty="0" err="1"/>
              <a:t>yapraklarında</a:t>
            </a:r>
            <a:r>
              <a:rPr lang="en-US" sz="2900" dirty="0"/>
              <a:t> </a:t>
            </a:r>
            <a:r>
              <a:rPr lang="en-US" sz="2900" dirty="0" err="1"/>
              <a:t>bulunan</a:t>
            </a:r>
            <a:r>
              <a:rPr lang="en-US" sz="2900" dirty="0"/>
              <a:t> </a:t>
            </a:r>
            <a:r>
              <a:rPr lang="en-US" sz="2900" b="1" dirty="0" err="1"/>
              <a:t>juglon</a:t>
            </a:r>
            <a:r>
              <a:rPr lang="en-US" sz="2900" b="1" dirty="0"/>
              <a:t> </a:t>
            </a:r>
            <a:r>
              <a:rPr lang="en-US" sz="2900" dirty="0" err="1"/>
              <a:t>ise</a:t>
            </a:r>
            <a:r>
              <a:rPr lang="en-US" sz="2900" dirty="0"/>
              <a:t> </a:t>
            </a:r>
            <a:r>
              <a:rPr lang="en-US" sz="2900" dirty="0" err="1"/>
              <a:t>bazı</a:t>
            </a:r>
            <a:r>
              <a:rPr lang="en-US" sz="2900" dirty="0"/>
              <a:t> </a:t>
            </a:r>
            <a:r>
              <a:rPr lang="en-US" sz="2900" dirty="0" err="1"/>
              <a:t>bitki</a:t>
            </a:r>
            <a:r>
              <a:rPr lang="en-US" sz="2900" dirty="0"/>
              <a:t> </a:t>
            </a:r>
            <a:r>
              <a:rPr lang="en-US" sz="2900" dirty="0" err="1"/>
              <a:t>türlerinin</a:t>
            </a:r>
            <a:r>
              <a:rPr lang="en-US" sz="2900" dirty="0"/>
              <a:t> </a:t>
            </a:r>
            <a:r>
              <a:rPr lang="en-US" sz="2900" dirty="0" err="1"/>
              <a:t>tohumlarının</a:t>
            </a:r>
            <a:r>
              <a:rPr lang="en-US" sz="2900" dirty="0"/>
              <a:t> </a:t>
            </a:r>
            <a:r>
              <a:rPr lang="en-US" sz="2900" dirty="0" err="1"/>
              <a:t>çimlenmesini</a:t>
            </a:r>
            <a:r>
              <a:rPr lang="en-US" sz="2900" dirty="0"/>
              <a:t> </a:t>
            </a:r>
            <a:r>
              <a:rPr lang="en-US" sz="2900" dirty="0" err="1"/>
              <a:t>engeller</a:t>
            </a:r>
            <a:r>
              <a:rPr lang="en-US" sz="2900" dirty="0"/>
              <a:t>. </a:t>
            </a:r>
            <a:r>
              <a:rPr lang="en-US" sz="2900" dirty="0" err="1"/>
              <a:t>Allelopatik</a:t>
            </a:r>
            <a:r>
              <a:rPr lang="en-US" sz="2900" dirty="0"/>
              <a:t> </a:t>
            </a:r>
            <a:r>
              <a:rPr lang="en-US" sz="2900" dirty="0" err="1"/>
              <a:t>davranış</a:t>
            </a:r>
            <a:r>
              <a:rPr lang="en-US" sz="2900" dirty="0"/>
              <a:t> </a:t>
            </a:r>
            <a:r>
              <a:rPr lang="en-US" sz="2900" dirty="0" err="1"/>
              <a:t>için</a:t>
            </a:r>
            <a:r>
              <a:rPr lang="en-US" sz="2900" dirty="0"/>
              <a:t> </a:t>
            </a:r>
            <a:r>
              <a:rPr lang="en-US" sz="2900" dirty="0" err="1"/>
              <a:t>bir</a:t>
            </a:r>
            <a:r>
              <a:rPr lang="en-US" sz="2900" dirty="0"/>
              <a:t> </a:t>
            </a:r>
            <a:r>
              <a:rPr lang="en-US" sz="2900" dirty="0" err="1"/>
              <a:t>başka</a:t>
            </a:r>
            <a:r>
              <a:rPr lang="en-US" sz="2900" dirty="0"/>
              <a:t> </a:t>
            </a:r>
            <a:r>
              <a:rPr lang="en-US" sz="2900" dirty="0" err="1"/>
              <a:t>örnek</a:t>
            </a:r>
            <a:r>
              <a:rPr lang="en-US" sz="2900" dirty="0"/>
              <a:t> de </a:t>
            </a:r>
            <a:r>
              <a:rPr lang="en-US" sz="2900" dirty="0" err="1"/>
              <a:t>Ericaceae</a:t>
            </a:r>
            <a:r>
              <a:rPr lang="en-US" sz="2900" dirty="0"/>
              <a:t> </a:t>
            </a:r>
            <a:r>
              <a:rPr lang="en-US" sz="2900" dirty="0" err="1"/>
              <a:t>familyasına</a:t>
            </a:r>
            <a:r>
              <a:rPr lang="en-US" sz="2900" dirty="0"/>
              <a:t> </a:t>
            </a:r>
            <a:r>
              <a:rPr lang="en-US" sz="2900" dirty="0" err="1"/>
              <a:t>ait</a:t>
            </a:r>
            <a:r>
              <a:rPr lang="en-US" sz="2900" dirty="0"/>
              <a:t> </a:t>
            </a:r>
            <a:r>
              <a:rPr lang="en-US" sz="2900" dirty="0" err="1"/>
              <a:t>bitkitürlerinin</a:t>
            </a:r>
            <a:r>
              <a:rPr lang="en-US" sz="2900" dirty="0"/>
              <a:t> </a:t>
            </a:r>
            <a:r>
              <a:rPr lang="en-US" sz="2900" dirty="0" err="1"/>
              <a:t>bol</a:t>
            </a:r>
            <a:r>
              <a:rPr lang="en-US" sz="2900" dirty="0"/>
              <a:t> </a:t>
            </a:r>
            <a:r>
              <a:rPr lang="en-US" sz="2900" dirty="0" err="1"/>
              <a:t>olduğu</a:t>
            </a:r>
            <a:r>
              <a:rPr lang="en-US" sz="2900" dirty="0"/>
              <a:t> </a:t>
            </a:r>
            <a:r>
              <a:rPr lang="en-US" sz="2900" dirty="0" err="1"/>
              <a:t>ormanlarda</a:t>
            </a:r>
            <a:r>
              <a:rPr lang="en-US" sz="2900" dirty="0"/>
              <a:t> </a:t>
            </a:r>
            <a:r>
              <a:rPr lang="en-US" sz="2900" dirty="0" err="1"/>
              <a:t>genç</a:t>
            </a:r>
            <a:r>
              <a:rPr lang="en-US" sz="2900" dirty="0"/>
              <a:t> </a:t>
            </a:r>
            <a:r>
              <a:rPr lang="en-US" sz="2900" dirty="0" err="1"/>
              <a:t>çam</a:t>
            </a:r>
            <a:r>
              <a:rPr lang="en-US" sz="2900" dirty="0"/>
              <a:t> </a:t>
            </a:r>
            <a:r>
              <a:rPr lang="en-US" sz="2900" dirty="0" err="1"/>
              <a:t>fidelerinin</a:t>
            </a:r>
            <a:r>
              <a:rPr lang="en-US" sz="2900" dirty="0"/>
              <a:t> </a:t>
            </a:r>
            <a:r>
              <a:rPr lang="en-US" sz="2900" dirty="0" err="1"/>
              <a:t>çok</a:t>
            </a:r>
            <a:r>
              <a:rPr lang="en-US" sz="2900" dirty="0"/>
              <a:t> </a:t>
            </a:r>
            <a:r>
              <a:rPr lang="en-US" sz="2900" dirty="0" err="1"/>
              <a:t>zayıf</a:t>
            </a:r>
            <a:r>
              <a:rPr lang="en-US" sz="2900" dirty="0"/>
              <a:t> </a:t>
            </a:r>
            <a:r>
              <a:rPr lang="en-US" sz="2900" dirty="0" err="1"/>
              <a:t>geliştiği</a:t>
            </a:r>
            <a:r>
              <a:rPr lang="en-US" sz="2900" dirty="0"/>
              <a:t> </a:t>
            </a:r>
            <a:r>
              <a:rPr lang="en-US" sz="2900" dirty="0" err="1"/>
              <a:t>ve</a:t>
            </a:r>
            <a:r>
              <a:rPr lang="en-US" sz="2900" dirty="0"/>
              <a:t> </a:t>
            </a:r>
            <a:r>
              <a:rPr lang="en-US" sz="2900" dirty="0" err="1"/>
              <a:t>ya</a:t>
            </a:r>
            <a:r>
              <a:rPr lang="en-US" sz="2900" dirty="0"/>
              <a:t> </a:t>
            </a:r>
            <a:r>
              <a:rPr lang="en-US" sz="2900" dirty="0" err="1"/>
              <a:t>kuruduğu</a:t>
            </a:r>
            <a:r>
              <a:rPr lang="en-US" sz="2900" dirty="0"/>
              <a:t> </a:t>
            </a:r>
            <a:r>
              <a:rPr lang="en-US" sz="2900" dirty="0" err="1"/>
              <a:t>görülür</a:t>
            </a:r>
            <a:r>
              <a:rPr lang="en-US" sz="2900" dirty="0"/>
              <a:t>. </a:t>
            </a:r>
          </a:p>
          <a:p>
            <a:pPr algn="just"/>
            <a:endParaRPr lang="en-US" sz="2900" dirty="0"/>
          </a:p>
          <a:p>
            <a:endParaRPr lang="en-US" dirty="0"/>
          </a:p>
        </p:txBody>
      </p:sp>
      <p:sp>
        <p:nvSpPr>
          <p:cNvPr id="5" name="Dikdörtgen 4"/>
          <p:cNvSpPr/>
          <p:nvPr/>
        </p:nvSpPr>
        <p:spPr>
          <a:xfrm>
            <a:off x="822911" y="5229200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800" u="sng" dirty="0">
                <a:hlinkClick r:id="rId2"/>
              </a:rPr>
              <a:t>http://ziraat.sdu.edu.tr/assets/uploads/sites/138/files/tarla-bitkilerine-giris-27092016.pdf</a:t>
            </a:r>
            <a:endParaRPr lang="tr-TR" sz="800" dirty="0"/>
          </a:p>
        </p:txBody>
      </p:sp>
    </p:spTree>
    <p:extLst>
      <p:ext uri="{BB962C8B-B14F-4D97-AF65-F5344CB8AC3E}">
        <p14:creationId xmlns:p14="http://schemas.microsoft.com/office/powerpoint/2010/main" val="2529626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KEYF VERİCİ OLARAK TIBBİ VE AROMATİK BİTKİLER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508001" y="2160589"/>
            <a:ext cx="4499852" cy="388077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sz="2600" dirty="0" err="1"/>
              <a:t>Haşhaş</a:t>
            </a:r>
            <a:r>
              <a:rPr lang="en-US" sz="2600" dirty="0"/>
              <a:t> (Papaver </a:t>
            </a:r>
            <a:r>
              <a:rPr lang="en-US" sz="2600" dirty="0" err="1"/>
              <a:t>somniferum</a:t>
            </a:r>
            <a:r>
              <a:rPr lang="en-US" sz="2600" dirty="0"/>
              <a:t>) </a:t>
            </a:r>
            <a:r>
              <a:rPr lang="en-US" sz="2600" dirty="0" err="1"/>
              <a:t>bitkisinde</a:t>
            </a:r>
            <a:r>
              <a:rPr lang="en-US" sz="2600" dirty="0"/>
              <a:t> </a:t>
            </a:r>
            <a:r>
              <a:rPr lang="en-US" sz="2600" b="1" dirty="0" err="1"/>
              <a:t>morfin</a:t>
            </a:r>
            <a:r>
              <a:rPr lang="en-US" sz="2600" dirty="0"/>
              <a:t>, </a:t>
            </a:r>
            <a:r>
              <a:rPr lang="en-US" sz="2600" dirty="0" err="1"/>
              <a:t>tütün</a:t>
            </a:r>
            <a:r>
              <a:rPr lang="en-US" sz="2600" dirty="0"/>
              <a:t> (</a:t>
            </a:r>
            <a:r>
              <a:rPr lang="en-US" sz="2600" dirty="0" err="1"/>
              <a:t>Nicotiana</a:t>
            </a:r>
            <a:r>
              <a:rPr lang="en-US" sz="2600" dirty="0"/>
              <a:t> </a:t>
            </a:r>
            <a:r>
              <a:rPr lang="en-US" sz="2600" dirty="0" err="1"/>
              <a:t>tabacum</a:t>
            </a:r>
            <a:r>
              <a:rPr lang="en-US" sz="2600" dirty="0"/>
              <a:t>) </a:t>
            </a:r>
            <a:r>
              <a:rPr lang="en-US" sz="2600" dirty="0" err="1"/>
              <a:t>bitkisinde</a:t>
            </a:r>
            <a:r>
              <a:rPr lang="en-US" sz="2600" dirty="0"/>
              <a:t> </a:t>
            </a:r>
            <a:r>
              <a:rPr lang="en-US" sz="2600" b="1" dirty="0" err="1"/>
              <a:t>nikotin</a:t>
            </a:r>
            <a:r>
              <a:rPr lang="en-US" sz="2600" dirty="0"/>
              <a:t>, </a:t>
            </a:r>
            <a:r>
              <a:rPr lang="en-US" sz="2600" dirty="0" err="1"/>
              <a:t>koka</a:t>
            </a:r>
            <a:r>
              <a:rPr lang="en-US" sz="2600" dirty="0"/>
              <a:t> (</a:t>
            </a:r>
            <a:r>
              <a:rPr lang="en-US" sz="2600" dirty="0" err="1"/>
              <a:t>Erythroxylon</a:t>
            </a:r>
            <a:r>
              <a:rPr lang="en-US" sz="2600" dirty="0"/>
              <a:t> coca) </a:t>
            </a:r>
            <a:r>
              <a:rPr lang="en-US" sz="2600" dirty="0" err="1"/>
              <a:t>bitkisinde</a:t>
            </a:r>
            <a:r>
              <a:rPr lang="en-US" sz="2600" dirty="0"/>
              <a:t> </a:t>
            </a:r>
            <a:r>
              <a:rPr lang="en-US" sz="2600" b="1" dirty="0" err="1"/>
              <a:t>kokain</a:t>
            </a:r>
            <a:r>
              <a:rPr lang="en-US" sz="2600" dirty="0"/>
              <a:t>, </a:t>
            </a:r>
            <a:r>
              <a:rPr lang="en-US" sz="2600" dirty="0" err="1"/>
              <a:t>kakao</a:t>
            </a:r>
            <a:r>
              <a:rPr lang="en-US" sz="2600" dirty="0"/>
              <a:t> (Theobroma cacao) </a:t>
            </a:r>
            <a:r>
              <a:rPr lang="en-US" sz="2600" dirty="0" err="1"/>
              <a:t>bitkisinde</a:t>
            </a:r>
            <a:r>
              <a:rPr lang="en-US" sz="2600" dirty="0"/>
              <a:t> </a:t>
            </a:r>
            <a:r>
              <a:rPr lang="en-US" sz="2600" b="1" dirty="0" err="1"/>
              <a:t>theobromin</a:t>
            </a:r>
            <a:r>
              <a:rPr lang="en-US" sz="2600" dirty="0"/>
              <a:t>, </a:t>
            </a:r>
            <a:r>
              <a:rPr lang="en-US" sz="2600" dirty="0" err="1" smtClean="0"/>
              <a:t>kahve</a:t>
            </a:r>
            <a:r>
              <a:rPr lang="tr-TR" sz="2600" dirty="0" smtClean="0"/>
              <a:t> </a:t>
            </a:r>
            <a:r>
              <a:rPr lang="en-US" sz="2600" dirty="0" smtClean="0"/>
              <a:t>(</a:t>
            </a:r>
            <a:r>
              <a:rPr lang="en-US" sz="2600" dirty="0" err="1" smtClean="0"/>
              <a:t>Coffea</a:t>
            </a:r>
            <a:r>
              <a:rPr lang="tr-TR" sz="2600" dirty="0" smtClean="0"/>
              <a:t> </a:t>
            </a:r>
            <a:r>
              <a:rPr lang="en-US" sz="2600" dirty="0" err="1" smtClean="0"/>
              <a:t>arabica</a:t>
            </a:r>
            <a:r>
              <a:rPr lang="en-US" sz="2600" dirty="0"/>
              <a:t>), </a:t>
            </a:r>
            <a:r>
              <a:rPr lang="en-US" sz="2600" dirty="0" err="1" smtClean="0"/>
              <a:t>çay</a:t>
            </a:r>
            <a:r>
              <a:rPr lang="tr-TR" sz="2600" dirty="0" smtClean="0"/>
              <a:t> </a:t>
            </a:r>
            <a:r>
              <a:rPr lang="en-US" sz="2600" dirty="0" smtClean="0"/>
              <a:t>(</a:t>
            </a:r>
            <a:r>
              <a:rPr lang="en-US" sz="2600" dirty="0"/>
              <a:t>Camellia </a:t>
            </a:r>
            <a:r>
              <a:rPr lang="en-US" sz="2600" dirty="0" err="1"/>
              <a:t>sinensis</a:t>
            </a:r>
            <a:r>
              <a:rPr lang="en-US" sz="2600" dirty="0"/>
              <a:t>) </a:t>
            </a:r>
            <a:r>
              <a:rPr lang="en-US" sz="2600" dirty="0" err="1"/>
              <a:t>ve</a:t>
            </a:r>
            <a:r>
              <a:rPr lang="en-US" sz="2600" dirty="0"/>
              <a:t> kola (Cola </a:t>
            </a:r>
            <a:r>
              <a:rPr lang="en-US" sz="2600" dirty="0" err="1"/>
              <a:t>acuminarta</a:t>
            </a:r>
            <a:r>
              <a:rPr lang="en-US" sz="2600" dirty="0"/>
              <a:t>) </a:t>
            </a:r>
            <a:r>
              <a:rPr lang="en-US" sz="2600" dirty="0" err="1"/>
              <a:t>bitkilerinde</a:t>
            </a:r>
            <a:r>
              <a:rPr lang="en-US" sz="2600" dirty="0"/>
              <a:t> </a:t>
            </a:r>
            <a:r>
              <a:rPr lang="en-US" sz="2600" b="1" dirty="0" err="1"/>
              <a:t>kafein</a:t>
            </a:r>
            <a:r>
              <a:rPr lang="en-US" sz="2600" b="1" dirty="0"/>
              <a:t> </a:t>
            </a:r>
            <a:r>
              <a:rPr lang="en-US" sz="2600" dirty="0" err="1" smtClean="0"/>
              <a:t>gibi</a:t>
            </a:r>
            <a:r>
              <a:rPr lang="tr-TR" sz="2600" dirty="0" smtClean="0"/>
              <a:t> </a:t>
            </a:r>
            <a:r>
              <a:rPr lang="en-US" sz="2600" dirty="0" err="1" smtClean="0"/>
              <a:t>alkaloitler</a:t>
            </a:r>
            <a:r>
              <a:rPr lang="en-US" sz="2600" dirty="0"/>
              <a:t>, </a:t>
            </a:r>
            <a:r>
              <a:rPr lang="en-US" sz="2600" dirty="0" err="1"/>
              <a:t>kenevir</a:t>
            </a:r>
            <a:r>
              <a:rPr lang="en-US" sz="2600" dirty="0"/>
              <a:t> (Cannabis sativa) </a:t>
            </a:r>
            <a:r>
              <a:rPr lang="en-US" sz="2600" dirty="0" err="1"/>
              <a:t>bitkisinde</a:t>
            </a:r>
            <a:r>
              <a:rPr lang="en-US" sz="2600" dirty="0"/>
              <a:t> </a:t>
            </a:r>
            <a:r>
              <a:rPr lang="en-US" sz="2600" b="1" dirty="0" err="1"/>
              <a:t>tetrahidrokannabinol</a:t>
            </a:r>
            <a:r>
              <a:rPr lang="en-US" sz="2600" dirty="0"/>
              <a:t>(THC), </a:t>
            </a:r>
            <a:r>
              <a:rPr lang="en-US" sz="2600" dirty="0" err="1" smtClean="0"/>
              <a:t>şerbetçiotu</a:t>
            </a:r>
            <a:r>
              <a:rPr lang="tr-TR" sz="2600" dirty="0" smtClean="0"/>
              <a:t> </a:t>
            </a:r>
            <a:r>
              <a:rPr lang="en-US" sz="2600" dirty="0" smtClean="0"/>
              <a:t>(</a:t>
            </a:r>
            <a:r>
              <a:rPr lang="en-US" sz="2600" dirty="0" err="1"/>
              <a:t>Humulus</a:t>
            </a:r>
            <a:r>
              <a:rPr lang="en-US" sz="2600" dirty="0"/>
              <a:t> </a:t>
            </a:r>
            <a:r>
              <a:rPr lang="en-US" sz="2600" dirty="0" err="1"/>
              <a:t>lupulus</a:t>
            </a:r>
            <a:r>
              <a:rPr lang="en-US" sz="2600" dirty="0"/>
              <a:t>) </a:t>
            </a:r>
            <a:r>
              <a:rPr lang="en-US" sz="2600" dirty="0" err="1"/>
              <a:t>bitkisinde</a:t>
            </a:r>
            <a:r>
              <a:rPr lang="en-US" sz="2600" dirty="0"/>
              <a:t> </a:t>
            </a:r>
            <a:r>
              <a:rPr lang="en-US" sz="2600" b="1" dirty="0" err="1"/>
              <a:t>humulon</a:t>
            </a:r>
            <a:r>
              <a:rPr lang="en-US" sz="2600" b="1" dirty="0"/>
              <a:t> </a:t>
            </a:r>
            <a:r>
              <a:rPr lang="en-US" sz="2600" dirty="0" err="1"/>
              <a:t>ve</a:t>
            </a:r>
            <a:r>
              <a:rPr lang="en-US" sz="2600" dirty="0"/>
              <a:t> </a:t>
            </a:r>
            <a:r>
              <a:rPr lang="en-US" sz="2600" b="1" dirty="0" err="1"/>
              <a:t>lupulon</a:t>
            </a:r>
            <a:r>
              <a:rPr lang="en-US" sz="2600" dirty="0"/>
              <a:t>, </a:t>
            </a:r>
            <a:r>
              <a:rPr lang="en-US" sz="2600" dirty="0" err="1" smtClean="0"/>
              <a:t>kediotu</a:t>
            </a:r>
            <a:r>
              <a:rPr lang="tr-TR" sz="2600" dirty="0" smtClean="0"/>
              <a:t> </a:t>
            </a:r>
            <a:r>
              <a:rPr lang="en-US" sz="2600" dirty="0" smtClean="0"/>
              <a:t>(</a:t>
            </a:r>
            <a:r>
              <a:rPr lang="en-US" sz="2600" dirty="0" err="1"/>
              <a:t>Valeriana</a:t>
            </a:r>
            <a:r>
              <a:rPr lang="en-US" sz="2600" dirty="0"/>
              <a:t> officinalis) </a:t>
            </a:r>
            <a:r>
              <a:rPr lang="en-US" sz="2600" dirty="0" err="1"/>
              <a:t>bitkisinde</a:t>
            </a:r>
            <a:r>
              <a:rPr lang="en-US" sz="2600" dirty="0"/>
              <a:t> </a:t>
            </a:r>
            <a:r>
              <a:rPr lang="en-US" sz="2600" b="1" dirty="0" err="1"/>
              <a:t>valepotriatlar</a:t>
            </a:r>
            <a:r>
              <a:rPr lang="en-US" sz="2600" b="1" dirty="0"/>
              <a:t> </a:t>
            </a:r>
            <a:r>
              <a:rPr lang="en-US" sz="2600" dirty="0" err="1"/>
              <a:t>kefy</a:t>
            </a:r>
            <a:r>
              <a:rPr lang="en-US" sz="2600" dirty="0"/>
              <a:t> </a:t>
            </a:r>
            <a:r>
              <a:rPr lang="en-US" sz="2600" dirty="0" err="1"/>
              <a:t>verici</a:t>
            </a:r>
            <a:r>
              <a:rPr lang="en-US" sz="2600" dirty="0"/>
              <a:t> </a:t>
            </a:r>
            <a:r>
              <a:rPr lang="en-US" sz="2600" dirty="0" err="1"/>
              <a:t>sekonder</a:t>
            </a:r>
            <a:r>
              <a:rPr lang="en-US" sz="2600" dirty="0"/>
              <a:t> </a:t>
            </a:r>
            <a:r>
              <a:rPr lang="en-US" sz="2600" dirty="0" err="1"/>
              <a:t>metabolitlerdir</a:t>
            </a:r>
            <a:r>
              <a:rPr lang="en-US" sz="2600" dirty="0"/>
              <a:t>. </a:t>
            </a:r>
            <a:endParaRPr lang="tr-TR" sz="2600" dirty="0" smtClean="0"/>
          </a:p>
          <a:p>
            <a:pPr algn="just"/>
            <a:endParaRPr lang="tr-TR" sz="2600" dirty="0"/>
          </a:p>
          <a:p>
            <a:endParaRPr lang="en-US" sz="2600" dirty="0"/>
          </a:p>
          <a:p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5250970" y="3622346"/>
            <a:ext cx="9428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Verdana" panose="020B0604030504040204" pitchFamily="34" charset="0"/>
              </a:rPr>
              <a:t>Tütün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6533992" y="3601836"/>
            <a:ext cx="1124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mtClean="0">
                <a:solidFill>
                  <a:srgbClr val="000000"/>
                </a:solidFill>
                <a:latin typeface="Verdana" panose="020B0604030504040204" pitchFamily="34" charset="0"/>
              </a:rPr>
              <a:t>Haşhaş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6457369" y="5856695"/>
            <a:ext cx="11801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Verdana" panose="020B0604030504040204" pitchFamily="34" charset="0"/>
              </a:rPr>
              <a:t>Kenevir</a:t>
            </a:r>
            <a:endParaRPr lang="en-US" dirty="0"/>
          </a:p>
        </p:txBody>
      </p:sp>
      <p:sp>
        <p:nvSpPr>
          <p:cNvPr id="14" name="Dikdörtgen 13"/>
          <p:cNvSpPr/>
          <p:nvPr/>
        </p:nvSpPr>
        <p:spPr>
          <a:xfrm>
            <a:off x="4955441" y="5887414"/>
            <a:ext cx="1762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Verdana" panose="020B0604030504040204" pitchFamily="34" charset="0"/>
              </a:rPr>
              <a:t>Şerbetçiotu</a:t>
            </a:r>
            <a:r>
              <a:rPr lang="en-US" b="1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8064392" y="5677318"/>
            <a:ext cx="6526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Koka</a:t>
            </a:r>
            <a:endParaRPr lang="en-US" dirty="0"/>
          </a:p>
        </p:txBody>
      </p:sp>
      <p:sp>
        <p:nvSpPr>
          <p:cNvPr id="18" name="Dikdörtgen 17"/>
          <p:cNvSpPr/>
          <p:nvPr/>
        </p:nvSpPr>
        <p:spPr>
          <a:xfrm>
            <a:off x="8146074" y="3512166"/>
            <a:ext cx="6559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000000"/>
                </a:solidFill>
                <a:latin typeface="Verdana" panose="020B0604030504040204" pitchFamily="34" charset="0"/>
              </a:rPr>
              <a:t>Çay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928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-396552" y="188640"/>
            <a:ext cx="6447501" cy="1320800"/>
          </a:xfrm>
        </p:spPr>
        <p:txBody>
          <a:bodyPr>
            <a:normAutofit/>
          </a:bodyPr>
          <a:lstStyle/>
          <a:p>
            <a:r>
              <a:rPr lang="en-US" sz="1800" b="1" dirty="0"/>
              <a:t>HERBAL ÇAY OLARAK TIBBİ VE AROMATİK BİTKİLER</a:t>
            </a:r>
            <a:endParaRPr lang="en-US" sz="1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508001" y="1347866"/>
            <a:ext cx="4423595" cy="4693495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sz="3500" b="1" dirty="0" err="1" smtClean="0"/>
              <a:t>Soğuk</a:t>
            </a:r>
            <a:r>
              <a:rPr lang="en-US" sz="3500" b="1" dirty="0" smtClean="0"/>
              <a:t> </a:t>
            </a:r>
            <a:r>
              <a:rPr lang="en-US" sz="3500" b="1" dirty="0" err="1"/>
              <a:t>algınlığı</a:t>
            </a:r>
            <a:r>
              <a:rPr lang="en-US" sz="3500" b="1" dirty="0"/>
              <a:t> </a:t>
            </a:r>
            <a:r>
              <a:rPr lang="en-US" sz="3500" b="1" dirty="0" err="1"/>
              <a:t>ve</a:t>
            </a:r>
            <a:r>
              <a:rPr lang="en-US" sz="3500" b="1" dirty="0"/>
              <a:t> </a:t>
            </a:r>
            <a:r>
              <a:rPr lang="en-US" sz="3500" b="1" dirty="0" err="1"/>
              <a:t>üşütme</a:t>
            </a:r>
            <a:r>
              <a:rPr lang="en-US" sz="3500" b="1" dirty="0"/>
              <a:t> </a:t>
            </a:r>
            <a:r>
              <a:rPr lang="en-US" sz="3500" b="1" dirty="0" err="1"/>
              <a:t>için</a:t>
            </a:r>
            <a:r>
              <a:rPr lang="en-US" sz="3500" b="1" dirty="0"/>
              <a:t> </a:t>
            </a:r>
            <a:r>
              <a:rPr lang="en-US" sz="3500" dirty="0" err="1"/>
              <a:t>ekinezya</a:t>
            </a:r>
            <a:r>
              <a:rPr lang="en-US" sz="3500" dirty="0"/>
              <a:t> </a:t>
            </a:r>
            <a:r>
              <a:rPr lang="en-US" sz="3500" dirty="0" err="1"/>
              <a:t>ve</a:t>
            </a:r>
            <a:r>
              <a:rPr lang="en-US" sz="3500" dirty="0"/>
              <a:t> </a:t>
            </a:r>
            <a:r>
              <a:rPr lang="en-US" sz="3500" dirty="0" err="1"/>
              <a:t>ıhlamur</a:t>
            </a:r>
            <a:r>
              <a:rPr lang="en-US" sz="3500" dirty="0"/>
              <a:t>, </a:t>
            </a:r>
            <a:r>
              <a:rPr lang="en-US" sz="3500" b="1" dirty="0"/>
              <a:t>stress </a:t>
            </a:r>
            <a:r>
              <a:rPr lang="en-US" sz="3500" b="1" dirty="0" err="1"/>
              <a:t>ve</a:t>
            </a:r>
            <a:r>
              <a:rPr lang="en-US" sz="3500" b="1" dirty="0"/>
              <a:t> </a:t>
            </a:r>
            <a:r>
              <a:rPr lang="en-US" sz="3500" b="1" dirty="0" err="1"/>
              <a:t>depresyon</a:t>
            </a:r>
            <a:r>
              <a:rPr lang="en-US" sz="3500" b="1" dirty="0"/>
              <a:t> </a:t>
            </a:r>
            <a:r>
              <a:rPr lang="en-US" sz="3500" b="1" dirty="0" err="1"/>
              <a:t>için</a:t>
            </a:r>
            <a:r>
              <a:rPr lang="en-US" sz="3500" b="1" dirty="0"/>
              <a:t> </a:t>
            </a:r>
            <a:r>
              <a:rPr lang="en-US" sz="3500" dirty="0" err="1"/>
              <a:t>kantaron</a:t>
            </a:r>
            <a:r>
              <a:rPr lang="en-US" sz="3500" dirty="0"/>
              <a:t> </a:t>
            </a:r>
            <a:r>
              <a:rPr lang="en-US" sz="3500" dirty="0" err="1"/>
              <a:t>ve</a:t>
            </a:r>
            <a:r>
              <a:rPr lang="en-US" sz="3500" dirty="0"/>
              <a:t> </a:t>
            </a:r>
            <a:r>
              <a:rPr lang="en-US" sz="3500" dirty="0" err="1"/>
              <a:t>melissa</a:t>
            </a:r>
            <a:r>
              <a:rPr lang="en-US" sz="3500" dirty="0"/>
              <a:t>, </a:t>
            </a:r>
            <a:r>
              <a:rPr lang="en-US" sz="3500" b="1" dirty="0" err="1"/>
              <a:t>hazımsızlık</a:t>
            </a:r>
            <a:r>
              <a:rPr lang="en-US" sz="3500" b="1" dirty="0"/>
              <a:t> </a:t>
            </a:r>
            <a:r>
              <a:rPr lang="en-US" sz="3500" b="1" dirty="0" err="1"/>
              <a:t>ve</a:t>
            </a:r>
            <a:r>
              <a:rPr lang="en-US" sz="3500" b="1" dirty="0"/>
              <a:t> </a:t>
            </a:r>
            <a:r>
              <a:rPr lang="en-US" sz="3500" b="1" dirty="0" err="1"/>
              <a:t>sindirim</a:t>
            </a:r>
            <a:r>
              <a:rPr lang="en-US" sz="3500" b="1" dirty="0"/>
              <a:t> </a:t>
            </a:r>
            <a:r>
              <a:rPr lang="en-US" sz="3500" b="1" dirty="0" err="1"/>
              <a:t>sorunları</a:t>
            </a:r>
            <a:r>
              <a:rPr lang="en-US" sz="3500" b="1" dirty="0"/>
              <a:t> </a:t>
            </a:r>
            <a:r>
              <a:rPr lang="en-US" sz="3500" b="1" dirty="0" err="1"/>
              <a:t>için</a:t>
            </a:r>
            <a:r>
              <a:rPr lang="en-US" sz="3500" b="1" dirty="0"/>
              <a:t> </a:t>
            </a:r>
            <a:r>
              <a:rPr lang="en-US" sz="3500" dirty="0" err="1"/>
              <a:t>papatya</a:t>
            </a:r>
            <a:r>
              <a:rPr lang="en-US" sz="3500" dirty="0"/>
              <a:t> </a:t>
            </a:r>
            <a:r>
              <a:rPr lang="en-US" sz="3500" dirty="0" err="1"/>
              <a:t>ve</a:t>
            </a:r>
            <a:r>
              <a:rPr lang="en-US" sz="3500" dirty="0"/>
              <a:t> </a:t>
            </a:r>
            <a:r>
              <a:rPr lang="en-US" sz="3500" dirty="0" err="1"/>
              <a:t>rezene</a:t>
            </a:r>
            <a:r>
              <a:rPr lang="en-US" sz="3500" dirty="0"/>
              <a:t>, </a:t>
            </a:r>
            <a:r>
              <a:rPr lang="en-US" sz="3500" b="1" dirty="0" err="1"/>
              <a:t>karaciğer</a:t>
            </a:r>
            <a:r>
              <a:rPr lang="en-US" sz="3500" b="1" dirty="0"/>
              <a:t> </a:t>
            </a:r>
            <a:r>
              <a:rPr lang="en-US" sz="3500" b="1" dirty="0" err="1"/>
              <a:t>rahatsızlıkları</a:t>
            </a:r>
            <a:r>
              <a:rPr lang="en-US" sz="3500" b="1" dirty="0"/>
              <a:t> </a:t>
            </a:r>
            <a:r>
              <a:rPr lang="en-US" sz="3500" dirty="0" err="1"/>
              <a:t>için</a:t>
            </a:r>
            <a:r>
              <a:rPr lang="en-US" sz="3500" dirty="0"/>
              <a:t> </a:t>
            </a:r>
            <a:r>
              <a:rPr lang="en-US" sz="3500" dirty="0" err="1"/>
              <a:t>enginar</a:t>
            </a:r>
            <a:r>
              <a:rPr lang="en-US" sz="3500" dirty="0"/>
              <a:t> </a:t>
            </a:r>
            <a:r>
              <a:rPr lang="en-US" sz="3500" dirty="0" err="1"/>
              <a:t>ve</a:t>
            </a:r>
            <a:r>
              <a:rPr lang="en-US" sz="3500" dirty="0"/>
              <a:t> </a:t>
            </a:r>
            <a:r>
              <a:rPr lang="en-US" sz="3500" dirty="0" err="1"/>
              <a:t>devedikeni</a:t>
            </a:r>
            <a:r>
              <a:rPr lang="en-US" sz="3500" dirty="0"/>
              <a:t>, </a:t>
            </a:r>
            <a:r>
              <a:rPr lang="en-US" sz="3500" b="1" dirty="0" err="1"/>
              <a:t>böbrek</a:t>
            </a:r>
            <a:r>
              <a:rPr lang="en-US" sz="3500" b="1" dirty="0"/>
              <a:t> </a:t>
            </a:r>
            <a:r>
              <a:rPr lang="en-US" sz="3500" b="1" dirty="0" err="1"/>
              <a:t>rahatsızlıkları</a:t>
            </a:r>
            <a:r>
              <a:rPr lang="en-US" sz="3500" b="1" dirty="0"/>
              <a:t> </a:t>
            </a:r>
            <a:r>
              <a:rPr lang="en-US" sz="3500" b="1" dirty="0" err="1"/>
              <a:t>için</a:t>
            </a:r>
            <a:r>
              <a:rPr lang="en-US" sz="3500" b="1" dirty="0"/>
              <a:t> </a:t>
            </a:r>
            <a:r>
              <a:rPr lang="en-US" sz="3500" dirty="0" err="1"/>
              <a:t>altınotu</a:t>
            </a:r>
            <a:r>
              <a:rPr lang="en-US" sz="3500" dirty="0"/>
              <a:t> </a:t>
            </a:r>
            <a:r>
              <a:rPr lang="en-US" sz="3500" dirty="0" err="1"/>
              <a:t>ve</a:t>
            </a:r>
            <a:r>
              <a:rPr lang="en-US" sz="3500" dirty="0"/>
              <a:t> </a:t>
            </a:r>
            <a:r>
              <a:rPr lang="en-US" sz="3500" dirty="0" err="1"/>
              <a:t>ayrıkotu</a:t>
            </a:r>
            <a:r>
              <a:rPr lang="en-US" sz="3500" dirty="0"/>
              <a:t>, </a:t>
            </a:r>
            <a:r>
              <a:rPr lang="en-US" sz="3500" b="1" dirty="0" err="1"/>
              <a:t>mide</a:t>
            </a:r>
            <a:r>
              <a:rPr lang="en-US" sz="3500" b="1" dirty="0"/>
              <a:t> </a:t>
            </a:r>
            <a:r>
              <a:rPr lang="en-US" sz="3500" b="1" dirty="0" err="1"/>
              <a:t>bulantısı</a:t>
            </a:r>
            <a:r>
              <a:rPr lang="en-US" sz="3500" b="1" dirty="0"/>
              <a:t> </a:t>
            </a:r>
            <a:r>
              <a:rPr lang="en-US" sz="3500" b="1" dirty="0" err="1"/>
              <a:t>ve</a:t>
            </a:r>
            <a:r>
              <a:rPr lang="en-US" sz="3500" b="1" dirty="0"/>
              <a:t> </a:t>
            </a:r>
            <a:r>
              <a:rPr lang="en-US" sz="3500" b="1" dirty="0" err="1"/>
              <a:t>ağrısı</a:t>
            </a:r>
            <a:r>
              <a:rPr lang="en-US" sz="3500" b="1" dirty="0"/>
              <a:t> </a:t>
            </a:r>
            <a:r>
              <a:rPr lang="en-US" sz="3500" b="1" dirty="0" err="1"/>
              <a:t>için</a:t>
            </a:r>
            <a:r>
              <a:rPr lang="en-US" sz="3500" b="1" dirty="0"/>
              <a:t> </a:t>
            </a:r>
            <a:r>
              <a:rPr lang="en-US" sz="3500" dirty="0" err="1"/>
              <a:t>zencefil</a:t>
            </a:r>
            <a:r>
              <a:rPr lang="en-US" sz="3500" dirty="0"/>
              <a:t> </a:t>
            </a:r>
            <a:r>
              <a:rPr lang="en-US" sz="3500" dirty="0" err="1"/>
              <a:t>ve</a:t>
            </a:r>
            <a:r>
              <a:rPr lang="en-US" sz="3500" dirty="0"/>
              <a:t> </a:t>
            </a:r>
            <a:r>
              <a:rPr lang="en-US" sz="3500" dirty="0" err="1"/>
              <a:t>nane,</a:t>
            </a:r>
            <a:r>
              <a:rPr lang="en-US" sz="3500" b="1" dirty="0" err="1"/>
              <a:t>uyku</a:t>
            </a:r>
            <a:r>
              <a:rPr lang="en-US" sz="3500" b="1" dirty="0"/>
              <a:t> </a:t>
            </a:r>
            <a:r>
              <a:rPr lang="en-US" sz="3500" b="1" dirty="0" err="1"/>
              <a:t>bozukluğu</a:t>
            </a:r>
            <a:r>
              <a:rPr lang="en-US" sz="3500" b="1" dirty="0"/>
              <a:t> </a:t>
            </a:r>
            <a:r>
              <a:rPr lang="en-US" sz="3500" b="1" dirty="0" err="1"/>
              <a:t>için</a:t>
            </a:r>
            <a:r>
              <a:rPr lang="en-US" sz="3500" b="1" dirty="0"/>
              <a:t> </a:t>
            </a:r>
            <a:r>
              <a:rPr lang="en-US" sz="3500" dirty="0" err="1"/>
              <a:t>kediotu</a:t>
            </a:r>
            <a:r>
              <a:rPr lang="en-US" sz="3500" dirty="0"/>
              <a:t> </a:t>
            </a:r>
            <a:r>
              <a:rPr lang="en-US" sz="3500" dirty="0" err="1"/>
              <a:t>ve</a:t>
            </a:r>
            <a:r>
              <a:rPr lang="en-US" sz="3500" dirty="0"/>
              <a:t> </a:t>
            </a:r>
            <a:r>
              <a:rPr lang="en-US" sz="3500" dirty="0" err="1"/>
              <a:t>şerbetçiotu</a:t>
            </a:r>
            <a:r>
              <a:rPr lang="en-US" sz="3500" dirty="0"/>
              <a:t>, </a:t>
            </a:r>
            <a:r>
              <a:rPr lang="en-US" sz="3500" b="1" dirty="0" err="1"/>
              <a:t>yüksek</a:t>
            </a:r>
            <a:r>
              <a:rPr lang="en-US" sz="3500" b="1" dirty="0"/>
              <a:t> </a:t>
            </a:r>
            <a:r>
              <a:rPr lang="en-US" sz="3500" b="1" dirty="0" err="1"/>
              <a:t>kolesterol</a:t>
            </a:r>
            <a:r>
              <a:rPr lang="en-US" sz="3500" b="1" dirty="0"/>
              <a:t> </a:t>
            </a:r>
            <a:r>
              <a:rPr lang="en-US" sz="3500" b="1" dirty="0" err="1"/>
              <a:t>için</a:t>
            </a:r>
            <a:r>
              <a:rPr lang="en-US" sz="3500" b="1" dirty="0"/>
              <a:t> </a:t>
            </a:r>
            <a:r>
              <a:rPr lang="en-US" sz="3500" dirty="0" err="1"/>
              <a:t>yeşil</a:t>
            </a:r>
            <a:r>
              <a:rPr lang="en-US" sz="3500" dirty="0"/>
              <a:t> </a:t>
            </a:r>
            <a:r>
              <a:rPr lang="en-US" sz="3500" dirty="0" err="1"/>
              <a:t>çay</a:t>
            </a:r>
            <a:r>
              <a:rPr lang="en-US" sz="3500" dirty="0"/>
              <a:t> </a:t>
            </a:r>
            <a:r>
              <a:rPr lang="en-US" sz="3500" dirty="0" err="1"/>
              <a:t>ve</a:t>
            </a:r>
            <a:r>
              <a:rPr lang="en-US" sz="3500" dirty="0"/>
              <a:t> </a:t>
            </a:r>
            <a:r>
              <a:rPr lang="en-US" sz="3500" dirty="0" err="1"/>
              <a:t>zencefil</a:t>
            </a:r>
            <a:r>
              <a:rPr lang="en-US" sz="3500" dirty="0"/>
              <a:t>, </a:t>
            </a:r>
            <a:r>
              <a:rPr lang="en-US" sz="3500" b="1" dirty="0" err="1"/>
              <a:t>unutkanlık</a:t>
            </a:r>
            <a:r>
              <a:rPr lang="en-US" sz="3500" b="1" dirty="0"/>
              <a:t> </a:t>
            </a:r>
            <a:r>
              <a:rPr lang="en-US" sz="3500" b="1" dirty="0" err="1"/>
              <a:t>ve</a:t>
            </a:r>
            <a:r>
              <a:rPr lang="en-US" sz="3500" b="1" dirty="0"/>
              <a:t> </a:t>
            </a:r>
            <a:r>
              <a:rPr lang="en-US" sz="3500" b="1" dirty="0" err="1"/>
              <a:t>hafıza</a:t>
            </a:r>
            <a:r>
              <a:rPr lang="en-US" sz="3500" b="1" dirty="0"/>
              <a:t> </a:t>
            </a:r>
            <a:r>
              <a:rPr lang="en-US" sz="3500" b="1" dirty="0" err="1"/>
              <a:t>zayıflığı</a:t>
            </a:r>
            <a:r>
              <a:rPr lang="en-US" sz="3500" b="1" dirty="0"/>
              <a:t> </a:t>
            </a:r>
            <a:r>
              <a:rPr lang="en-US" sz="3500" b="1" dirty="0" err="1"/>
              <a:t>çin</a:t>
            </a:r>
            <a:r>
              <a:rPr lang="en-US" sz="3500" b="1" dirty="0"/>
              <a:t> </a:t>
            </a:r>
            <a:r>
              <a:rPr lang="en-US" sz="3500" dirty="0" err="1"/>
              <a:t>biberiye</a:t>
            </a:r>
            <a:r>
              <a:rPr lang="en-US" sz="3500" dirty="0"/>
              <a:t> </a:t>
            </a:r>
            <a:r>
              <a:rPr lang="en-US" sz="3500" dirty="0" err="1"/>
              <a:t>ve</a:t>
            </a:r>
            <a:r>
              <a:rPr lang="en-US" sz="3500" dirty="0"/>
              <a:t> gingko, </a:t>
            </a:r>
            <a:r>
              <a:rPr lang="en-US" sz="3500" b="1" dirty="0" err="1"/>
              <a:t>zayıflama</a:t>
            </a:r>
            <a:r>
              <a:rPr lang="en-US" sz="3500" b="1" dirty="0"/>
              <a:t> </a:t>
            </a:r>
            <a:r>
              <a:rPr lang="en-US" sz="3500" b="1" dirty="0" err="1"/>
              <a:t>ve</a:t>
            </a:r>
            <a:r>
              <a:rPr lang="en-US" sz="3500" b="1" dirty="0"/>
              <a:t> form </a:t>
            </a:r>
            <a:r>
              <a:rPr lang="en-US" sz="3500" b="1" dirty="0" err="1"/>
              <a:t>kazanmak</a:t>
            </a:r>
            <a:r>
              <a:rPr lang="en-US" sz="3500" b="1" dirty="0"/>
              <a:t> </a:t>
            </a:r>
            <a:r>
              <a:rPr lang="en-US" sz="3500" b="1" dirty="0" err="1"/>
              <a:t>için</a:t>
            </a:r>
            <a:r>
              <a:rPr lang="en-US" sz="3500" b="1" dirty="0"/>
              <a:t> </a:t>
            </a:r>
            <a:r>
              <a:rPr lang="en-US" sz="3500" dirty="0" err="1"/>
              <a:t>biberiye</a:t>
            </a:r>
            <a:r>
              <a:rPr lang="en-US" sz="3500" dirty="0"/>
              <a:t>, </a:t>
            </a:r>
            <a:r>
              <a:rPr lang="en-US" sz="3500" dirty="0" err="1"/>
              <a:t>funda</a:t>
            </a:r>
            <a:r>
              <a:rPr lang="en-US" sz="3500" dirty="0"/>
              <a:t>, </a:t>
            </a:r>
            <a:r>
              <a:rPr lang="en-US" sz="3500" dirty="0" err="1"/>
              <a:t>hibiskus</a:t>
            </a:r>
            <a:r>
              <a:rPr lang="en-US" sz="3500" dirty="0"/>
              <a:t>, </a:t>
            </a:r>
            <a:r>
              <a:rPr lang="en-US" sz="3500" dirty="0" err="1"/>
              <a:t>kuşburnu</a:t>
            </a:r>
            <a:r>
              <a:rPr lang="en-US" sz="3500" dirty="0"/>
              <a:t>, </a:t>
            </a:r>
            <a:r>
              <a:rPr lang="en-US" sz="3500" dirty="0" err="1"/>
              <a:t>sinemaki</a:t>
            </a:r>
            <a:r>
              <a:rPr lang="en-US" sz="3500" dirty="0"/>
              <a:t>, </a:t>
            </a:r>
            <a:r>
              <a:rPr lang="en-US" sz="3500" dirty="0" err="1"/>
              <a:t>yeşilçay</a:t>
            </a:r>
            <a:r>
              <a:rPr lang="en-US" sz="3500" dirty="0"/>
              <a:t>, </a:t>
            </a:r>
            <a:r>
              <a:rPr lang="en-US" sz="3500" dirty="0" err="1"/>
              <a:t>zencefil</a:t>
            </a:r>
            <a:r>
              <a:rPr lang="en-US" sz="3500" dirty="0"/>
              <a:t> </a:t>
            </a:r>
            <a:r>
              <a:rPr lang="en-US" sz="3500" dirty="0" err="1"/>
              <a:t>ve</a:t>
            </a:r>
            <a:r>
              <a:rPr lang="en-US" sz="3500" dirty="0"/>
              <a:t> </a:t>
            </a:r>
            <a:r>
              <a:rPr lang="en-US" sz="3500" dirty="0" err="1" smtClean="0"/>
              <a:t>zerdeçal</a:t>
            </a:r>
            <a:endParaRPr lang="en-US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9315" y="1"/>
            <a:ext cx="2118285" cy="4260759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9314" y="4448710"/>
            <a:ext cx="2371181" cy="2293569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961669" y="6309320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800" u="sng" dirty="0">
                <a:hlinkClick r:id="rId4"/>
              </a:rPr>
              <a:t>http://ziraat.sdu.edu.tr/assets/uploads/sites/138/files/tarla-bitkilerine-giris-27092016.pdf</a:t>
            </a:r>
            <a:endParaRPr lang="tr-TR" sz="800" dirty="0"/>
          </a:p>
        </p:txBody>
      </p:sp>
    </p:spTree>
    <p:extLst>
      <p:ext uri="{BB962C8B-B14F-4D97-AF65-F5344CB8AC3E}">
        <p14:creationId xmlns:p14="http://schemas.microsoft.com/office/powerpoint/2010/main" val="410122451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301</Words>
  <Application>Microsoft Office PowerPoint</Application>
  <PresentationFormat>Ekran Gösterisi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ALLELOKİMYASALLAR OLARAK TIBBİ VE AROMATİK BİTKİLER</vt:lpstr>
      <vt:lpstr>KEYF VERİCİ OLARAK TIBBİ VE AROMATİK BİTKİLER</vt:lpstr>
      <vt:lpstr>HERBAL ÇAY OLARAK TIBBİ VE AROMATİK BİTKİLER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ALLELOKİMYASALLAR OLARAK TIBBİ VE AROMATİK BİTKİLER</dc:title>
  <dc:creator>user</dc:creator>
  <cp:lastModifiedBy>user</cp:lastModifiedBy>
  <cp:revision>4</cp:revision>
  <dcterms:created xsi:type="dcterms:W3CDTF">2017-01-30T16:30:27Z</dcterms:created>
  <dcterms:modified xsi:type="dcterms:W3CDTF">2017-01-31T11:35:07Z</dcterms:modified>
</cp:coreProperties>
</file>