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611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869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7611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602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0860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1131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460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113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66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992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924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022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305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508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630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275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87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chentik.blogspot.com/2015/03/beyin-isleyisinin-anlaslmasnn-tarihsel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BEYİN VE İŞLEYİŞİ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TARİHSEL YAKLAŞIM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tr-TR" dirty="0" smtClean="0"/>
              <a:t>DOÇ. DR. ENDER DURUALP</a:t>
            </a:r>
          </a:p>
          <a:p>
            <a:pPr algn="r"/>
            <a:r>
              <a:rPr lang="tr-TR" dirty="0" smtClean="0"/>
              <a:t>ANKARA ÜNİVERSİTESİ SAĞLIK BİLİMLERİ FAKÜLTESİ</a:t>
            </a:r>
          </a:p>
          <a:p>
            <a:pPr algn="r"/>
            <a:r>
              <a:rPr lang="tr-TR" dirty="0" smtClean="0"/>
              <a:t>ÇOCUK GELİŞİMİ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898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2" y="1920240"/>
            <a:ext cx="8381411" cy="3870961"/>
          </a:xfrm>
        </p:spPr>
        <p:txBody>
          <a:bodyPr>
            <a:normAutofit/>
          </a:bodyPr>
          <a:lstStyle/>
          <a:p>
            <a:r>
              <a:rPr lang="tr-TR" sz="2400" dirty="0"/>
              <a:t>(1) en ilkel düzey olan beyin sapı, bedenin yaşamsal görevlerini sağlamakla ilişkilidir; </a:t>
            </a:r>
            <a:endParaRPr lang="tr-TR" sz="2400" dirty="0" smtClean="0"/>
          </a:p>
          <a:p>
            <a:r>
              <a:rPr lang="tr-TR" sz="2400" dirty="0" smtClean="0"/>
              <a:t>(</a:t>
            </a:r>
            <a:r>
              <a:rPr lang="tr-TR" sz="2400" dirty="0"/>
              <a:t>2) </a:t>
            </a:r>
            <a:r>
              <a:rPr lang="tr-TR" sz="2400" dirty="0" err="1"/>
              <a:t>talamus</a:t>
            </a:r>
            <a:r>
              <a:rPr lang="tr-TR" sz="2400" dirty="0"/>
              <a:t> ve </a:t>
            </a:r>
            <a:r>
              <a:rPr lang="tr-TR" sz="2400" dirty="0" err="1"/>
              <a:t>hipotalamus</a:t>
            </a:r>
            <a:r>
              <a:rPr lang="tr-TR" sz="2400" dirty="0"/>
              <a:t> gibi beyin bölgelerini içeren </a:t>
            </a:r>
            <a:r>
              <a:rPr lang="tr-TR" sz="2400" dirty="0" err="1"/>
              <a:t>diensefalon</a:t>
            </a:r>
            <a:r>
              <a:rPr lang="tr-TR" sz="2400" dirty="0"/>
              <a:t> ise orta seviyede yer alır ve bilinçlilik, motor ve duyusal işlevlerin düzenlenmesini yerine getirir; </a:t>
            </a:r>
            <a:endParaRPr lang="tr-TR" sz="2400" dirty="0" smtClean="0"/>
          </a:p>
          <a:p>
            <a:r>
              <a:rPr lang="tr-TR" sz="2400" dirty="0" smtClean="0"/>
              <a:t>(</a:t>
            </a:r>
            <a:r>
              <a:rPr lang="tr-TR" sz="2400" dirty="0"/>
              <a:t>3) en üst kısımda ise beyin kabuğu (</a:t>
            </a:r>
            <a:r>
              <a:rPr lang="tr-TR" sz="2400" dirty="0" err="1"/>
              <a:t>cortex</a:t>
            </a:r>
            <a:r>
              <a:rPr lang="tr-TR" sz="2400" dirty="0"/>
              <a:t>) bulunur ve istemli hareket, duyusal algılama, dil ve zihinsel işlevlerle ilgilidir.</a:t>
            </a:r>
          </a:p>
        </p:txBody>
      </p:sp>
    </p:spTree>
    <p:extLst>
      <p:ext uri="{BB962C8B-B14F-4D97-AF65-F5344CB8AC3E}">
        <p14:creationId xmlns:p14="http://schemas.microsoft.com/office/powerpoint/2010/main" val="136702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3" y="1802674"/>
            <a:ext cx="8368348" cy="3988527"/>
          </a:xfrm>
        </p:spPr>
        <p:txBody>
          <a:bodyPr>
            <a:normAutofit/>
          </a:bodyPr>
          <a:lstStyle/>
          <a:p>
            <a:r>
              <a:rPr lang="tr-TR" sz="2400" b="1" i="1" dirty="0"/>
              <a:t>Charles Darwin</a:t>
            </a:r>
            <a:r>
              <a:rPr lang="tr-TR" sz="2400" dirty="0"/>
              <a:t> de merkezi sinir sisteminin ilerleyici gelişimine ve tüm hayvan türleri boyunca devam eden gelişimin en üst aşamasında insan beyninin bulunduğuna işaret etmiştir. </a:t>
            </a:r>
            <a:endParaRPr lang="tr-TR" sz="2400" dirty="0" smtClean="0"/>
          </a:p>
          <a:p>
            <a:r>
              <a:rPr lang="tr-TR" sz="2400" dirty="0" smtClean="0"/>
              <a:t>20</a:t>
            </a:r>
            <a:r>
              <a:rPr lang="tr-TR" sz="2400" dirty="0"/>
              <a:t>. yüzyılın hemen başında ise Rus fizyolog </a:t>
            </a:r>
            <a:r>
              <a:rPr lang="tr-TR" sz="2400" b="1" i="1" dirty="0" err="1"/>
              <a:t>Ivan</a:t>
            </a:r>
            <a:r>
              <a:rPr lang="tr-TR" sz="2400" b="1" i="1" dirty="0"/>
              <a:t> </a:t>
            </a:r>
            <a:r>
              <a:rPr lang="tr-TR" sz="2400" b="1" i="1" dirty="0" err="1"/>
              <a:t>Petrovich</a:t>
            </a:r>
            <a:r>
              <a:rPr lang="tr-TR" sz="2400" b="1" i="1" dirty="0"/>
              <a:t> </a:t>
            </a:r>
            <a:r>
              <a:rPr lang="tr-TR" sz="2400" b="1" i="1" dirty="0" err="1"/>
              <a:t>Pavlov</a:t>
            </a:r>
            <a:r>
              <a:rPr lang="tr-TR" sz="2400" dirty="0"/>
              <a:t> hayvanlar üzerine yaptığı </a:t>
            </a:r>
            <a:r>
              <a:rPr lang="tr-TR" sz="2400" dirty="0" smtClean="0"/>
              <a:t>deneylerin sonuçlarını göre uygun </a:t>
            </a:r>
            <a:r>
              <a:rPr lang="tr-TR" sz="2400" dirty="0"/>
              <a:t>uyaran varlığında davranışların olumlu ya da olumsuz yönde etkilenebileceğini göstermiştir. </a:t>
            </a:r>
          </a:p>
        </p:txBody>
      </p:sp>
    </p:spTree>
    <p:extLst>
      <p:ext uri="{BB962C8B-B14F-4D97-AF65-F5344CB8AC3E}">
        <p14:creationId xmlns:p14="http://schemas.microsoft.com/office/powerpoint/2010/main" val="162412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2" y="609600"/>
            <a:ext cx="7950337" cy="5647509"/>
          </a:xfrm>
        </p:spPr>
        <p:txBody>
          <a:bodyPr>
            <a:normAutofit/>
          </a:bodyPr>
          <a:lstStyle/>
          <a:p>
            <a:r>
              <a:rPr lang="tr-TR" sz="2400" dirty="0" smtClean="0"/>
              <a:t>Zihinsel </a:t>
            </a:r>
            <a:r>
              <a:rPr lang="tr-TR" sz="2400" dirty="0"/>
              <a:t>aygıtın işleyişini çözümlemeye çalışan </a:t>
            </a:r>
            <a:r>
              <a:rPr lang="tr-TR" sz="2400" b="1" i="1" dirty="0"/>
              <a:t>Sigmund Freud</a:t>
            </a:r>
            <a:r>
              <a:rPr lang="tr-TR" sz="2400" dirty="0"/>
              <a:t> </a:t>
            </a:r>
            <a:r>
              <a:rPr lang="tr-TR" sz="2400" dirty="0" smtClean="0"/>
              <a:t>zihnin </a:t>
            </a:r>
            <a:r>
              <a:rPr lang="tr-TR" sz="2400" dirty="0"/>
              <a:t>maddi temelde işleyen bir düzenek olduğunu keşfetmeye </a:t>
            </a:r>
            <a:r>
              <a:rPr lang="tr-TR" sz="2400" dirty="0" smtClean="0"/>
              <a:t>çalışmıştır. </a:t>
            </a:r>
            <a:r>
              <a:rPr lang="tr-TR" sz="2400" dirty="0"/>
              <a:t>Freud’a göre zihin, bilinç, </a:t>
            </a:r>
            <a:r>
              <a:rPr lang="tr-TR" sz="2400" dirty="0" err="1"/>
              <a:t>bilinçöncesi</a:t>
            </a:r>
            <a:r>
              <a:rPr lang="tr-TR" sz="2400" dirty="0"/>
              <a:t> ve bilinçdışı bölümlerinden </a:t>
            </a:r>
            <a:r>
              <a:rPr lang="tr-TR" sz="2400" dirty="0" smtClean="0"/>
              <a:t>oluşmaktadır.</a:t>
            </a:r>
          </a:p>
          <a:p>
            <a:r>
              <a:rPr lang="tr-TR" sz="2400" dirty="0"/>
              <a:t>2000 yılında Nobel Tıp Ödülü sinir iletimindeki sinyal iletimini çözümledikleri için </a:t>
            </a:r>
            <a:r>
              <a:rPr lang="tr-TR" sz="2400" i="1" dirty="0" err="1"/>
              <a:t>Arvid</a:t>
            </a:r>
            <a:r>
              <a:rPr lang="tr-TR" sz="2400" i="1" dirty="0"/>
              <a:t> </a:t>
            </a:r>
            <a:r>
              <a:rPr lang="tr-TR" sz="2400" i="1" dirty="0" err="1"/>
              <a:t>Calsson</a:t>
            </a:r>
            <a:r>
              <a:rPr lang="tr-TR" sz="2400" i="1" dirty="0"/>
              <a:t>, Paul </a:t>
            </a:r>
            <a:r>
              <a:rPr lang="tr-TR" sz="2400" i="1" dirty="0" err="1"/>
              <a:t>Greengard</a:t>
            </a:r>
            <a:r>
              <a:rPr lang="tr-TR" sz="2400" dirty="0"/>
              <a:t> ve </a:t>
            </a:r>
            <a:r>
              <a:rPr lang="tr-TR" sz="2400" b="1" i="1" dirty="0" err="1"/>
              <a:t>Eric</a:t>
            </a:r>
            <a:r>
              <a:rPr lang="tr-TR" sz="2400" b="1" i="1" dirty="0"/>
              <a:t> R. </a:t>
            </a:r>
            <a:r>
              <a:rPr lang="tr-TR" sz="2400" b="1" i="1" dirty="0" err="1"/>
              <a:t>Kandel</a:t>
            </a:r>
            <a:r>
              <a:rPr lang="tr-TR" sz="2400" dirty="0" err="1"/>
              <a:t>’e</a:t>
            </a:r>
            <a:r>
              <a:rPr lang="tr-TR" sz="2400" dirty="0"/>
              <a:t> verildi. Yeni yüzyılın en önemli ilk tıbbi bilimsel </a:t>
            </a:r>
            <a:r>
              <a:rPr lang="tr-TR" sz="2400" dirty="0" smtClean="0"/>
              <a:t>buluşu </a:t>
            </a:r>
            <a:r>
              <a:rPr lang="tr-TR" sz="2400" dirty="0"/>
              <a:t>beynin işleyişiyle </a:t>
            </a:r>
            <a:r>
              <a:rPr lang="tr-TR" sz="2400" dirty="0" smtClean="0"/>
              <a:t>ilgilidir. </a:t>
            </a:r>
          </a:p>
          <a:p>
            <a:r>
              <a:rPr lang="tr-TR" sz="2400" dirty="0" smtClean="0"/>
              <a:t>Homo </a:t>
            </a:r>
            <a:r>
              <a:rPr lang="tr-TR" sz="2400" dirty="0" err="1"/>
              <a:t>Sapiens</a:t>
            </a:r>
            <a:r>
              <a:rPr lang="tr-TR" sz="2400" dirty="0"/>
              <a:t> bin yıllardır kendi kaderine hükmetmeye çalışmaktadır ve bu çaba en güzel uğraş olarak 21. yüzyılda da katkıları beklemektedir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55228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2" y="1750422"/>
            <a:ext cx="8407537" cy="4898571"/>
          </a:xfrm>
        </p:spPr>
        <p:txBody>
          <a:bodyPr>
            <a:normAutofit/>
          </a:bodyPr>
          <a:lstStyle/>
          <a:p>
            <a:r>
              <a:rPr lang="tr-TR" sz="2400" dirty="0" smtClean="0"/>
              <a:t>Genç, Ö. (2006). Evrim</a:t>
            </a:r>
            <a:r>
              <a:rPr lang="tr-TR" sz="2400" dirty="0"/>
              <a:t>, Bilim, Eğitim; </a:t>
            </a:r>
            <a:r>
              <a:rPr lang="tr-TR" sz="2400" dirty="0" smtClean="0"/>
              <a:t>İstanbul: NK Yayınları.</a:t>
            </a:r>
          </a:p>
          <a:p>
            <a:r>
              <a:rPr lang="tr-TR" sz="2400" dirty="0" err="1" smtClean="0"/>
              <a:t>Rosenweig</a:t>
            </a:r>
            <a:r>
              <a:rPr lang="tr-TR" sz="2400" dirty="0" smtClean="0"/>
              <a:t>, M.R., </a:t>
            </a:r>
            <a:r>
              <a:rPr lang="tr-TR" sz="2400" dirty="0" err="1" smtClean="0"/>
              <a:t>Breedlove</a:t>
            </a:r>
            <a:r>
              <a:rPr lang="tr-TR" sz="2400" dirty="0" smtClean="0"/>
              <a:t>, S.M., Watson, N.V. (2005).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/>
              <a:t>History</a:t>
            </a:r>
            <a:r>
              <a:rPr lang="tr-TR" sz="2400" dirty="0"/>
              <a:t> of </a:t>
            </a:r>
            <a:r>
              <a:rPr lang="tr-TR" sz="2400" dirty="0" err="1"/>
              <a:t>Research</a:t>
            </a:r>
            <a:r>
              <a:rPr lang="tr-TR" sz="2400" dirty="0"/>
              <a:t> on </a:t>
            </a:r>
            <a:r>
              <a:rPr lang="tr-TR" sz="2400" dirty="0" err="1"/>
              <a:t>the</a:t>
            </a:r>
            <a:r>
              <a:rPr lang="tr-TR" sz="2400" dirty="0"/>
              <a:t> Brain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Behavior</a:t>
            </a:r>
            <a:r>
              <a:rPr lang="tr-TR" sz="2400" dirty="0"/>
              <a:t> </a:t>
            </a:r>
            <a:r>
              <a:rPr lang="tr-TR" sz="2400" dirty="0" err="1"/>
              <a:t>Begins</a:t>
            </a:r>
            <a:r>
              <a:rPr lang="tr-TR" sz="2400" dirty="0"/>
              <a:t> in </a:t>
            </a:r>
            <a:r>
              <a:rPr lang="tr-TR" sz="2400" dirty="0" err="1"/>
              <a:t>Antiquity</a:t>
            </a:r>
            <a:r>
              <a:rPr lang="tr-TR" sz="2400" dirty="0"/>
              <a:t>; </a:t>
            </a:r>
            <a:r>
              <a:rPr lang="tr-TR" sz="2400" dirty="0" err="1"/>
              <a:t>Biological</a:t>
            </a:r>
            <a:r>
              <a:rPr lang="tr-TR" sz="2400" dirty="0"/>
              <a:t> </a:t>
            </a:r>
            <a:r>
              <a:rPr lang="tr-TR" sz="2400" dirty="0" err="1"/>
              <a:t>psychology</a:t>
            </a:r>
            <a:r>
              <a:rPr lang="tr-TR" sz="2400" dirty="0"/>
              <a:t>: an </a:t>
            </a:r>
            <a:r>
              <a:rPr lang="tr-TR" sz="2400" dirty="0" err="1"/>
              <a:t>introduction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behavioral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cognitive</a:t>
            </a:r>
            <a:r>
              <a:rPr lang="tr-TR" sz="2400" dirty="0"/>
              <a:t> </a:t>
            </a:r>
            <a:r>
              <a:rPr lang="tr-TR" sz="2400" dirty="0" err="1"/>
              <a:t>neuroscience</a:t>
            </a:r>
            <a:r>
              <a:rPr lang="tr-TR" sz="2400" dirty="0"/>
              <a:t> </a:t>
            </a:r>
            <a:r>
              <a:rPr lang="tr-TR" sz="2400" dirty="0" smtClean="0"/>
              <a:t>içinde; </a:t>
            </a:r>
            <a:r>
              <a:rPr lang="tr-TR" sz="2400" dirty="0" err="1" smtClean="0"/>
              <a:t>Sinauer</a:t>
            </a:r>
            <a:r>
              <a:rPr lang="tr-TR" sz="2400" dirty="0" smtClean="0"/>
              <a:t> </a:t>
            </a:r>
            <a:r>
              <a:rPr lang="tr-TR" sz="2400" dirty="0" err="1"/>
              <a:t>Associates</a:t>
            </a:r>
            <a:r>
              <a:rPr lang="tr-TR" sz="2400" dirty="0"/>
              <a:t>, </a:t>
            </a:r>
            <a:r>
              <a:rPr lang="tr-TR" sz="2400" dirty="0" err="1"/>
              <a:t>Inc</a:t>
            </a:r>
            <a:r>
              <a:rPr lang="tr-TR" sz="2400" dirty="0"/>
              <a:t>; </a:t>
            </a:r>
            <a:r>
              <a:rPr lang="tr-TR" sz="2400" dirty="0" smtClean="0"/>
              <a:t>sf</a:t>
            </a:r>
            <a:r>
              <a:rPr lang="tr-TR" sz="2400" dirty="0"/>
              <a:t>. </a:t>
            </a:r>
            <a:r>
              <a:rPr lang="tr-TR" sz="2400" dirty="0" smtClean="0"/>
              <a:t>16-22.</a:t>
            </a:r>
          </a:p>
          <a:p>
            <a:r>
              <a:rPr lang="tr-TR" sz="2400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tr-TR" sz="2400" dirty="0" smtClean="0">
                <a:solidFill>
                  <a:schemeClr val="tx1"/>
                </a:solidFill>
                <a:hlinkClick r:id="rId2"/>
              </a:rPr>
              <a:t>chentik.blogspot.com/2015/03/beyin-isleyisinin-anlaslmasnn-tarihsel.html</a:t>
            </a:r>
            <a:endParaRPr lang="tr-TR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250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</a:t>
            </a:r>
            <a:r>
              <a:rPr lang="tr-TR" dirty="0" smtClean="0"/>
              <a:t>zleyelim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724297"/>
            <a:ext cx="8596668" cy="4317065"/>
          </a:xfrm>
        </p:spPr>
        <p:txBody>
          <a:bodyPr>
            <a:normAutofit/>
          </a:bodyPr>
          <a:lstStyle/>
          <a:p>
            <a:r>
              <a:rPr lang="tr-TR" sz="2400" dirty="0"/>
              <a:t>https://yandex.com.tr/video/preview/?text=beynin+i%C5%9Fleyi%C5%9Fi+videolar&amp;path=wizard&amp;parent-reqid=1614535757830725-1666784144440953715500122-production-app-host-vla-web-yp-177&amp;wiz_type=v4thumbs&amp;filmId=4383086021162907855&amp;url=http%3A%2F%2Fvimeo.com%2F66768031</a:t>
            </a:r>
          </a:p>
          <a:p>
            <a:r>
              <a:rPr lang="tr-TR" sz="2400" dirty="0"/>
              <a:t>https://</a:t>
            </a:r>
            <a:r>
              <a:rPr lang="tr-TR" sz="2400" dirty="0" smtClean="0"/>
              <a:t>trclip.top/tedx-talks/tMySY6Wge65mons/tan-t-ral-m-beyniniz-let-me-ntroduce-you-to-your-brain-2016-kerem-d-ndar-tedxreset.html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78422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2143" y="1515292"/>
            <a:ext cx="9047617" cy="4497978"/>
          </a:xfrm>
        </p:spPr>
        <p:txBody>
          <a:bodyPr>
            <a:normAutofit/>
          </a:bodyPr>
          <a:lstStyle/>
          <a:p>
            <a:r>
              <a:rPr lang="tr-TR" sz="2400" dirty="0" smtClean="0"/>
              <a:t>Beyin; hidrojen</a:t>
            </a:r>
            <a:r>
              <a:rPr lang="tr-TR" sz="2400" dirty="0"/>
              <a:t>, karbon, oksijen ve birkaç elementten daha oluşan, </a:t>
            </a:r>
            <a:r>
              <a:rPr lang="tr-TR" sz="2400" dirty="0" smtClean="0"/>
              <a:t>kıvrımlar</a:t>
            </a:r>
            <a:r>
              <a:rPr lang="tr-TR" sz="2400" dirty="0"/>
              <a:t>, girintiler, çıkıntılardan oluşan bir </a:t>
            </a:r>
            <a:r>
              <a:rPr lang="tr-TR" sz="2400" dirty="0" smtClean="0"/>
              <a:t>organdır. </a:t>
            </a:r>
          </a:p>
          <a:p>
            <a:r>
              <a:rPr lang="tr-TR" sz="2400" dirty="0" smtClean="0"/>
              <a:t>Diğer organlardan </a:t>
            </a:r>
            <a:r>
              <a:rPr lang="tr-TR" sz="2400" dirty="0"/>
              <a:t>çok daha farklı bir şekle sahip olan, kafatasının içinde saklı bir </a:t>
            </a:r>
            <a:r>
              <a:rPr lang="tr-TR" sz="2400" dirty="0" smtClean="0"/>
              <a:t>organdır. </a:t>
            </a:r>
          </a:p>
          <a:p>
            <a:r>
              <a:rPr lang="tr-TR" sz="2400" dirty="0" smtClean="0"/>
              <a:t>Algı, duygu ve </a:t>
            </a:r>
            <a:r>
              <a:rPr lang="tr-TR" sz="2400" dirty="0"/>
              <a:t>türlü türlü davranışsal </a:t>
            </a:r>
            <a:r>
              <a:rPr lang="tr-TR" sz="2400" dirty="0" smtClean="0"/>
              <a:t>yanıtlara </a:t>
            </a:r>
            <a:r>
              <a:rPr lang="tr-TR" sz="2400" dirty="0"/>
              <a:t>olanak </a:t>
            </a:r>
            <a:r>
              <a:rPr lang="tr-TR" sz="2400" dirty="0" smtClean="0"/>
              <a:t>sunan organdır. </a:t>
            </a:r>
          </a:p>
          <a:p>
            <a:r>
              <a:rPr lang="tr-TR" sz="2400" i="1" dirty="0"/>
              <a:t>Homo </a:t>
            </a:r>
            <a:r>
              <a:rPr lang="tr-TR" sz="2400" i="1" dirty="0" err="1"/>
              <a:t>Sapiens</a:t>
            </a:r>
            <a:r>
              <a:rPr lang="tr-TR" sz="2400" dirty="0" err="1"/>
              <a:t>i</a:t>
            </a:r>
            <a:r>
              <a:rPr lang="tr-TR" sz="2400" dirty="0"/>
              <a:t> diğer hayvan türlerinden ayıran ve </a:t>
            </a:r>
            <a:r>
              <a:rPr lang="tr-TR" sz="2400" dirty="0" smtClean="0"/>
              <a:t>kendi </a:t>
            </a:r>
            <a:r>
              <a:rPr lang="tr-TR" sz="2400" dirty="0"/>
              <a:t>türüne özgü özellikleri (dil, konuşma, anlama, iletişim kuma, </a:t>
            </a:r>
            <a:r>
              <a:rPr lang="tr-TR" sz="2400" dirty="0" smtClean="0"/>
              <a:t>vb.) </a:t>
            </a:r>
            <a:r>
              <a:rPr lang="tr-TR" sz="2400" dirty="0"/>
              <a:t>toplumsal yönde geliştirebilmesine olanak sağlayan </a:t>
            </a:r>
            <a:r>
              <a:rPr lang="tr-TR" sz="2400" dirty="0" smtClean="0"/>
              <a:t>organdır.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4806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2" y="1436914"/>
            <a:ext cx="8629605" cy="4585063"/>
          </a:xfrm>
        </p:spPr>
        <p:txBody>
          <a:bodyPr>
            <a:noAutofit/>
          </a:bodyPr>
          <a:lstStyle/>
          <a:p>
            <a:r>
              <a:rPr lang="tr-TR" sz="2400" dirty="0" smtClean="0"/>
              <a:t>Ancak </a:t>
            </a:r>
            <a:r>
              <a:rPr lang="tr-TR" sz="2400" dirty="0"/>
              <a:t>yüzyıllar boyu önemi </a:t>
            </a:r>
            <a:r>
              <a:rPr lang="tr-TR" sz="2400" dirty="0" smtClean="0"/>
              <a:t>anlaşılmamıştır</a:t>
            </a:r>
            <a:r>
              <a:rPr lang="tr-TR" sz="2400" dirty="0"/>
              <a:t>. </a:t>
            </a:r>
            <a:endParaRPr lang="tr-TR" sz="2400" dirty="0" smtClean="0"/>
          </a:p>
          <a:p>
            <a:r>
              <a:rPr lang="tr-TR" sz="2400" dirty="0" smtClean="0"/>
              <a:t>İnsanlığın </a:t>
            </a:r>
            <a:r>
              <a:rPr lang="tr-TR" sz="2400" dirty="0"/>
              <a:t>gelişmişlik düzeyi yetmemiştir, dinsel inanışlar engel olmuştur ve beynin işleyişinin anlaşılması da tarihsel bir gelişim göstermiştir. </a:t>
            </a:r>
            <a:endParaRPr lang="tr-TR" sz="2400" dirty="0" smtClean="0"/>
          </a:p>
          <a:p>
            <a:r>
              <a:rPr lang="tr-TR" sz="2400" dirty="0"/>
              <a:t>Her ne kadar beyin üzerinde iki bin yılı aşkın zamandır düşünülse de davranışlarımızın anlaşılması konusunda bu dinamik organımızın merkezi rolü son üç yüzyıl içinde anlaşılmaya başlamıştır. </a:t>
            </a:r>
            <a:endParaRPr lang="tr-TR" sz="2400" dirty="0" smtClean="0"/>
          </a:p>
          <a:p>
            <a:r>
              <a:rPr lang="tr-TR" sz="2400" dirty="0"/>
              <a:t>Beynin işleyişi ve davranışlarımız arasındaki ilişkiye dair ilk </a:t>
            </a:r>
            <a:r>
              <a:rPr lang="tr-TR" sz="2400" dirty="0" smtClean="0"/>
              <a:t>düşünceler </a:t>
            </a:r>
            <a:r>
              <a:rPr lang="tr-TR" sz="2400" dirty="0"/>
              <a:t>Eski Yunan’da ortaya </a:t>
            </a:r>
            <a:r>
              <a:rPr lang="tr-TR" sz="2400" dirty="0" smtClean="0"/>
              <a:t>çıkmıştır.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775369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3" y="927463"/>
            <a:ext cx="8394474" cy="5277394"/>
          </a:xfrm>
        </p:spPr>
        <p:txBody>
          <a:bodyPr>
            <a:noAutofit/>
          </a:bodyPr>
          <a:lstStyle/>
          <a:p>
            <a:r>
              <a:rPr lang="tr-TR" sz="2400" dirty="0"/>
              <a:t>Eski Yunan düşünürü </a:t>
            </a:r>
            <a:r>
              <a:rPr lang="tr-TR" sz="2400" b="1" i="1" dirty="0" err="1"/>
              <a:t>Aristotales</a:t>
            </a:r>
            <a:r>
              <a:rPr lang="tr-TR" sz="2400" dirty="0"/>
              <a:t> </a:t>
            </a:r>
            <a:r>
              <a:rPr lang="tr-TR" sz="2400" dirty="0" smtClean="0"/>
              <a:t>zihinsel </a:t>
            </a:r>
            <a:r>
              <a:rPr lang="tr-TR" sz="2400" dirty="0"/>
              <a:t>süreçler için kalbe merkezi bir önem atfetmiş </a:t>
            </a:r>
            <a:r>
              <a:rPr lang="tr-TR" sz="2400" dirty="0" smtClean="0"/>
              <a:t>ve beyinden </a:t>
            </a:r>
            <a:r>
              <a:rPr lang="tr-TR" sz="2400" dirty="0"/>
              <a:t>hemen hemen hiç bahsetmemiştir. </a:t>
            </a:r>
            <a:endParaRPr lang="tr-TR" sz="2400" dirty="0" smtClean="0"/>
          </a:p>
          <a:p>
            <a:r>
              <a:rPr lang="tr-TR" sz="2400" dirty="0"/>
              <a:t>Tarihte ilk kez </a:t>
            </a:r>
            <a:r>
              <a:rPr lang="tr-TR" sz="2400" b="1" i="1" dirty="0"/>
              <a:t>Hipokrat</a:t>
            </a:r>
            <a:r>
              <a:rPr lang="tr-TR" sz="2400" dirty="0"/>
              <a:t> davranışlarımız ve duygularımızın beyinde oluştuğunu öne sürmüştür</a:t>
            </a:r>
            <a:r>
              <a:rPr lang="tr-TR" sz="2400" dirty="0" smtClean="0"/>
              <a:t>.</a:t>
            </a:r>
          </a:p>
          <a:p>
            <a:r>
              <a:rPr lang="tr-TR" sz="2400" dirty="0"/>
              <a:t>Yine Eski Yunan’dan </a:t>
            </a:r>
            <a:r>
              <a:rPr lang="tr-TR" sz="2400" i="1" dirty="0" err="1"/>
              <a:t>Herofilus</a:t>
            </a:r>
            <a:r>
              <a:rPr lang="tr-TR" sz="2400" dirty="0"/>
              <a:t>, yaptığı anatomik araştırmalar sonucunda bedenin belirli bölgelerinin belirli sinirlere bağlı olduğunu anlamıştır</a:t>
            </a:r>
            <a:r>
              <a:rPr lang="tr-TR" sz="2400" dirty="0" smtClean="0"/>
              <a:t>.</a:t>
            </a:r>
          </a:p>
          <a:p>
            <a:r>
              <a:rPr lang="tr-TR" sz="2400" dirty="0"/>
              <a:t>Modern tıp biliminin babası olan </a:t>
            </a:r>
            <a:r>
              <a:rPr lang="tr-TR" sz="2400" i="1" dirty="0"/>
              <a:t>Galen</a:t>
            </a:r>
            <a:r>
              <a:rPr lang="tr-TR" sz="2400" dirty="0"/>
              <a:t> ise kafatası hasarı yaşayan gladyatörlerin davranış değişikliklerinden yola çıkarak beynin bedenin tüm bölgelerine sinirler aracılığıyla bir tür gizemli sıvı gönderdiğini öne sürmüştür</a:t>
            </a:r>
            <a:r>
              <a:rPr lang="tr-TR" sz="2400" dirty="0" smtClean="0"/>
              <a:t>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97459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2" y="1449977"/>
            <a:ext cx="8420599" cy="4545874"/>
          </a:xfrm>
        </p:spPr>
        <p:txBody>
          <a:bodyPr>
            <a:normAutofit/>
          </a:bodyPr>
          <a:lstStyle/>
          <a:p>
            <a:r>
              <a:rPr lang="tr-TR" sz="2400" b="1" i="1" dirty="0"/>
              <a:t>Leonardo da Vinci</a:t>
            </a:r>
            <a:r>
              <a:rPr lang="tr-TR" sz="2400" dirty="0"/>
              <a:t> (1412-1519) </a:t>
            </a:r>
            <a:r>
              <a:rPr lang="tr-TR" sz="2400" dirty="0" smtClean="0"/>
              <a:t>çizimlerinde </a:t>
            </a:r>
            <a:r>
              <a:rPr lang="tr-TR" sz="2400" dirty="0"/>
              <a:t>insan bedeninin farklı kesitlerini, farklı açılardan görünümlerini konu </a:t>
            </a:r>
            <a:r>
              <a:rPr lang="tr-TR" sz="2400" dirty="0" smtClean="0"/>
              <a:t>etmiştir. Bu </a:t>
            </a:r>
            <a:r>
              <a:rPr lang="tr-TR" sz="2400" dirty="0"/>
              <a:t>dönemde, beyin, insan bedeni üzerine çalışanların daha fazla ilgisini çekmeye başlamıştır; çünkü görünüşü itibariyle (kıvrımlı, girintili-çıkıntılı) diğer beden organlarına göre daha farklı bir yapıya sahiptir</a:t>
            </a:r>
            <a:r>
              <a:rPr lang="tr-TR" sz="2400" dirty="0" smtClean="0"/>
              <a:t>.</a:t>
            </a:r>
          </a:p>
          <a:p>
            <a:r>
              <a:rPr lang="tr-TR" sz="2400" b="1" i="1" dirty="0" err="1"/>
              <a:t>Michalangelo</a:t>
            </a:r>
            <a:r>
              <a:rPr lang="tr-TR" sz="2400" dirty="0" err="1"/>
              <a:t>’nun</a:t>
            </a:r>
            <a:r>
              <a:rPr lang="tr-TR" sz="2400" dirty="0"/>
              <a:t> (1475-1564), </a:t>
            </a:r>
            <a:r>
              <a:rPr lang="tr-TR" sz="2400" dirty="0" smtClean="0"/>
              <a:t>Vatikan’daki </a:t>
            </a:r>
            <a:r>
              <a:rPr lang="tr-TR" sz="2400" dirty="0" err="1"/>
              <a:t>Sistine</a:t>
            </a:r>
            <a:r>
              <a:rPr lang="tr-TR" sz="2400" dirty="0"/>
              <a:t> </a:t>
            </a:r>
            <a:r>
              <a:rPr lang="tr-TR" sz="2400" dirty="0" err="1"/>
              <a:t>Şapel’inin</a:t>
            </a:r>
            <a:r>
              <a:rPr lang="tr-TR" sz="2400" dirty="0"/>
              <a:t> tavanına çizdiği resimde, tanrının yer aldığı taraf bir tür beyin olarak tasvir edilmiştir. </a:t>
            </a:r>
          </a:p>
        </p:txBody>
      </p:sp>
    </p:spTree>
    <p:extLst>
      <p:ext uri="{BB962C8B-B14F-4D97-AF65-F5344CB8AC3E}">
        <p14:creationId xmlns:p14="http://schemas.microsoft.com/office/powerpoint/2010/main" val="3468679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2" y="1136469"/>
            <a:ext cx="8224657" cy="4654732"/>
          </a:xfrm>
        </p:spPr>
        <p:txBody>
          <a:bodyPr>
            <a:normAutofit lnSpcReduction="10000"/>
          </a:bodyPr>
          <a:lstStyle/>
          <a:p>
            <a:r>
              <a:rPr lang="tr-TR" sz="2400" dirty="0"/>
              <a:t>1543’te </a:t>
            </a:r>
            <a:r>
              <a:rPr lang="tr-TR" sz="2400" b="1" i="1" dirty="0" err="1"/>
              <a:t>Andreas</a:t>
            </a:r>
            <a:r>
              <a:rPr lang="tr-TR" sz="2400" b="1" i="1" dirty="0"/>
              <a:t> </a:t>
            </a:r>
            <a:r>
              <a:rPr lang="tr-TR" sz="2400" b="1" i="1" dirty="0" err="1"/>
              <a:t>Vesalius</a:t>
            </a:r>
            <a:r>
              <a:rPr lang="tr-TR" sz="2400" dirty="0"/>
              <a:t> insan bedeninin yapısını </a:t>
            </a:r>
            <a:r>
              <a:rPr lang="tr-TR" sz="2400" dirty="0" smtClean="0"/>
              <a:t>çizerek anlattığı “</a:t>
            </a:r>
            <a:r>
              <a:rPr lang="tr-TR" sz="2400" i="1" dirty="0"/>
              <a:t>De </a:t>
            </a:r>
            <a:r>
              <a:rPr lang="tr-TR" sz="2400" i="1" dirty="0" err="1"/>
              <a:t>humani</a:t>
            </a:r>
            <a:r>
              <a:rPr lang="tr-TR" sz="2400" i="1" dirty="0"/>
              <a:t> </a:t>
            </a:r>
            <a:r>
              <a:rPr lang="tr-TR" sz="2400" i="1" dirty="0" err="1"/>
              <a:t>corporis</a:t>
            </a:r>
            <a:r>
              <a:rPr lang="tr-TR" sz="2400" i="1" dirty="0"/>
              <a:t> </a:t>
            </a:r>
            <a:r>
              <a:rPr lang="tr-TR" sz="2400" i="1" dirty="0" err="1"/>
              <a:t>fabrica</a:t>
            </a:r>
            <a:r>
              <a:rPr lang="tr-TR" sz="2400" dirty="0" err="1"/>
              <a:t>”yı</a:t>
            </a:r>
            <a:r>
              <a:rPr lang="tr-TR" sz="2400" dirty="0"/>
              <a:t> yayınlamıştır. </a:t>
            </a:r>
            <a:endParaRPr lang="tr-TR" sz="2400" dirty="0" smtClean="0"/>
          </a:p>
          <a:p>
            <a:r>
              <a:rPr lang="tr-TR" sz="2400" i="1" dirty="0" smtClean="0"/>
              <a:t>William </a:t>
            </a:r>
            <a:r>
              <a:rPr lang="tr-TR" sz="2400" i="1" dirty="0" err="1"/>
              <a:t>Harvey</a:t>
            </a:r>
            <a:r>
              <a:rPr lang="tr-TR" sz="2400" dirty="0" err="1"/>
              <a:t>’in</a:t>
            </a:r>
            <a:r>
              <a:rPr lang="tr-TR" sz="2400" dirty="0"/>
              <a:t> kan dolaşımı sisteminin işleyişini keşfetmesiyle </a:t>
            </a:r>
            <a:r>
              <a:rPr lang="tr-TR" sz="2400" dirty="0" smtClean="0"/>
              <a:t>bilinç </a:t>
            </a:r>
            <a:r>
              <a:rPr lang="tr-TR" sz="2400" dirty="0"/>
              <a:t>ve davranışların merkezi olarak görülen organın </a:t>
            </a:r>
            <a:r>
              <a:rPr lang="tr-TR" sz="2400" dirty="0" smtClean="0"/>
              <a:t>kalpten </a:t>
            </a:r>
            <a:r>
              <a:rPr lang="tr-TR" sz="2400" dirty="0"/>
              <a:t>başka bir organa taşınması gerekmiştir. </a:t>
            </a:r>
            <a:endParaRPr lang="tr-TR" sz="2400" dirty="0" smtClean="0"/>
          </a:p>
          <a:p>
            <a:r>
              <a:rPr lang="tr-TR" sz="2400" dirty="0" smtClean="0"/>
              <a:t>1633’te Descartes’e </a:t>
            </a:r>
            <a:r>
              <a:rPr lang="tr-TR" sz="2400" dirty="0"/>
              <a:t>göre beynin bir parçası olan hipofiz bezinin </a:t>
            </a:r>
            <a:r>
              <a:rPr lang="tr-TR" sz="2400" dirty="0" smtClean="0"/>
              <a:t>yalnızca </a:t>
            </a:r>
            <a:r>
              <a:rPr lang="tr-TR" sz="2400" dirty="0"/>
              <a:t>insanlarda bulunduğunu öne sürmeye çalışmıştır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Beynin </a:t>
            </a:r>
            <a:r>
              <a:rPr lang="tr-TR" sz="2400" dirty="0"/>
              <a:t>yapısı ve işleyişi konusundaki keşifler 19. yüzyıla kadar çok yavaş seyretmiştir. </a:t>
            </a:r>
          </a:p>
        </p:txBody>
      </p:sp>
    </p:spTree>
    <p:extLst>
      <p:ext uri="{BB962C8B-B14F-4D97-AF65-F5344CB8AC3E}">
        <p14:creationId xmlns:p14="http://schemas.microsoft.com/office/powerpoint/2010/main" val="193257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3" y="1240971"/>
            <a:ext cx="8132590" cy="4550230"/>
          </a:xfrm>
        </p:spPr>
        <p:txBody>
          <a:bodyPr>
            <a:normAutofit/>
          </a:bodyPr>
          <a:lstStyle/>
          <a:p>
            <a:r>
              <a:rPr lang="tr-TR" sz="2400" dirty="0"/>
              <a:t>17. yüzyıl sonunda İngiliz </a:t>
            </a:r>
            <a:r>
              <a:rPr lang="tr-TR" sz="2400" b="1" i="1" dirty="0"/>
              <a:t>Thomas </a:t>
            </a:r>
            <a:r>
              <a:rPr lang="tr-TR" sz="2400" b="1" i="1" dirty="0" err="1"/>
              <a:t>Willis</a:t>
            </a:r>
            <a:r>
              <a:rPr lang="tr-TR" sz="2400" dirty="0"/>
              <a:t> beyin hastalıklarını ve beynin yapısını ayrıntılı olarak incelemiş; beynin düşünce ve davranışları kontrol eden organ olduğunu öne sürmüştür. </a:t>
            </a:r>
            <a:endParaRPr lang="tr-TR" sz="2400" dirty="0" smtClean="0"/>
          </a:p>
          <a:p>
            <a:r>
              <a:rPr lang="tr-TR" sz="2400" dirty="0"/>
              <a:t>19. yüzyıl başında </a:t>
            </a:r>
            <a:r>
              <a:rPr lang="tr-TR" sz="2400" b="1" i="1" dirty="0"/>
              <a:t>Franz Joseph </a:t>
            </a:r>
            <a:r>
              <a:rPr lang="tr-TR" sz="2400" b="1" i="1" dirty="0" err="1"/>
              <a:t>Gall</a:t>
            </a:r>
            <a:r>
              <a:rPr lang="tr-TR" sz="2400" dirty="0"/>
              <a:t> </a:t>
            </a:r>
            <a:r>
              <a:rPr lang="tr-TR" sz="2400" dirty="0" smtClean="0"/>
              <a:t>beyindeki </a:t>
            </a:r>
            <a:r>
              <a:rPr lang="tr-TR" sz="2400" dirty="0"/>
              <a:t>çıkıntıları-çöküntüleri göz önünde bulundurarak frenoloji denilen anlayışı gelişmiştir. Frenolojiye göre beyin kabuğu (</a:t>
            </a:r>
            <a:r>
              <a:rPr lang="tr-TR" sz="2400" dirty="0" err="1"/>
              <a:t>cortex</a:t>
            </a:r>
            <a:r>
              <a:rPr lang="tr-TR" sz="2400" dirty="0"/>
              <a:t>) ayrı işlevsel alanlardan oluşmaktadır ve her bir bölge, aile sevgisi, renklerin algılanması, umut, saldırganlık gibi belirli bir işlevi yerine getirmektedir. </a:t>
            </a:r>
          </a:p>
        </p:txBody>
      </p:sp>
    </p:spTree>
    <p:extLst>
      <p:ext uri="{BB962C8B-B14F-4D97-AF65-F5344CB8AC3E}">
        <p14:creationId xmlns:p14="http://schemas.microsoft.com/office/powerpoint/2010/main" val="3551680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3" y="1554480"/>
            <a:ext cx="8132590" cy="4493623"/>
          </a:xfrm>
        </p:spPr>
        <p:txBody>
          <a:bodyPr>
            <a:normAutofit/>
          </a:bodyPr>
          <a:lstStyle/>
          <a:p>
            <a:r>
              <a:rPr lang="tr-TR" sz="2400" i="1" dirty="0"/>
              <a:t>Pierre </a:t>
            </a:r>
            <a:r>
              <a:rPr lang="tr-TR" sz="2400" i="1" dirty="0" err="1"/>
              <a:t>Flourens</a:t>
            </a:r>
            <a:r>
              <a:rPr lang="tr-TR" sz="2400" dirty="0"/>
              <a:t>, hayvan beyinlerinden parçalar çıkararak </a:t>
            </a:r>
            <a:r>
              <a:rPr lang="tr-TR" sz="2400" dirty="0" err="1"/>
              <a:t>Gall’ın</a:t>
            </a:r>
            <a:r>
              <a:rPr lang="tr-TR" sz="2400" dirty="0"/>
              <a:t> öne sürdüklerini test etmiş ve beynin belirli bölgelerinde oluşturduğu hasarların bilişsel işlev kaybına yol açması nedeniyle zihin ile beyin dokusunun birbiriyle yakın ilişkili olduğunu bulmuştur</a:t>
            </a:r>
            <a:r>
              <a:rPr lang="tr-TR" sz="2400" dirty="0" smtClean="0"/>
              <a:t>.</a:t>
            </a:r>
          </a:p>
          <a:p>
            <a:r>
              <a:rPr lang="tr-TR" sz="2400" dirty="0"/>
              <a:t>1860’larda Fransız </a:t>
            </a:r>
            <a:r>
              <a:rPr lang="tr-TR" sz="2400" b="1" i="1" dirty="0"/>
              <a:t>Pierre Paul </a:t>
            </a:r>
            <a:r>
              <a:rPr lang="tr-TR" sz="2400" b="1" i="1" dirty="0" err="1"/>
              <a:t>Broca</a:t>
            </a:r>
            <a:r>
              <a:rPr lang="tr-TR" sz="2400" dirty="0"/>
              <a:t> dil özelliğinin beynin belirli bir bölgesinde sınırlı olduğunu göstermiştir. Bu bölge beynin sol yarım küresinin yan kısmında yer almaktadır ve günümüzde hâlâ </a:t>
            </a:r>
            <a:r>
              <a:rPr lang="tr-TR" sz="2400" dirty="0" err="1"/>
              <a:t>Broca</a:t>
            </a:r>
            <a:r>
              <a:rPr lang="tr-TR" sz="2400" dirty="0"/>
              <a:t> alanı olarak </a:t>
            </a:r>
            <a:r>
              <a:rPr lang="tr-TR" sz="2400" dirty="0" smtClean="0"/>
              <a:t>isimlendirilmektedir.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98459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3" y="1489166"/>
            <a:ext cx="8132590" cy="4302035"/>
          </a:xfrm>
        </p:spPr>
        <p:txBody>
          <a:bodyPr>
            <a:normAutofit/>
          </a:bodyPr>
          <a:lstStyle/>
          <a:p>
            <a:r>
              <a:rPr lang="tr-TR" sz="2400" i="1" dirty="0"/>
              <a:t>David </a:t>
            </a:r>
            <a:r>
              <a:rPr lang="tr-TR" sz="2400" i="1" dirty="0" err="1"/>
              <a:t>Ferrier</a:t>
            </a:r>
            <a:r>
              <a:rPr lang="tr-TR" sz="2400" i="1" dirty="0"/>
              <a:t>, </a:t>
            </a:r>
            <a:r>
              <a:rPr lang="tr-TR" sz="2400" i="1" dirty="0" err="1"/>
              <a:t>Korbinian</a:t>
            </a:r>
            <a:r>
              <a:rPr lang="tr-TR" sz="2400" i="1" dirty="0"/>
              <a:t> </a:t>
            </a:r>
            <a:r>
              <a:rPr lang="tr-TR" sz="2400" i="1" dirty="0" err="1"/>
              <a:t>Broadmann</a:t>
            </a:r>
            <a:r>
              <a:rPr lang="tr-TR" sz="2400" i="1" dirty="0"/>
              <a:t>, Marie </a:t>
            </a:r>
            <a:r>
              <a:rPr lang="tr-TR" sz="2400" i="1" dirty="0" err="1"/>
              <a:t>Vogt</a:t>
            </a:r>
            <a:r>
              <a:rPr lang="tr-TR" sz="2400" i="1" dirty="0"/>
              <a:t>, Carl </a:t>
            </a:r>
            <a:r>
              <a:rPr lang="tr-TR" sz="2400" i="1" dirty="0" err="1"/>
              <a:t>Wernicke</a:t>
            </a:r>
            <a:r>
              <a:rPr lang="tr-TR" sz="2400" dirty="0"/>
              <a:t> gibi isimler beyin işlevlerinin haritasını çıkarmaya çalışmışlar ve birçok farklı alana işlevleriyle ilişkili olabilecek numaralandırmalar vermişlerdir. </a:t>
            </a:r>
            <a:endParaRPr lang="tr-TR" sz="2400" dirty="0" smtClean="0"/>
          </a:p>
          <a:p>
            <a:r>
              <a:rPr lang="tr-TR" sz="2400" dirty="0"/>
              <a:t>1870’lerde İngiliz bir nörolog olan </a:t>
            </a:r>
            <a:r>
              <a:rPr lang="tr-TR" sz="2400" i="1" dirty="0"/>
              <a:t>John </a:t>
            </a:r>
            <a:r>
              <a:rPr lang="tr-TR" sz="2400" i="1" dirty="0" err="1"/>
              <a:t>Hughlings</a:t>
            </a:r>
            <a:r>
              <a:rPr lang="tr-TR" sz="2400" i="1" dirty="0"/>
              <a:t> Jackson</a:t>
            </a:r>
            <a:r>
              <a:rPr lang="tr-TR" sz="2400" dirty="0"/>
              <a:t> beynin evrimsel gelişiminin üç seviyesini ve beynin anatomik yerleşiminin bu işlevsel aşamalara göre şekillendiğini öne </a:t>
            </a:r>
            <a:r>
              <a:rPr lang="tr-TR" sz="2400" dirty="0" smtClean="0"/>
              <a:t>sürmüştür.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91049770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167</TotalTime>
  <Words>869</Words>
  <Application>Microsoft Office PowerPoint</Application>
  <PresentationFormat>Geniş ekran</PresentationFormat>
  <Paragraphs>43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Yüzeyler</vt:lpstr>
      <vt:lpstr>BEYİN VE İŞLEYİŞİ TARİHSEL YAKLAŞIM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  <vt:lpstr>İzleyelim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Beyin ve beyin gelişimi</dc:title>
  <dc:creator>Ender Durualp</dc:creator>
  <cp:lastModifiedBy>Ender Durualp</cp:lastModifiedBy>
  <cp:revision>21</cp:revision>
  <dcterms:created xsi:type="dcterms:W3CDTF">2021-02-27T09:20:39Z</dcterms:created>
  <dcterms:modified xsi:type="dcterms:W3CDTF">2021-03-13T16:20:32Z</dcterms:modified>
</cp:coreProperties>
</file>