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96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latin typeface="Calibri"/>
                <a:cs typeface="Calibri"/>
              </a:rPr>
              <a:t>BİYOKİMYAYA GİRİŞ</a:t>
            </a:r>
            <a:r>
              <a:rPr lang="en-US" b="1" i="0" u="none" strike="noStrike" baseline="0" dirty="0" smtClean="0">
                <a:latin typeface="Calibri"/>
                <a:cs typeface="Calibri"/>
              </a:rPr>
              <a:t> </a:t>
            </a:r>
            <a:r>
              <a:rPr lang="en-US" b="1" i="0" u="none" strike="noStrike" baseline="0" dirty="0" err="1" smtClean="0">
                <a:latin typeface="Calibri"/>
                <a:cs typeface="Calibri"/>
              </a:rPr>
              <a:t>ve</a:t>
            </a:r>
            <a:r>
              <a:rPr lang="en-US" b="1" i="0" u="none" strike="noStrike" baseline="0" dirty="0" smtClean="0">
                <a:latin typeface="Calibri"/>
                <a:cs typeface="Calibri"/>
              </a:rPr>
              <a:t> YAŞAMIN MOLEKÜLER ANLAMI </a:t>
            </a:r>
            <a:r>
              <a:rPr lang="en-US" b="1" i="0" u="none" strike="noStrike" baseline="0" dirty="0" err="1" smtClean="0">
                <a:latin typeface="Calibri"/>
                <a:cs typeface="Calibri"/>
              </a:rPr>
              <a:t>ve</a:t>
            </a:r>
            <a:r>
              <a:rPr lang="en-US" b="1" i="0" u="none" strike="noStrike" baseline="0" dirty="0" smtClean="0">
                <a:latin typeface="Calibri"/>
                <a:cs typeface="Calibri"/>
              </a:rPr>
              <a:t> SU</a:t>
            </a:r>
            <a:endParaRPr lang="en-US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5211" y="719031"/>
            <a:ext cx="57177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KİM 319 BİYOKİMYA I</a:t>
            </a:r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2942" y="355600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MONOMER </a:t>
            </a:r>
            <a:r>
              <a:rPr lang="en-US" b="1" dirty="0" err="1"/>
              <a:t>ve</a:t>
            </a:r>
            <a:r>
              <a:rPr lang="en-US" b="1" dirty="0"/>
              <a:t> POLİMER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buClr>
                <a:srgbClr val="FF00FF"/>
              </a:buClr>
            </a:pPr>
            <a:r>
              <a:rPr lang="tr-TR" dirty="0">
                <a:latin typeface="Arial" charset="0"/>
              </a:rPr>
              <a:t>Birçok </a:t>
            </a:r>
            <a:r>
              <a:rPr lang="tr-TR" dirty="0" err="1">
                <a:latin typeface="Arial" charset="0"/>
              </a:rPr>
              <a:t>biyomolekül</a:t>
            </a:r>
            <a:r>
              <a:rPr lang="tr-TR" dirty="0">
                <a:latin typeface="Arial" charset="0"/>
              </a:rPr>
              <a:t> inorganik bileşiklerle karşılaştırılınca çok büyük moleküllerdir. </a:t>
            </a:r>
          </a:p>
          <a:p>
            <a:pPr algn="just">
              <a:buClr>
                <a:srgbClr val="FF00FF"/>
              </a:buClr>
              <a:buNone/>
            </a:pPr>
            <a:r>
              <a:rPr lang="tr-TR" dirty="0">
                <a:latin typeface="Arial" charset="0"/>
              </a:rPr>
              <a:t>      </a:t>
            </a:r>
            <a:r>
              <a:rPr lang="tr-TR" b="1" dirty="0">
                <a:solidFill>
                  <a:srgbClr val="FF00FF"/>
                </a:solidFill>
                <a:latin typeface="Arial" charset="0"/>
              </a:rPr>
              <a:t>-</a:t>
            </a:r>
            <a:r>
              <a:rPr lang="tr-TR" dirty="0">
                <a:latin typeface="Arial" charset="0"/>
              </a:rPr>
              <a:t>Proteinler binlerce </a:t>
            </a:r>
            <a:r>
              <a:rPr lang="tr-TR" dirty="0" err="1">
                <a:latin typeface="Arial" charset="0"/>
              </a:rPr>
              <a:t>Dalton</a:t>
            </a:r>
            <a:r>
              <a:rPr lang="tr-TR" dirty="0">
                <a:latin typeface="Arial" charset="0"/>
              </a:rPr>
              <a:t> molekül ağırlığına sahip olabilir. </a:t>
            </a:r>
          </a:p>
          <a:p>
            <a:pPr algn="just">
              <a:buClr>
                <a:srgbClr val="FF00FF"/>
              </a:buClr>
              <a:buNone/>
            </a:pPr>
            <a:r>
              <a:rPr lang="tr-TR" dirty="0">
                <a:latin typeface="Arial" charset="0"/>
              </a:rPr>
              <a:t>      </a:t>
            </a:r>
            <a:r>
              <a:rPr lang="tr-TR" b="1" dirty="0">
                <a:solidFill>
                  <a:srgbClr val="FF00FF"/>
                </a:solidFill>
                <a:latin typeface="Arial" charset="0"/>
              </a:rPr>
              <a:t>-</a:t>
            </a:r>
            <a:r>
              <a:rPr lang="tr-TR" dirty="0">
                <a:latin typeface="Arial" charset="0"/>
              </a:rPr>
              <a:t>DNA yapısında milyonlarca </a:t>
            </a:r>
            <a:r>
              <a:rPr lang="tr-TR" dirty="0" err="1">
                <a:latin typeface="Arial" charset="0"/>
              </a:rPr>
              <a:t>nükleotit</a:t>
            </a:r>
            <a:r>
              <a:rPr lang="tr-TR" dirty="0">
                <a:latin typeface="Arial" charset="0"/>
              </a:rPr>
              <a:t> birbirine bağlanarak çok büyük bir molekül oluşturabilirler. </a:t>
            </a:r>
          </a:p>
          <a:p>
            <a:pPr algn="just">
              <a:buClr>
                <a:srgbClr val="FF00FF"/>
              </a:buClr>
              <a:buNone/>
            </a:pPr>
            <a:endParaRPr lang="tr-TR" dirty="0">
              <a:latin typeface="Arial" charset="0"/>
            </a:endParaRPr>
          </a:p>
          <a:p>
            <a:pPr algn="just">
              <a:buClr>
                <a:srgbClr val="FF00FF"/>
              </a:buClr>
            </a:pPr>
            <a:r>
              <a:rPr lang="tr-TR" dirty="0">
                <a:latin typeface="Arial" charset="0"/>
              </a:rPr>
              <a:t>Büyük </a:t>
            </a:r>
            <a:r>
              <a:rPr lang="tr-TR" dirty="0" err="1">
                <a:latin typeface="Arial" charset="0"/>
              </a:rPr>
              <a:t>biyomoleküller</a:t>
            </a:r>
            <a:r>
              <a:rPr lang="tr-TR" dirty="0">
                <a:latin typeface="Arial" charset="0"/>
              </a:rPr>
              <a:t> küçük alt birimlerin birbirine bağlanması ile oluşur. Bu küçük alt birimlere </a:t>
            </a:r>
            <a:r>
              <a:rPr lang="tr-TR" dirty="0" err="1">
                <a:solidFill>
                  <a:srgbClr val="FF00FF"/>
                </a:solidFill>
                <a:latin typeface="Arial" charset="0"/>
              </a:rPr>
              <a:t>monomer</a:t>
            </a:r>
            <a:r>
              <a:rPr lang="tr-TR" dirty="0">
                <a:latin typeface="Arial" charset="0"/>
              </a:rPr>
              <a:t> adı verilir. Genellikle belli bir </a:t>
            </a:r>
            <a:r>
              <a:rPr lang="tr-TR" dirty="0" err="1">
                <a:latin typeface="Arial" charset="0"/>
              </a:rPr>
              <a:t>biyomolekül</a:t>
            </a:r>
            <a:r>
              <a:rPr lang="tr-TR" dirty="0">
                <a:latin typeface="Arial" charset="0"/>
              </a:rPr>
              <a:t> çeşidi için </a:t>
            </a:r>
            <a:r>
              <a:rPr lang="tr-TR" dirty="0" err="1">
                <a:latin typeface="Arial" charset="0"/>
              </a:rPr>
              <a:t>monomer</a:t>
            </a:r>
            <a:r>
              <a:rPr lang="tr-TR" dirty="0">
                <a:latin typeface="Arial" charset="0"/>
              </a:rPr>
              <a:t> çeşidi sınırlıdır.</a:t>
            </a:r>
          </a:p>
          <a:p>
            <a:pPr algn="just">
              <a:buClr>
                <a:srgbClr val="FF00FF"/>
              </a:buClr>
              <a:buNone/>
            </a:pPr>
            <a:r>
              <a:rPr lang="tr-TR" dirty="0">
                <a:latin typeface="Arial" charset="0"/>
              </a:rPr>
              <a:t>      </a:t>
            </a:r>
            <a:r>
              <a:rPr lang="tr-TR" b="1" dirty="0">
                <a:solidFill>
                  <a:srgbClr val="FF00FF"/>
                </a:solidFill>
                <a:latin typeface="Arial" charset="0"/>
              </a:rPr>
              <a:t>-</a:t>
            </a:r>
            <a:r>
              <a:rPr lang="tr-TR" dirty="0">
                <a:latin typeface="Arial" charset="0"/>
              </a:rPr>
              <a:t>Bazen birbirinin aynısı olan </a:t>
            </a:r>
            <a:r>
              <a:rPr lang="tr-TR" dirty="0" err="1">
                <a:latin typeface="Arial" charset="0"/>
              </a:rPr>
              <a:t>monomerler</a:t>
            </a:r>
            <a:r>
              <a:rPr lang="tr-TR" dirty="0">
                <a:latin typeface="Arial" charset="0"/>
              </a:rPr>
              <a:t> birleşir</a:t>
            </a:r>
          </a:p>
          <a:p>
            <a:pPr algn="just">
              <a:buClr>
                <a:srgbClr val="FF00FF"/>
              </a:buClr>
              <a:buNone/>
            </a:pPr>
            <a:r>
              <a:rPr lang="tr-TR" dirty="0">
                <a:latin typeface="Arial" charset="0"/>
              </a:rPr>
              <a:t>           Glikoz </a:t>
            </a:r>
            <a:r>
              <a:rPr lang="tr-TR" dirty="0" err="1">
                <a:latin typeface="Arial" charset="0"/>
              </a:rPr>
              <a:t>monomerinden</a:t>
            </a:r>
            <a:r>
              <a:rPr lang="tr-TR" dirty="0">
                <a:latin typeface="Arial" charset="0"/>
              </a:rPr>
              <a:t> selüloz polimerinin oluşması </a:t>
            </a:r>
          </a:p>
          <a:p>
            <a:pPr algn="just">
              <a:buClr>
                <a:srgbClr val="FF00FF"/>
              </a:buClr>
              <a:buNone/>
            </a:pPr>
            <a:r>
              <a:rPr lang="tr-TR" dirty="0">
                <a:latin typeface="Arial" charset="0"/>
              </a:rPr>
              <a:t>     </a:t>
            </a:r>
            <a:r>
              <a:rPr lang="tr-TR" b="1" dirty="0">
                <a:solidFill>
                  <a:srgbClr val="FF00FF"/>
                </a:solidFill>
                <a:latin typeface="Arial" charset="0"/>
              </a:rPr>
              <a:t>-</a:t>
            </a:r>
            <a:r>
              <a:rPr lang="tr-TR" dirty="0">
                <a:latin typeface="Arial" charset="0"/>
              </a:rPr>
              <a:t>Bazen de birbirine benzer ama farklı </a:t>
            </a:r>
            <a:r>
              <a:rPr lang="tr-TR" dirty="0" err="1">
                <a:latin typeface="Arial" charset="0"/>
              </a:rPr>
              <a:t>monomerler</a:t>
            </a:r>
            <a:r>
              <a:rPr lang="tr-TR" dirty="0">
                <a:latin typeface="Arial" charset="0"/>
              </a:rPr>
              <a:t> birleşir </a:t>
            </a:r>
          </a:p>
          <a:p>
            <a:pPr algn="just">
              <a:buClr>
                <a:srgbClr val="FF00FF"/>
              </a:buClr>
              <a:buNone/>
            </a:pPr>
            <a:r>
              <a:rPr lang="tr-TR" dirty="0">
                <a:latin typeface="Arial" charset="0"/>
              </a:rPr>
              <a:t>            Proteinler 20 çeşit </a:t>
            </a:r>
            <a:r>
              <a:rPr lang="tr-TR" dirty="0" err="1">
                <a:latin typeface="Arial" charset="0"/>
              </a:rPr>
              <a:t>monomerin</a:t>
            </a:r>
            <a:r>
              <a:rPr lang="tr-TR" dirty="0">
                <a:latin typeface="Arial" charset="0"/>
              </a:rPr>
              <a:t> (amino asitlerin) çeşitli  sıralarla arka arkaya eklenmesinden oluşur. </a:t>
            </a:r>
          </a:p>
        </p:txBody>
      </p:sp>
    </p:spTree>
    <p:extLst>
      <p:ext uri="{BB962C8B-B14F-4D97-AF65-F5344CB8AC3E}">
        <p14:creationId xmlns:p14="http://schemas.microsoft.com/office/powerpoint/2010/main" val="3424443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BİYOMOLEKÜLLER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90000"/>
              </a:lnSpc>
            </a:pPr>
            <a:r>
              <a:rPr lang="tr-TR" dirty="0">
                <a:solidFill>
                  <a:srgbClr val="FF00FF"/>
                </a:solidFill>
                <a:latin typeface="Calibri"/>
                <a:cs typeface="Calibri"/>
              </a:rPr>
              <a:t>Canlıların yapısını oluşturacak moleküllerin </a:t>
            </a:r>
          </a:p>
          <a:p>
            <a:pPr algn="just">
              <a:lnSpc>
                <a:spcPct val="90000"/>
              </a:lnSpc>
              <a:buNone/>
            </a:pPr>
            <a:r>
              <a:rPr lang="tr-TR" dirty="0">
                <a:latin typeface="Calibri"/>
                <a:cs typeface="Calibri"/>
              </a:rPr>
              <a:t>    -kararlı bir yapı kazanabilmeleri (</a:t>
            </a:r>
            <a:r>
              <a:rPr lang="tr-TR" dirty="0" err="1">
                <a:latin typeface="Calibri"/>
                <a:cs typeface="Calibri"/>
              </a:rPr>
              <a:t>kovalent</a:t>
            </a:r>
            <a:r>
              <a:rPr lang="tr-TR" dirty="0">
                <a:latin typeface="Calibri"/>
                <a:cs typeface="Calibri"/>
              </a:rPr>
              <a:t> bağlar), </a:t>
            </a:r>
          </a:p>
          <a:p>
            <a:pPr algn="just">
              <a:lnSpc>
                <a:spcPct val="90000"/>
              </a:lnSpc>
              <a:buNone/>
            </a:pPr>
            <a:r>
              <a:rPr lang="tr-TR" dirty="0">
                <a:latin typeface="Calibri"/>
                <a:cs typeface="Calibri"/>
              </a:rPr>
              <a:t>    -çok karmaşık ve çeşitli yapılar oluşturabilmeleri </a:t>
            </a:r>
          </a:p>
          <a:p>
            <a:pPr algn="just">
              <a:lnSpc>
                <a:spcPct val="90000"/>
              </a:lnSpc>
              <a:buNone/>
            </a:pPr>
            <a:r>
              <a:rPr lang="tr-TR" dirty="0">
                <a:latin typeface="Calibri"/>
                <a:cs typeface="Calibri"/>
              </a:rPr>
              <a:t>    -kimyasal reaksiyonların gerçekleşebileceği bir ortam oluşturmaları (H</a:t>
            </a:r>
            <a:r>
              <a:rPr lang="tr-TR" baseline="-25000" dirty="0">
                <a:latin typeface="Calibri"/>
                <a:cs typeface="Calibri"/>
              </a:rPr>
              <a:t>2</a:t>
            </a:r>
            <a:r>
              <a:rPr lang="tr-TR" dirty="0">
                <a:latin typeface="Calibri"/>
                <a:cs typeface="Calibri"/>
              </a:rPr>
              <a:t>O) gerekir.</a:t>
            </a:r>
          </a:p>
          <a:p>
            <a:pPr algn="just">
              <a:lnSpc>
                <a:spcPct val="90000"/>
              </a:lnSpc>
            </a:pPr>
            <a:r>
              <a:rPr lang="tr-TR" dirty="0" err="1">
                <a:latin typeface="Calibri"/>
                <a:cs typeface="Calibri"/>
              </a:rPr>
              <a:t>Biyomoleküllerde</a:t>
            </a:r>
            <a:r>
              <a:rPr lang="tr-TR" dirty="0">
                <a:latin typeface="Calibri"/>
                <a:cs typeface="Calibri"/>
              </a:rPr>
              <a:t> çok bulunan 5 çeşit atom vardır;</a:t>
            </a:r>
          </a:p>
          <a:p>
            <a:pPr>
              <a:lnSpc>
                <a:spcPct val="90000"/>
              </a:lnSpc>
              <a:buNone/>
            </a:pPr>
            <a:r>
              <a:rPr lang="tr-TR" dirty="0">
                <a:solidFill>
                  <a:srgbClr val="FF00FF"/>
                </a:solidFill>
                <a:latin typeface="Calibri"/>
                <a:cs typeface="Calibri"/>
              </a:rPr>
              <a:t>                                      Oksijen(O) </a:t>
            </a:r>
          </a:p>
          <a:p>
            <a:pPr>
              <a:lnSpc>
                <a:spcPct val="90000"/>
              </a:lnSpc>
              <a:buNone/>
            </a:pPr>
            <a:r>
              <a:rPr lang="tr-TR" dirty="0">
                <a:solidFill>
                  <a:srgbClr val="FF00FF"/>
                </a:solidFill>
                <a:latin typeface="Calibri"/>
                <a:cs typeface="Calibri"/>
              </a:rPr>
              <a:t>                                      Hidrojen(H)</a:t>
            </a:r>
          </a:p>
          <a:p>
            <a:pPr>
              <a:lnSpc>
                <a:spcPct val="90000"/>
              </a:lnSpc>
              <a:buNone/>
            </a:pPr>
            <a:r>
              <a:rPr lang="tr-TR" dirty="0">
                <a:solidFill>
                  <a:srgbClr val="FF00FF"/>
                </a:solidFill>
                <a:latin typeface="Calibri"/>
                <a:cs typeface="Calibri"/>
              </a:rPr>
              <a:t>                                      Karbon(C)</a:t>
            </a:r>
          </a:p>
          <a:p>
            <a:pPr>
              <a:lnSpc>
                <a:spcPct val="90000"/>
              </a:lnSpc>
              <a:buNone/>
            </a:pPr>
            <a:r>
              <a:rPr lang="tr-TR" dirty="0">
                <a:solidFill>
                  <a:srgbClr val="FF00FF"/>
                </a:solidFill>
                <a:latin typeface="Calibri"/>
                <a:cs typeface="Calibri"/>
              </a:rPr>
              <a:t>                                      Azot(N)</a:t>
            </a:r>
          </a:p>
          <a:p>
            <a:pPr>
              <a:lnSpc>
                <a:spcPct val="90000"/>
              </a:lnSpc>
              <a:buNone/>
            </a:pPr>
            <a:r>
              <a:rPr lang="tr-TR" dirty="0">
                <a:solidFill>
                  <a:srgbClr val="FF00FF"/>
                </a:solidFill>
                <a:latin typeface="Calibri"/>
                <a:cs typeface="Calibri"/>
              </a:rPr>
              <a:t>                                      Fosfor(P)</a:t>
            </a:r>
            <a:endParaRPr lang="tr-TR" dirty="0">
              <a:latin typeface="Calibri"/>
              <a:cs typeface="Calibri"/>
            </a:endParaRPr>
          </a:p>
          <a:p>
            <a:pPr marL="0" indent="0">
              <a:buNone/>
            </a:pPr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51705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Fonksiyonel</a:t>
            </a:r>
            <a:r>
              <a:rPr lang="en-US" b="1" dirty="0" smtClean="0"/>
              <a:t> </a:t>
            </a:r>
            <a:r>
              <a:rPr lang="en-US" b="1" dirty="0" err="1" smtClean="0"/>
              <a:t>Gruplar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err="1">
                <a:latin typeface="Calibri"/>
                <a:cs typeface="Calibri"/>
              </a:rPr>
              <a:t>Biyomeloküller</a:t>
            </a:r>
            <a:r>
              <a:rPr lang="tr-TR" dirty="0">
                <a:latin typeface="Calibri"/>
                <a:cs typeface="Calibri"/>
              </a:rPr>
              <a:t> bir karbon iskeleti üzerine yerleşmiş </a:t>
            </a:r>
            <a:r>
              <a:rPr lang="tr-TR" dirty="0">
                <a:solidFill>
                  <a:srgbClr val="FF00FF"/>
                </a:solidFill>
                <a:latin typeface="Calibri"/>
                <a:cs typeface="Calibri"/>
              </a:rPr>
              <a:t>fonksiyonel gruplardan</a:t>
            </a:r>
            <a:r>
              <a:rPr lang="tr-TR" dirty="0">
                <a:latin typeface="Calibri"/>
                <a:cs typeface="Calibri"/>
              </a:rPr>
              <a:t> oluşur. </a:t>
            </a:r>
          </a:p>
          <a:p>
            <a:r>
              <a:rPr lang="tr-TR" dirty="0">
                <a:latin typeface="Calibri"/>
                <a:cs typeface="Calibri"/>
              </a:rPr>
              <a:t>Fonksiyonel gruplar </a:t>
            </a:r>
            <a:r>
              <a:rPr lang="tr-TR" dirty="0" err="1">
                <a:latin typeface="Calibri"/>
                <a:cs typeface="Calibri"/>
              </a:rPr>
              <a:t>biyomoleküllerin</a:t>
            </a:r>
            <a:r>
              <a:rPr lang="tr-TR" dirty="0">
                <a:latin typeface="Calibri"/>
                <a:cs typeface="Calibri"/>
              </a:rPr>
              <a:t> kimyasal reaksiyonlara giren, diğer </a:t>
            </a:r>
            <a:r>
              <a:rPr lang="tr-TR" dirty="0" err="1">
                <a:latin typeface="Calibri"/>
                <a:cs typeface="Calibri"/>
              </a:rPr>
              <a:t>biyomoleküller</a:t>
            </a:r>
            <a:r>
              <a:rPr lang="tr-TR" dirty="0">
                <a:latin typeface="Calibri"/>
                <a:cs typeface="Calibri"/>
              </a:rPr>
              <a:t> ile bağ kuran ve bir işlevi yerine getiren kısımlarıdır. </a:t>
            </a:r>
          </a:p>
          <a:p>
            <a:r>
              <a:rPr lang="tr-TR" dirty="0">
                <a:latin typeface="Calibri"/>
                <a:cs typeface="Calibri"/>
              </a:rPr>
              <a:t>Fonksiyonel gruplar genellikle birkaç atomdan oluşur. </a:t>
            </a:r>
          </a:p>
          <a:p>
            <a:r>
              <a:rPr lang="tr-TR" u="sng" dirty="0">
                <a:solidFill>
                  <a:srgbClr val="FF00FF"/>
                </a:solidFill>
                <a:latin typeface="Calibri"/>
                <a:cs typeface="Calibri"/>
              </a:rPr>
              <a:t>Hidroksil:</a:t>
            </a:r>
            <a:r>
              <a:rPr lang="tr-TR" dirty="0">
                <a:latin typeface="Calibri"/>
                <a:cs typeface="Calibri"/>
              </a:rPr>
              <a:t> polar (çözünebilir, çünkü hidrojen bağı yapar)</a:t>
            </a:r>
            <a:endParaRPr lang="tr-TR" u="sng" dirty="0">
              <a:latin typeface="Calibri"/>
              <a:cs typeface="Calibri"/>
            </a:endParaRPr>
          </a:p>
          <a:p>
            <a:r>
              <a:rPr lang="tr-TR" u="sng" dirty="0">
                <a:solidFill>
                  <a:srgbClr val="FF00FF"/>
                </a:solidFill>
                <a:latin typeface="Calibri"/>
                <a:cs typeface="Calibri"/>
              </a:rPr>
              <a:t>Karboksil:</a:t>
            </a:r>
            <a:r>
              <a:rPr lang="tr-TR" dirty="0">
                <a:latin typeface="Calibri"/>
                <a:cs typeface="Calibri"/>
              </a:rPr>
              <a:t> polar (çözünebilir), sık sık hidrojenini yitirir (asit), negatif yüklenir</a:t>
            </a:r>
            <a:endParaRPr lang="tr-TR" u="sng" dirty="0">
              <a:latin typeface="Calibri"/>
              <a:cs typeface="Calibri"/>
            </a:endParaRPr>
          </a:p>
          <a:p>
            <a:r>
              <a:rPr lang="tr-TR" u="sng" dirty="0">
                <a:solidFill>
                  <a:srgbClr val="FF00FF"/>
                </a:solidFill>
                <a:latin typeface="Calibri"/>
                <a:cs typeface="Calibri"/>
              </a:rPr>
              <a:t>Amino:</a:t>
            </a:r>
            <a:r>
              <a:rPr lang="tr-TR" dirty="0">
                <a:latin typeface="Calibri"/>
                <a:cs typeface="Calibri"/>
              </a:rPr>
              <a:t> polar (çözünebilir), sık sık hidrojen alır (baz), pozitif yüklenir</a:t>
            </a:r>
            <a:endParaRPr lang="tr-TR" u="sng" dirty="0">
              <a:latin typeface="Calibri"/>
              <a:cs typeface="Calibri"/>
            </a:endParaRPr>
          </a:p>
          <a:p>
            <a:r>
              <a:rPr lang="tr-TR" u="sng" dirty="0">
                <a:solidFill>
                  <a:srgbClr val="FF00FF"/>
                </a:solidFill>
                <a:latin typeface="Calibri"/>
                <a:cs typeface="Calibri"/>
              </a:rPr>
              <a:t>Aldehit, Keton:</a:t>
            </a:r>
            <a:r>
              <a:rPr lang="tr-TR" dirty="0">
                <a:latin typeface="Calibri"/>
                <a:cs typeface="Calibri"/>
              </a:rPr>
              <a:t> polar (çözünebilir)</a:t>
            </a:r>
            <a:endParaRPr lang="tr-TR" u="sng" dirty="0">
              <a:latin typeface="Calibri"/>
              <a:cs typeface="Calibri"/>
            </a:endParaRPr>
          </a:p>
          <a:p>
            <a:r>
              <a:rPr lang="tr-TR" u="sng" dirty="0">
                <a:solidFill>
                  <a:srgbClr val="FF00FF"/>
                </a:solidFill>
                <a:latin typeface="Calibri"/>
                <a:cs typeface="Calibri"/>
              </a:rPr>
              <a:t>Fosfat:</a:t>
            </a:r>
            <a:r>
              <a:rPr lang="tr-TR" dirty="0">
                <a:latin typeface="Calibri"/>
                <a:cs typeface="Calibri"/>
              </a:rPr>
              <a:t>  polar (çözünebilir), genellikle hidrojenini yitirir (asit), negatif yüklenir.</a:t>
            </a:r>
            <a:endParaRPr lang="tr-TR" u="sng" dirty="0">
              <a:latin typeface="Calibri"/>
              <a:cs typeface="Calibri"/>
            </a:endParaRPr>
          </a:p>
          <a:p>
            <a:r>
              <a:rPr lang="tr-TR" u="sng" dirty="0">
                <a:solidFill>
                  <a:srgbClr val="FF00FF"/>
                </a:solidFill>
                <a:latin typeface="Calibri"/>
                <a:cs typeface="Calibri"/>
              </a:rPr>
              <a:t>Metil:</a:t>
            </a:r>
            <a:r>
              <a:rPr lang="tr-TR" dirty="0">
                <a:latin typeface="Calibri"/>
                <a:cs typeface="Calibri"/>
              </a:rPr>
              <a:t> </a:t>
            </a:r>
            <a:r>
              <a:rPr lang="tr-TR" dirty="0" err="1">
                <a:latin typeface="Calibri"/>
                <a:cs typeface="Calibri"/>
              </a:rPr>
              <a:t>hidrofobik</a:t>
            </a:r>
            <a:r>
              <a:rPr lang="tr-TR" dirty="0">
                <a:latin typeface="Calibri"/>
                <a:cs typeface="Calibri"/>
              </a:rPr>
              <a:t> (çözünemez)</a:t>
            </a:r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98676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Biyokimyasal</a:t>
            </a:r>
            <a:r>
              <a:rPr lang="en-US" b="1" dirty="0" smtClean="0"/>
              <a:t> </a:t>
            </a:r>
            <a:r>
              <a:rPr lang="en-US" b="1" dirty="0" err="1" smtClean="0"/>
              <a:t>Olarak</a:t>
            </a:r>
            <a:r>
              <a:rPr lang="en-US" b="1" dirty="0" smtClean="0"/>
              <a:t> </a:t>
            </a:r>
            <a:r>
              <a:rPr lang="en-US" b="1" dirty="0" err="1" smtClean="0"/>
              <a:t>Önemli</a:t>
            </a:r>
            <a:r>
              <a:rPr lang="en-US" b="1" dirty="0" smtClean="0"/>
              <a:t> </a:t>
            </a:r>
            <a:r>
              <a:rPr lang="en-US" b="1" dirty="0" err="1" smtClean="0"/>
              <a:t>Reaksiyon</a:t>
            </a:r>
            <a:r>
              <a:rPr lang="en-US" b="1" dirty="0" smtClean="0"/>
              <a:t> </a:t>
            </a:r>
            <a:r>
              <a:rPr lang="en-US" b="1" dirty="0" err="1" smtClean="0"/>
              <a:t>Türleri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tr-TR" dirty="0">
                <a:latin typeface="Arial" charset="0"/>
              </a:rPr>
              <a:t>Canlı hücredeki reaksiyonların çoğu, beş genel kategoriden birine uyar</a:t>
            </a:r>
            <a:r>
              <a:rPr lang="tr-TR">
                <a:latin typeface="Arial" charset="0"/>
              </a:rPr>
              <a:t>: </a:t>
            </a:r>
            <a:endParaRPr lang="tr-TR" smtClean="0">
              <a:latin typeface="Arial" charset="0"/>
            </a:endParaRPr>
          </a:p>
          <a:p>
            <a:pPr marL="0" indent="0" algn="just">
              <a:buNone/>
            </a:pPr>
            <a:endParaRPr lang="tr-TR" dirty="0">
              <a:latin typeface="Arial" charset="0"/>
            </a:endParaRPr>
          </a:p>
          <a:p>
            <a:pPr marL="0" indent="0" algn="just">
              <a:buNone/>
            </a:pPr>
            <a:r>
              <a:rPr lang="tr-TR" dirty="0" smtClean="0">
                <a:solidFill>
                  <a:srgbClr val="FF00FF"/>
                </a:solidFill>
                <a:latin typeface="Arial" charset="0"/>
              </a:rPr>
              <a:t>1</a:t>
            </a:r>
            <a:r>
              <a:rPr lang="tr-TR" dirty="0">
                <a:solidFill>
                  <a:srgbClr val="FF00FF"/>
                </a:solidFill>
                <a:latin typeface="Arial" charset="0"/>
              </a:rPr>
              <a:t>) Fonksiyonel grup transferi  </a:t>
            </a:r>
          </a:p>
          <a:p>
            <a:pPr marL="0" indent="0" algn="just">
              <a:buNone/>
            </a:pPr>
            <a:r>
              <a:rPr lang="tr-TR" dirty="0">
                <a:solidFill>
                  <a:srgbClr val="FF00FF"/>
                </a:solidFill>
                <a:latin typeface="Arial" charset="0"/>
              </a:rPr>
              <a:t>2) </a:t>
            </a:r>
            <a:r>
              <a:rPr lang="tr-TR" dirty="0" err="1">
                <a:solidFill>
                  <a:srgbClr val="FF00FF"/>
                </a:solidFill>
                <a:latin typeface="Arial" charset="0"/>
              </a:rPr>
              <a:t>Oksidasyon</a:t>
            </a:r>
            <a:r>
              <a:rPr lang="tr-TR" dirty="0">
                <a:solidFill>
                  <a:srgbClr val="FF00FF"/>
                </a:solidFill>
                <a:latin typeface="Arial" charset="0"/>
              </a:rPr>
              <a:t> ve redüksiyon (indirgeme-yükseltgeme) </a:t>
            </a:r>
          </a:p>
          <a:p>
            <a:pPr marL="0" indent="0" algn="just">
              <a:buNone/>
            </a:pPr>
            <a:r>
              <a:rPr lang="tr-TR" dirty="0">
                <a:solidFill>
                  <a:srgbClr val="FF00FF"/>
                </a:solidFill>
                <a:latin typeface="Arial" charset="0"/>
              </a:rPr>
              <a:t>3) Bir veya daha fazla karbon atomu çevresindeki bağ yapısının yeniden düzenlenmesi  </a:t>
            </a:r>
          </a:p>
          <a:p>
            <a:pPr marL="0" indent="0" algn="just">
              <a:buNone/>
            </a:pPr>
            <a:r>
              <a:rPr lang="tr-TR" dirty="0">
                <a:solidFill>
                  <a:srgbClr val="FF00FF"/>
                </a:solidFill>
                <a:latin typeface="Arial" charset="0"/>
              </a:rPr>
              <a:t>4) </a:t>
            </a:r>
            <a:r>
              <a:rPr lang="tr-TR" b="1" dirty="0">
                <a:solidFill>
                  <a:srgbClr val="FF00FF"/>
                </a:solidFill>
                <a:latin typeface="Arial" charset="0"/>
              </a:rPr>
              <a:t>C</a:t>
            </a:r>
            <a:r>
              <a:rPr lang="tr-TR" b="1" dirty="0">
                <a:solidFill>
                  <a:srgbClr val="FF00FF"/>
                </a:solidFill>
                <a:latin typeface="Arial" charset="0"/>
                <a:sym typeface="Symbol" charset="0"/>
              </a:rPr>
              <a:t></a:t>
            </a:r>
            <a:r>
              <a:rPr lang="tr-TR" b="1" dirty="0">
                <a:solidFill>
                  <a:srgbClr val="FF00FF"/>
                </a:solidFill>
                <a:latin typeface="Arial" charset="0"/>
              </a:rPr>
              <a:t>C </a:t>
            </a:r>
            <a:r>
              <a:rPr lang="tr-TR" dirty="0">
                <a:solidFill>
                  <a:srgbClr val="FF00FF"/>
                </a:solidFill>
                <a:latin typeface="Arial" charset="0"/>
              </a:rPr>
              <a:t>bağlarını oluşturan veya yıkan reaksiyonlar. </a:t>
            </a:r>
          </a:p>
          <a:p>
            <a:pPr marL="0" indent="0" algn="just">
              <a:buNone/>
            </a:pPr>
            <a:r>
              <a:rPr lang="tr-TR" dirty="0">
                <a:solidFill>
                  <a:srgbClr val="FF00FF"/>
                </a:solidFill>
                <a:latin typeface="Arial" charset="0"/>
              </a:rPr>
              <a:t>5) Bir molekül su çıkışıyla iki molekülün </a:t>
            </a:r>
            <a:r>
              <a:rPr lang="tr-TR" dirty="0" err="1">
                <a:solidFill>
                  <a:srgbClr val="FF00FF"/>
                </a:solidFill>
                <a:latin typeface="Arial" charset="0"/>
              </a:rPr>
              <a:t>kondensasyonu</a:t>
            </a:r>
            <a:r>
              <a:rPr lang="tr-TR" dirty="0">
                <a:solidFill>
                  <a:srgbClr val="FF00FF"/>
                </a:solidFill>
                <a:latin typeface="Arial" charset="0"/>
              </a:rPr>
              <a:t> reaksiyonları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585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376</Words>
  <Application>Microsoft Macintosh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BİYOKİMYAYA GİRİŞ ve YAŞAMIN MOLEKÜLER ANLAMI ve SU</vt:lpstr>
      <vt:lpstr>MONOMER ve POLİMER</vt:lpstr>
      <vt:lpstr>BİYOMOLEKÜLLER</vt:lpstr>
      <vt:lpstr>Fonksiyonel Gruplar</vt:lpstr>
      <vt:lpstr>Biyokimyasal Olarak Önemli Reaksiyon Türleri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4</cp:revision>
  <dcterms:created xsi:type="dcterms:W3CDTF">2018-05-08T12:08:33Z</dcterms:created>
  <dcterms:modified xsi:type="dcterms:W3CDTF">2018-05-09T09:45:21Z</dcterms:modified>
</cp:coreProperties>
</file>