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6" r:id="rId2"/>
    <p:sldId id="267" r:id="rId3"/>
    <p:sldId id="268" r:id="rId4"/>
    <p:sldId id="269" r:id="rId5"/>
    <p:sldId id="270" r:id="rId6"/>
    <p:sldId id="271" r:id="rId7"/>
    <p:sldId id="272" r:id="rId8"/>
    <p:sldId id="27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3656" autoAdjust="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96D4E2-D563-44D9-83F4-7B6DF88FB10A}" type="datetimeFigureOut">
              <a:rPr lang="tr-TR" smtClean="0"/>
              <a:pPr/>
              <a:t>24.04.2020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6180E0-81F0-4D54-8D26-8F0D14C919F7}"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03AC861E-41C5-49E8-A770-40696BA10125}" type="slidenum">
              <a:rPr lang="tr-TR" smtClean="0"/>
              <a:pPr/>
              <a:t>8</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B4C71EC6-210F-42DE-9C53-41977AD35B3D}" type="datetimeFigureOut">
              <a:rPr lang="ru-RU" smtClean="0"/>
              <a:pPr/>
              <a:t>24.04.2020</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pPr/>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19B0651-EE4F-4900-A07F-96A6BFA9D0F0}" type="slidenum">
              <a:rPr lang="ru-RU" smtClean="0"/>
              <a:pPr/>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4C71EC6-210F-42DE-9C53-41977AD35B3D}" type="datetimeFigureOut">
              <a:rPr lang="ru-RU" smtClean="0"/>
              <a:pPr/>
              <a:t>24.04.2020</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2636912"/>
            <a:ext cx="7620000" cy="1143000"/>
          </a:xfrm>
        </p:spPr>
        <p:txBody>
          <a:bodyPr/>
          <a:lstStyle/>
          <a:p>
            <a:r>
              <a:rPr lang="tr-TR" dirty="0" smtClean="0"/>
              <a:t/>
            </a:r>
            <a:br>
              <a:rPr lang="tr-TR" dirty="0" smtClean="0"/>
            </a:br>
            <a:r>
              <a:rPr lang="tr-TR" dirty="0" smtClean="0"/>
              <a:t>DÜNYA MUTFAĞI</a:t>
            </a:r>
            <a:br>
              <a:rPr lang="tr-TR" dirty="0" smtClean="0"/>
            </a:br>
            <a:endParaRPr lang="tr-TR" dirty="0"/>
          </a:p>
        </p:txBody>
      </p:sp>
      <p:sp>
        <p:nvSpPr>
          <p:cNvPr id="3" name="2 İçerik Yer Tutucusu"/>
          <p:cNvSpPr>
            <a:spLocks noGrp="1"/>
          </p:cNvSpPr>
          <p:nvPr>
            <p:ph idx="1"/>
          </p:nvPr>
        </p:nvSpPr>
        <p:spPr/>
        <p:txBody>
          <a:bodyPr/>
          <a:lstStyle/>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a:t>
            </a:r>
          </a:p>
        </p:txBody>
      </p:sp>
      <p:pic>
        <p:nvPicPr>
          <p:cNvPr id="1026" name="Picture 2" descr="C:\Users\DOKTORA\Desktop\australian cuisine\4479654_orig.jpg"/>
          <p:cNvPicPr>
            <a:picLocks noGrp="1" noChangeAspect="1" noChangeArrowheads="1"/>
          </p:cNvPicPr>
          <p:nvPr>
            <p:ph sz="quarter" idx="1"/>
          </p:nvPr>
        </p:nvPicPr>
        <p:blipFill>
          <a:blip r:embed="rId2" cstate="print"/>
          <a:srcRect/>
          <a:stretch>
            <a:fillRect/>
          </a:stretch>
        </p:blipFill>
        <p:spPr bwMode="auto">
          <a:xfrm>
            <a:off x="539552" y="-531440"/>
            <a:ext cx="8173416" cy="4680520"/>
          </a:xfrm>
          <a:prstGeom prst="rect">
            <a:avLst/>
          </a:prstGeom>
          <a:noFill/>
        </p:spPr>
      </p:pic>
      <p:sp>
        <p:nvSpPr>
          <p:cNvPr id="6" name="5 Metin kutusu"/>
          <p:cNvSpPr txBox="1"/>
          <p:nvPr/>
        </p:nvSpPr>
        <p:spPr>
          <a:xfrm>
            <a:off x="107504" y="4725144"/>
            <a:ext cx="10369152" cy="1569660"/>
          </a:xfrm>
          <a:prstGeom prst="rect">
            <a:avLst/>
          </a:prstGeom>
          <a:noFill/>
        </p:spPr>
        <p:txBody>
          <a:bodyPr wrap="square" rtlCol="0">
            <a:spAutoFit/>
          </a:bodyPr>
          <a:lstStyle/>
          <a:p>
            <a:r>
              <a:rPr lang="tr-TR" sz="2400" b="1" dirty="0" err="1">
                <a:latin typeface="Book Antiqua" pitchFamily="18" charset="0"/>
              </a:rPr>
              <a:t>Aborjinler</a:t>
            </a:r>
            <a:r>
              <a:rPr lang="tr-TR" sz="2400" b="1" dirty="0">
                <a:latin typeface="Book Antiqua" pitchFamily="18" charset="0"/>
              </a:rPr>
              <a:t> yiyeceklerini genellikle üç şekilde pişirmekteydiler:</a:t>
            </a:r>
          </a:p>
          <a:p>
            <a:r>
              <a:rPr lang="tr-TR" sz="2400" b="1" dirty="0">
                <a:latin typeface="Book Antiqua" pitchFamily="18" charset="0"/>
              </a:rPr>
              <a:t>-</a:t>
            </a:r>
            <a:r>
              <a:rPr lang="tr-TR" sz="2400" b="1" i="1" dirty="0">
                <a:latin typeface="Book Antiqua" pitchFamily="18" charset="0"/>
              </a:rPr>
              <a:t>Külde pişirme</a:t>
            </a:r>
          </a:p>
          <a:p>
            <a:r>
              <a:rPr lang="tr-TR" sz="2400" b="1" i="1" dirty="0">
                <a:latin typeface="Book Antiqua" pitchFamily="18" charset="0"/>
              </a:rPr>
              <a:t>-Kızgın taş üzerinde pişirme</a:t>
            </a:r>
          </a:p>
          <a:p>
            <a:r>
              <a:rPr lang="tr-TR" sz="2400" b="1" i="1" dirty="0">
                <a:latin typeface="Book Antiqua" pitchFamily="18" charset="0"/>
              </a:rPr>
              <a:t>-Kil ve yeşil yaprakları kullanarak buharda pişirme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sz="quarter" idx="1"/>
          </p:nvPr>
        </p:nvSpPr>
        <p:spPr>
          <a:xfrm>
            <a:off x="-252536" y="5157192"/>
            <a:ext cx="9396536" cy="1700808"/>
          </a:xfrm>
        </p:spPr>
        <p:txBody>
          <a:bodyPr>
            <a:normAutofit/>
          </a:bodyPr>
          <a:lstStyle/>
          <a:p>
            <a:pPr algn="just"/>
            <a:r>
              <a:rPr lang="tr-TR" dirty="0" err="1">
                <a:latin typeface="Book Antiqua" pitchFamily="18" charset="0"/>
              </a:rPr>
              <a:t>Aborjinlerin</a:t>
            </a:r>
            <a:r>
              <a:rPr lang="tr-TR" dirty="0">
                <a:latin typeface="Book Antiqua" pitchFamily="18" charset="0"/>
              </a:rPr>
              <a:t> tükettikleri gıdalar genellikle düşük kalorili fakat besleyici özelliği yüksek, bol lifli, doymuş yağ oranı çok düşük, doymamış yağ oranı yüksek, sodyum miktarı düşük, potasyum, magnezyum ve kalsiyum açısından zengin bir içeriğe sahipti. </a:t>
            </a:r>
          </a:p>
        </p:txBody>
      </p:sp>
      <p:pic>
        <p:nvPicPr>
          <p:cNvPr id="44033" name="Picture 1" descr="C:\Users\DOKTORA\Desktop\australian cuisine\aboriginee.jpg"/>
          <p:cNvPicPr>
            <a:picLocks noChangeAspect="1" noChangeArrowheads="1"/>
          </p:cNvPicPr>
          <p:nvPr/>
        </p:nvPicPr>
        <p:blipFill>
          <a:blip r:embed="rId2" cstate="print"/>
          <a:srcRect/>
          <a:stretch>
            <a:fillRect/>
          </a:stretch>
        </p:blipFill>
        <p:spPr bwMode="auto">
          <a:xfrm>
            <a:off x="1331640" y="17835"/>
            <a:ext cx="6408712" cy="470730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0" y="4980309"/>
            <a:ext cx="9144000" cy="1905075"/>
          </a:xfrm>
        </p:spPr>
        <p:txBody>
          <a:bodyPr/>
          <a:lstStyle/>
          <a:p>
            <a:pPr algn="just"/>
            <a:r>
              <a:rPr lang="tr-TR" dirty="0">
                <a:latin typeface="Book Antiqua" pitchFamily="18" charset="0"/>
              </a:rPr>
              <a:t>Bu beslenme tarzı kansızlık, </a:t>
            </a:r>
            <a:r>
              <a:rPr lang="tr-TR" dirty="0" err="1">
                <a:latin typeface="Book Antiqua" pitchFamily="18" charset="0"/>
              </a:rPr>
              <a:t>obezite</a:t>
            </a:r>
            <a:r>
              <a:rPr lang="tr-TR" dirty="0">
                <a:latin typeface="Book Antiqua" pitchFamily="18" charset="0"/>
              </a:rPr>
              <a:t>, şeker hastalığı, kalp ve damar bozuklukları gibi hastalıkların oluşmasını önlemekteydi.  </a:t>
            </a:r>
          </a:p>
          <a:p>
            <a:endParaRPr lang="tr-TR" dirty="0"/>
          </a:p>
        </p:txBody>
      </p:sp>
      <p:pic>
        <p:nvPicPr>
          <p:cNvPr id="72706" name="Picture 2" descr="C:\Users\DOKTORA\Desktop\australian cuisine\aa3.jpg"/>
          <p:cNvPicPr>
            <a:picLocks noChangeAspect="1" noChangeArrowheads="1"/>
          </p:cNvPicPr>
          <p:nvPr/>
        </p:nvPicPr>
        <p:blipFill>
          <a:blip r:embed="rId2" cstate="print"/>
          <a:srcRect/>
          <a:stretch>
            <a:fillRect/>
          </a:stretch>
        </p:blipFill>
        <p:spPr bwMode="auto">
          <a:xfrm>
            <a:off x="0" y="0"/>
            <a:ext cx="9144000" cy="43651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0" y="332656"/>
            <a:ext cx="9144000" cy="6525344"/>
          </a:xfrm>
        </p:spPr>
        <p:txBody>
          <a:bodyPr>
            <a:normAutofit/>
          </a:bodyPr>
          <a:lstStyle/>
          <a:p>
            <a:pPr algn="just"/>
            <a:r>
              <a:rPr lang="tr-TR" dirty="0">
                <a:latin typeface="Book Antiqua" pitchFamily="18" charset="0"/>
              </a:rPr>
              <a:t>Bulgular </a:t>
            </a:r>
            <a:r>
              <a:rPr lang="tr-TR" dirty="0" err="1">
                <a:latin typeface="Book Antiqua" pitchFamily="18" charset="0"/>
              </a:rPr>
              <a:t>aborjinlerin</a:t>
            </a:r>
            <a:r>
              <a:rPr lang="tr-TR" dirty="0">
                <a:latin typeface="Book Antiqua" pitchFamily="18" charset="0"/>
              </a:rPr>
              <a:t> tarım ve hayvancılıktan haberdar olduğunu fakat avcı-toplayıcı beslenme şeklinden vazgeçmediklerini göstermektedir. </a:t>
            </a:r>
          </a:p>
          <a:p>
            <a:endParaRPr lang="tr-TR" dirty="0">
              <a:latin typeface="Book Antiqua" pitchFamily="18" charset="0"/>
            </a:endParaRPr>
          </a:p>
          <a:p>
            <a:pPr algn="just"/>
            <a:r>
              <a:rPr lang="tr-TR" dirty="0">
                <a:latin typeface="Book Antiqua" pitchFamily="18" charset="0"/>
              </a:rPr>
              <a:t>Bildiğimiz anlamda tarım yapmamakla birlikte patates gibi kimi ürünleri bir sonraki sezonda yetişmesi için toprağa gömdükleri bilinmektedir.</a:t>
            </a:r>
          </a:p>
          <a:p>
            <a:endParaRPr lang="tr-TR" dirty="0">
              <a:latin typeface="Book Antiqua" pitchFamily="18" charset="0"/>
            </a:endParaRPr>
          </a:p>
          <a:p>
            <a:pPr algn="just"/>
            <a:r>
              <a:rPr lang="tr-TR" dirty="0" err="1">
                <a:latin typeface="Book Antiqua" pitchFamily="18" charset="0"/>
              </a:rPr>
              <a:t>Aborjinlerin</a:t>
            </a:r>
            <a:r>
              <a:rPr lang="tr-TR" dirty="0">
                <a:latin typeface="Book Antiqua" pitchFamily="18" charset="0"/>
              </a:rPr>
              <a:t> avcı-toplayıcı beslenme tarzları sosyal ve kültürel yaşamlarını önemli derecede etkilemiştir. Tarım ve hayvan yetiştiriciliğinin gelişmemesi </a:t>
            </a:r>
            <a:r>
              <a:rPr lang="tr-TR" dirty="0" err="1">
                <a:latin typeface="Book Antiqua" pitchFamily="18" charset="0"/>
              </a:rPr>
              <a:t>aborjinlerin</a:t>
            </a:r>
            <a:r>
              <a:rPr lang="tr-TR" dirty="0">
                <a:latin typeface="Book Antiqua" pitchFamily="18" charset="0"/>
              </a:rPr>
              <a:t> göçebe yaşam tarzını benimsemeleri ve dolayısıyla özel mülkiyet kavramına sahip olmamaları sonucunu doğurmuştur.</a:t>
            </a:r>
          </a:p>
          <a:p>
            <a:endParaRPr lang="tr-TR"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4638"/>
            <a:ext cx="7772400" cy="1786210"/>
          </a:xfrm>
        </p:spPr>
        <p:txBody>
          <a:bodyPr>
            <a:normAutofit/>
          </a:bodyPr>
          <a:lstStyle/>
          <a:p>
            <a:endParaRPr lang="tr-TR" dirty="0"/>
          </a:p>
        </p:txBody>
      </p:sp>
      <p:sp>
        <p:nvSpPr>
          <p:cNvPr id="3" name="2 İçerik Yer Tutucusu"/>
          <p:cNvSpPr>
            <a:spLocks noGrp="1"/>
          </p:cNvSpPr>
          <p:nvPr>
            <p:ph sz="quarter" idx="1"/>
          </p:nvPr>
        </p:nvSpPr>
        <p:spPr>
          <a:xfrm>
            <a:off x="914400" y="2636912"/>
            <a:ext cx="7772400" cy="3382888"/>
          </a:xfrm>
        </p:spPr>
        <p:txBody>
          <a:bodyPr/>
          <a:lstStyle/>
          <a:p>
            <a:pPr algn="just"/>
            <a:r>
              <a:rPr lang="tr-TR" dirty="0" err="1">
                <a:latin typeface="Book Antiqua" pitchFamily="18" charset="0"/>
              </a:rPr>
              <a:t>Aborjinlerin</a:t>
            </a:r>
            <a:r>
              <a:rPr lang="tr-TR" dirty="0">
                <a:latin typeface="Book Antiqua" pitchFamily="18" charset="0"/>
              </a:rPr>
              <a:t> Avrupalılarla karşılaşmadan önce, kıta dışındaki dünya ile olan ilişkileri son derece sınırlı bir seviyede kalmıştır. Hem kültürel ve sosyal hem de ticari ilişkileri yok denecek kadar azdır. Kıtaya ilkel teknelerle kuzeydeki adalardan gelen insanlarla tütün ve iplik karşılığında yiyecek takas ettikleri bilinmektedir.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675456"/>
            <a:ext cx="8229600" cy="6034682"/>
          </a:xfrm>
        </p:spPr>
        <p:txBody>
          <a:bodyPr>
            <a:normAutofit/>
          </a:bodyPr>
          <a:lstStyle/>
          <a:p>
            <a:r>
              <a:rPr lang="tr-TR" dirty="0">
                <a:latin typeface="Book Antiqua" pitchFamily="18" charset="0"/>
              </a:rPr>
              <a:t>Avrupalılarla İlk Temaslar</a:t>
            </a:r>
            <a:br>
              <a:rPr lang="tr-TR" dirty="0">
                <a:latin typeface="Book Antiqua" pitchFamily="18" charset="0"/>
              </a:rPr>
            </a:br>
            <a:r>
              <a:rPr lang="tr-TR" dirty="0">
                <a:latin typeface="Book Antiqua" pitchFamily="18" charset="0"/>
              </a:rPr>
              <a:t>			ve </a:t>
            </a:r>
            <a:br>
              <a:rPr lang="tr-TR" dirty="0">
                <a:latin typeface="Book Antiqua" pitchFamily="18" charset="0"/>
              </a:rPr>
            </a:br>
            <a:r>
              <a:rPr lang="tr-TR" dirty="0">
                <a:latin typeface="Book Antiqua" pitchFamily="18" charset="0"/>
              </a:rPr>
              <a:t>Kolonileşme </a:t>
            </a:r>
            <a:r>
              <a:rPr lang="tr-TR" dirty="0" err="1">
                <a:latin typeface="Book Antiqua" pitchFamily="18" charset="0"/>
              </a:rPr>
              <a:t>Sonrasi</a:t>
            </a:r>
            <a:r>
              <a:rPr lang="tr-TR" dirty="0">
                <a:latin typeface="Book Antiqua" pitchFamily="18" charset="0"/>
              </a:rPr>
              <a:t> Dönem</a:t>
            </a:r>
          </a:p>
        </p:txBody>
      </p:sp>
      <p:sp>
        <p:nvSpPr>
          <p:cNvPr id="3" name="2 İçerik Yer Tutucusu"/>
          <p:cNvSpPr>
            <a:spLocks noGrp="1"/>
          </p:cNvSpPr>
          <p:nvPr>
            <p:ph sz="quarter" idx="1"/>
          </p:nvPr>
        </p:nvSpPr>
        <p:spPr>
          <a:xfrm>
            <a:off x="457200" y="5373216"/>
            <a:ext cx="8229600" cy="752947"/>
          </a:xfrm>
        </p:spPr>
        <p:txBody>
          <a:bodyPr/>
          <a:lstStyle/>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1052736"/>
            <a:ext cx="8229600" cy="1143000"/>
          </a:xfrm>
        </p:spPr>
        <p:txBody>
          <a:bodyPr>
            <a:normAutofit fontScale="90000"/>
          </a:bodyPr>
          <a:lstStyle/>
          <a:p>
            <a:r>
              <a:rPr lang="tr-TR" b="1" dirty="0">
                <a:latin typeface="Book Antiqua" pitchFamily="18" charset="0"/>
              </a:rPr>
              <a:t>“</a:t>
            </a:r>
            <a:r>
              <a:rPr lang="tr-TR" b="1" dirty="0" err="1">
                <a:latin typeface="Book Antiqua" pitchFamily="18" charset="0"/>
              </a:rPr>
              <a:t>Terra</a:t>
            </a:r>
            <a:r>
              <a:rPr lang="tr-TR" b="1" dirty="0">
                <a:latin typeface="Book Antiqua" pitchFamily="18" charset="0"/>
              </a:rPr>
              <a:t> </a:t>
            </a:r>
            <a:r>
              <a:rPr lang="tr-TR" b="1" dirty="0" err="1">
                <a:latin typeface="Book Antiqua" pitchFamily="18" charset="0"/>
              </a:rPr>
              <a:t>Australis</a:t>
            </a:r>
            <a:r>
              <a:rPr lang="tr-TR" b="1" dirty="0">
                <a:latin typeface="Book Antiqua" pitchFamily="18" charset="0"/>
              </a:rPr>
              <a:t> </a:t>
            </a:r>
            <a:r>
              <a:rPr lang="tr-TR" b="1" dirty="0" err="1">
                <a:latin typeface="Book Antiqua" pitchFamily="18" charset="0"/>
              </a:rPr>
              <a:t>Incognita</a:t>
            </a:r>
            <a:r>
              <a:rPr lang="tr-TR" b="1" dirty="0">
                <a:latin typeface="Book Antiqua" pitchFamily="18" charset="0"/>
              </a:rPr>
              <a:t>”</a:t>
            </a:r>
            <a:br>
              <a:rPr lang="tr-TR" b="1" dirty="0">
                <a:latin typeface="Book Antiqua" pitchFamily="18" charset="0"/>
              </a:rPr>
            </a:br>
            <a:r>
              <a:rPr lang="tr-TR" b="1" dirty="0">
                <a:latin typeface="Book Antiqua" pitchFamily="18" charset="0"/>
              </a:rPr>
              <a:t>Güneyin Bilinmeyen Ülkesi</a:t>
            </a:r>
            <a:r>
              <a:rPr lang="tr-TR" dirty="0">
                <a:latin typeface="Book Antiqua" pitchFamily="18" charset="0"/>
              </a:rPr>
              <a:t/>
            </a:r>
            <a:br>
              <a:rPr lang="tr-TR" dirty="0">
                <a:latin typeface="Book Antiqua" pitchFamily="18" charset="0"/>
              </a:rPr>
            </a:br>
            <a:endParaRPr lang="tr-TR" dirty="0">
              <a:latin typeface="Book Antiqua" pitchFamily="18" charset="0"/>
            </a:endParaRPr>
          </a:p>
        </p:txBody>
      </p:sp>
      <p:sp>
        <p:nvSpPr>
          <p:cNvPr id="3" name="2 İçerik Yer Tutucusu"/>
          <p:cNvSpPr>
            <a:spLocks noGrp="1"/>
          </p:cNvSpPr>
          <p:nvPr>
            <p:ph sz="quarter" idx="1"/>
          </p:nvPr>
        </p:nvSpPr>
        <p:spPr>
          <a:xfrm>
            <a:off x="914400" y="2204864"/>
            <a:ext cx="7772400" cy="3814936"/>
          </a:xfrm>
        </p:spPr>
        <p:txBody>
          <a:bodyPr/>
          <a:lstStyle/>
          <a:p>
            <a:endParaRPr lang="tr-TR" dirty="0"/>
          </a:p>
          <a:p>
            <a:pPr algn="just"/>
            <a:r>
              <a:rPr lang="tr-TR" dirty="0">
                <a:latin typeface="Book Antiqua" pitchFamily="18" charset="0"/>
              </a:rPr>
              <a:t>Avustralya (</a:t>
            </a:r>
            <a:r>
              <a:rPr lang="tr-TR" dirty="0" err="1">
                <a:latin typeface="Book Antiqua" pitchFamily="18" charset="0"/>
              </a:rPr>
              <a:t>Australia</a:t>
            </a:r>
            <a:r>
              <a:rPr lang="tr-TR" dirty="0">
                <a:latin typeface="Book Antiqua" pitchFamily="18" charset="0"/>
              </a:rPr>
              <a:t>) ismi </a:t>
            </a:r>
            <a:r>
              <a:rPr lang="tr-TR" dirty="0" err="1">
                <a:latin typeface="Book Antiqua" pitchFamily="18" charset="0"/>
              </a:rPr>
              <a:t>latince</a:t>
            </a:r>
            <a:r>
              <a:rPr lang="tr-TR" dirty="0">
                <a:latin typeface="Book Antiqua" pitchFamily="18" charset="0"/>
              </a:rPr>
              <a:t> güney-güneyli anlamına gelen “</a:t>
            </a:r>
            <a:r>
              <a:rPr lang="tr-TR" dirty="0" err="1">
                <a:latin typeface="Book Antiqua" pitchFamily="18" charset="0"/>
              </a:rPr>
              <a:t>australis</a:t>
            </a:r>
            <a:r>
              <a:rPr lang="tr-TR" dirty="0">
                <a:latin typeface="Book Antiqua" pitchFamily="18" charset="0"/>
              </a:rPr>
              <a:t>” kelimesinden gelmektedir. </a:t>
            </a:r>
          </a:p>
          <a:p>
            <a:endParaRPr lang="tr-TR" b="1" dirty="0">
              <a:latin typeface="Book Antiqua" pitchFamily="18" charset="0"/>
            </a:endParaRPr>
          </a:p>
          <a:p>
            <a:pPr algn="just"/>
            <a:r>
              <a:rPr lang="tr-TR" b="1" dirty="0">
                <a:latin typeface="Book Antiqua" pitchFamily="18" charset="0"/>
              </a:rPr>
              <a:t>“</a:t>
            </a:r>
            <a:r>
              <a:rPr lang="tr-TR" dirty="0" err="1">
                <a:latin typeface="Book Antiqua" pitchFamily="18" charset="0"/>
              </a:rPr>
              <a:t>Terra</a:t>
            </a:r>
            <a:r>
              <a:rPr lang="tr-TR" dirty="0">
                <a:latin typeface="Book Antiqua" pitchFamily="18" charset="0"/>
              </a:rPr>
              <a:t> </a:t>
            </a:r>
            <a:r>
              <a:rPr lang="tr-TR" dirty="0" err="1">
                <a:latin typeface="Book Antiqua" pitchFamily="18" charset="0"/>
              </a:rPr>
              <a:t>Australis</a:t>
            </a:r>
            <a:r>
              <a:rPr lang="tr-TR" dirty="0">
                <a:latin typeface="Book Antiqua" pitchFamily="18" charset="0"/>
              </a:rPr>
              <a:t> </a:t>
            </a:r>
            <a:r>
              <a:rPr lang="tr-TR" dirty="0" err="1">
                <a:latin typeface="Book Antiqua" pitchFamily="18" charset="0"/>
              </a:rPr>
              <a:t>Incognita</a:t>
            </a:r>
            <a:r>
              <a:rPr lang="tr-TR" dirty="0">
                <a:latin typeface="Book Antiqua" pitchFamily="18" charset="0"/>
              </a:rPr>
              <a:t>” (Güneyin Bilinmeyen Ülkesi) ifadesi Roma uygarlığı zamanından beri kullanılmaktadır.</a:t>
            </a:r>
          </a:p>
          <a:p>
            <a:endParaRPr lang="tr-TR" dirty="0">
              <a:latin typeface="Book Antiqu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434</TotalTime>
  <Words>235</Words>
  <Application>Microsoft Office PowerPoint</Application>
  <PresentationFormat>Ekran Gösterisi (4:3)</PresentationFormat>
  <Paragraphs>21</Paragraphs>
  <Slides>8</Slides>
  <Notes>1</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Bitişiklik</vt:lpstr>
      <vt:lpstr> DÜNYA MUTFAĞI </vt:lpstr>
      <vt:lpstr>“</vt:lpstr>
      <vt:lpstr>Slayt 3</vt:lpstr>
      <vt:lpstr>Slayt 4</vt:lpstr>
      <vt:lpstr>Slayt 5</vt:lpstr>
      <vt:lpstr>Slayt 6</vt:lpstr>
      <vt:lpstr>Avrupalılarla İlk Temaslar    ve  Kolonileşme Sonrasi Dönem</vt:lpstr>
      <vt:lpstr>“Terra Australis Incognita” Güneyin Bilinmeyen Ülkesi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AKDENİZ MUTFAĞI</dc:title>
  <dc:creator>emir</dc:creator>
  <cp:lastModifiedBy>güneş</cp:lastModifiedBy>
  <cp:revision>29</cp:revision>
  <dcterms:modified xsi:type="dcterms:W3CDTF">2020-04-24T12:58:02Z</dcterms:modified>
</cp:coreProperties>
</file>