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57" r:id="rId4"/>
    <p:sldId id="261" r:id="rId5"/>
    <p:sldId id="258" r:id="rId6"/>
    <p:sldId id="262" r:id="rId7"/>
    <p:sldId id="259"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6 İkizkenar Üçgen"/>
          <p:cNvSpPr/>
          <p:nvPr/>
        </p:nvSpPr>
        <p:spPr>
          <a:xfrm rot="16200000">
            <a:off x="10387963" y="5038579"/>
            <a:ext cx="1892949" cy="1725637"/>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720726" y="776289"/>
            <a:ext cx="10750549" cy="1470025"/>
          </a:xfrm>
        </p:spPr>
        <p:txBody>
          <a:bodyPr anchor="b">
            <a:normAutofit/>
          </a:bodyPr>
          <a:lstStyle>
            <a:lvl1pPr algn="r">
              <a:defRPr sz="4400"/>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720726" y="2250280"/>
            <a:ext cx="10750549"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1828800" y="6012657"/>
            <a:ext cx="7721600" cy="365125"/>
          </a:xfrm>
        </p:spPr>
        <p:txBody>
          <a:bodyPr tIns="0" bIns="0" anchor="t"/>
          <a:lstStyle>
            <a:lvl1pPr algn="r">
              <a:defRPr sz="1000"/>
            </a:lvl1pPr>
          </a:lstStyle>
          <a:p>
            <a:fld id="{D80BBF73-372B-4FAE-A587-4DC7E5FF5F09}" type="datetimeFigureOut">
              <a:rPr lang="en-GB" smtClean="0"/>
              <a:pPr/>
              <a:t>15/05/2018</a:t>
            </a:fld>
            <a:endParaRPr lang="en-GB"/>
          </a:p>
        </p:txBody>
      </p:sp>
      <p:sp>
        <p:nvSpPr>
          <p:cNvPr id="17" name="16 Altbilgi Yer Tutucusu"/>
          <p:cNvSpPr>
            <a:spLocks noGrp="1"/>
          </p:cNvSpPr>
          <p:nvPr>
            <p:ph type="ftr" sz="quarter" idx="11"/>
          </p:nvPr>
        </p:nvSpPr>
        <p:spPr>
          <a:xfrm>
            <a:off x="1828800" y="5650705"/>
            <a:ext cx="7721600" cy="365125"/>
          </a:xfrm>
        </p:spPr>
        <p:txBody>
          <a:bodyPr tIns="0" bIns="0" anchor="b"/>
          <a:lstStyle>
            <a:lvl1pPr algn="r">
              <a:defRPr sz="1100"/>
            </a:lvl1pPr>
          </a:lstStyle>
          <a:p>
            <a:endParaRPr lang="en-GB"/>
          </a:p>
        </p:txBody>
      </p:sp>
      <p:sp>
        <p:nvSpPr>
          <p:cNvPr id="29" name="28 Slayt Numarası Yer Tutucusu"/>
          <p:cNvSpPr>
            <a:spLocks noGrp="1"/>
          </p:cNvSpPr>
          <p:nvPr>
            <p:ph type="sldNum" sz="quarter" idx="12"/>
          </p:nvPr>
        </p:nvSpPr>
        <p:spPr>
          <a:xfrm>
            <a:off x="11189663" y="5752308"/>
            <a:ext cx="670560" cy="365125"/>
          </a:xfrm>
        </p:spPr>
        <p:txBody>
          <a:bodyPr anchor="ctr"/>
          <a:lstStyle>
            <a:lvl1pPr algn="ctr">
              <a:defRPr sz="1300">
                <a:solidFill>
                  <a:srgbClr val="FFFFFF"/>
                </a:solidFill>
              </a:defRPr>
            </a:lvl1pPr>
          </a:lstStyle>
          <a:p>
            <a:fld id="{9A9BC6DA-0A44-4809-8444-FC0210DA26DE}"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80BBF73-372B-4FAE-A587-4DC7E5FF5F09}" type="datetimeFigureOut">
              <a:rPr lang="en-GB" smtClean="0"/>
              <a:pPr/>
              <a:t>15/05/2018</a:t>
            </a:fld>
            <a:endParaRPr lang="en-GB"/>
          </a:p>
        </p:txBody>
      </p:sp>
      <p:sp>
        <p:nvSpPr>
          <p:cNvPr id="5" name="4 Altbilgi Yer Tutucusu"/>
          <p:cNvSpPr>
            <a:spLocks noGrp="1"/>
          </p:cNvSpPr>
          <p:nvPr>
            <p:ph type="ftr" sz="quarter" idx="11"/>
          </p:nvPr>
        </p:nvSpPr>
        <p:spPr/>
        <p:txBody>
          <a:bodyPr/>
          <a:lstStyle/>
          <a:p>
            <a:endParaRPr lang="en-GB"/>
          </a:p>
        </p:txBody>
      </p:sp>
      <p:sp>
        <p:nvSpPr>
          <p:cNvPr id="6" name="5 Slayt Numarası Yer Tutucusu"/>
          <p:cNvSpPr>
            <a:spLocks noGrp="1"/>
          </p:cNvSpPr>
          <p:nvPr>
            <p:ph type="sldNum" sz="quarter" idx="12"/>
          </p:nvPr>
        </p:nvSpPr>
        <p:spPr/>
        <p:txBody>
          <a:bodyPr/>
          <a:lstStyle/>
          <a:p>
            <a:fld id="{9A9BC6DA-0A44-4809-8444-FC0210DA26DE}"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9042400" y="381000"/>
            <a:ext cx="2540000" cy="5486400"/>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381000"/>
            <a:ext cx="8331200" cy="548640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80BBF73-372B-4FAE-A587-4DC7E5FF5F09}" type="datetimeFigureOut">
              <a:rPr lang="en-GB" smtClean="0"/>
              <a:pPr/>
              <a:t>15/05/2018</a:t>
            </a:fld>
            <a:endParaRPr lang="en-GB"/>
          </a:p>
        </p:txBody>
      </p:sp>
      <p:sp>
        <p:nvSpPr>
          <p:cNvPr id="5" name="4 Altbilgi Yer Tutucusu"/>
          <p:cNvSpPr>
            <a:spLocks noGrp="1"/>
          </p:cNvSpPr>
          <p:nvPr>
            <p:ph type="ftr" sz="quarter" idx="11"/>
          </p:nvPr>
        </p:nvSpPr>
        <p:spPr/>
        <p:txBody>
          <a:bodyPr/>
          <a:lstStyle/>
          <a:p>
            <a:endParaRPr lang="en-GB"/>
          </a:p>
        </p:txBody>
      </p:sp>
      <p:sp>
        <p:nvSpPr>
          <p:cNvPr id="6" name="5 Slayt Numarası Yer Tutucusu"/>
          <p:cNvSpPr>
            <a:spLocks noGrp="1"/>
          </p:cNvSpPr>
          <p:nvPr>
            <p:ph type="sldNum" sz="quarter" idx="12"/>
          </p:nvPr>
        </p:nvSpPr>
        <p:spPr/>
        <p:txBody>
          <a:bodyPr/>
          <a:lstStyle/>
          <a:p>
            <a:fld id="{9A9BC6DA-0A44-4809-8444-FC0210DA26DE}"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67494"/>
            <a:ext cx="10972800" cy="1399032"/>
          </a:xfrm>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a:xfrm>
            <a:off x="609600" y="1882808"/>
            <a:ext cx="10972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6388608" y="6480048"/>
            <a:ext cx="2844800" cy="301752"/>
          </a:xfrm>
        </p:spPr>
        <p:txBody>
          <a:bodyPr/>
          <a:lstStyle/>
          <a:p>
            <a:fld id="{D80BBF73-372B-4FAE-A587-4DC7E5FF5F09}" type="datetimeFigureOut">
              <a:rPr lang="en-GB" smtClean="0"/>
              <a:pPr/>
              <a:t>15/05/2018</a:t>
            </a:fld>
            <a:endParaRPr lang="en-GB"/>
          </a:p>
        </p:txBody>
      </p:sp>
      <p:sp>
        <p:nvSpPr>
          <p:cNvPr id="5" name="4 Altbilgi Yer Tutucusu"/>
          <p:cNvSpPr>
            <a:spLocks noGrp="1"/>
          </p:cNvSpPr>
          <p:nvPr>
            <p:ph type="ftr" sz="quarter" idx="11"/>
          </p:nvPr>
        </p:nvSpPr>
        <p:spPr>
          <a:xfrm>
            <a:off x="609600" y="6480970"/>
            <a:ext cx="5680075" cy="300831"/>
          </a:xfrm>
        </p:spPr>
        <p:txBody>
          <a:bodyPr/>
          <a:lstStyle/>
          <a:p>
            <a:endParaRPr lang="en-GB"/>
          </a:p>
        </p:txBody>
      </p:sp>
      <p:sp>
        <p:nvSpPr>
          <p:cNvPr id="6" name="5 Slayt Numarası Yer Tutucusu"/>
          <p:cNvSpPr>
            <a:spLocks noGrp="1"/>
          </p:cNvSpPr>
          <p:nvPr>
            <p:ph type="sldNum" sz="quarter" idx="12"/>
          </p:nvPr>
        </p:nvSpPr>
        <p:spPr/>
        <p:txBody>
          <a:bodyPr/>
          <a:lstStyle/>
          <a:p>
            <a:fld id="{9A9BC6DA-0A44-4809-8444-FC0210DA26DE}"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1"/>
      </p:bgRef>
    </p:bg>
    <p:spTree>
      <p:nvGrpSpPr>
        <p:cNvPr id="1" name=""/>
        <p:cNvGrpSpPr/>
        <p:nvPr/>
      </p:nvGrpSpPr>
      <p:grpSpPr>
        <a:xfrm>
          <a:off x="0" y="0"/>
          <a:ext cx="0" cy="0"/>
          <a:chOff x="0" y="0"/>
          <a:chExt cx="0" cy="0"/>
        </a:xfrm>
      </p:grpSpPr>
      <p:sp>
        <p:nvSpPr>
          <p:cNvPr id="9" name="8 Dik Üçgen"/>
          <p:cNvSpPr/>
          <p:nvPr/>
        </p:nvSpPr>
        <p:spPr>
          <a:xfrm flipV="1">
            <a:off x="9379" y="7035"/>
            <a:ext cx="12173243"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İkizkenar Üçgen"/>
          <p:cNvSpPr/>
          <p:nvPr/>
        </p:nvSpPr>
        <p:spPr>
          <a:xfrm rot="5400000" flipV="1">
            <a:off x="10387963" y="93786"/>
            <a:ext cx="1892949" cy="1725637"/>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Veri Yer Tutucusu"/>
          <p:cNvSpPr>
            <a:spLocks noGrp="1"/>
          </p:cNvSpPr>
          <p:nvPr>
            <p:ph type="dt" sz="half" idx="10"/>
          </p:nvPr>
        </p:nvSpPr>
        <p:spPr>
          <a:xfrm>
            <a:off x="9274176" y="6477000"/>
            <a:ext cx="2844800" cy="304800"/>
          </a:xfrm>
        </p:spPr>
        <p:txBody>
          <a:bodyPr/>
          <a:lstStyle/>
          <a:p>
            <a:fld id="{D80BBF73-372B-4FAE-A587-4DC7E5FF5F09}" type="datetimeFigureOut">
              <a:rPr lang="en-GB" smtClean="0"/>
              <a:pPr/>
              <a:t>15/05/2018</a:t>
            </a:fld>
            <a:endParaRPr lang="en-GB"/>
          </a:p>
        </p:txBody>
      </p:sp>
      <p:sp>
        <p:nvSpPr>
          <p:cNvPr id="5" name="4 Altbilgi Yer Tutucusu"/>
          <p:cNvSpPr>
            <a:spLocks noGrp="1"/>
          </p:cNvSpPr>
          <p:nvPr>
            <p:ph type="ftr" sz="quarter" idx="11"/>
          </p:nvPr>
        </p:nvSpPr>
        <p:spPr>
          <a:xfrm>
            <a:off x="3492501" y="6480970"/>
            <a:ext cx="5680075" cy="300831"/>
          </a:xfrm>
        </p:spPr>
        <p:txBody>
          <a:bodyPr/>
          <a:lstStyle/>
          <a:p>
            <a:endParaRPr lang="en-GB"/>
          </a:p>
        </p:txBody>
      </p:sp>
      <p:sp>
        <p:nvSpPr>
          <p:cNvPr id="6" name="5 Slayt Numarası Yer Tutucusu"/>
          <p:cNvSpPr>
            <a:spLocks noGrp="1"/>
          </p:cNvSpPr>
          <p:nvPr>
            <p:ph type="sldNum" sz="quarter" idx="12"/>
          </p:nvPr>
        </p:nvSpPr>
        <p:spPr>
          <a:xfrm>
            <a:off x="11268075" y="809625"/>
            <a:ext cx="670560" cy="300831"/>
          </a:xfrm>
        </p:spPr>
        <p:txBody>
          <a:bodyPr/>
          <a:lstStyle/>
          <a:p>
            <a:fld id="{9A9BC6DA-0A44-4809-8444-FC0210DA26DE}" type="slidenum">
              <a:rPr lang="en-GB" smtClean="0"/>
              <a:pPr/>
              <a:t>‹#›</a:t>
            </a:fld>
            <a:endParaRPr lang="en-GB"/>
          </a:p>
        </p:txBody>
      </p:sp>
      <p:cxnSp>
        <p:nvCxnSpPr>
          <p:cNvPr id="11" name="10 Düz Bağlayıcı"/>
          <p:cNvCxnSpPr/>
          <p:nvPr/>
        </p:nvCxnSpPr>
        <p:spPr>
          <a:xfrm rot="10800000">
            <a:off x="8625059" y="9381"/>
            <a:ext cx="3563815"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Düz Bağlayıcı"/>
          <p:cNvCxnSpPr/>
          <p:nvPr/>
        </p:nvCxnSpPr>
        <p:spPr>
          <a:xfrm flipV="1">
            <a:off x="0" y="7035"/>
            <a:ext cx="12182621"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Başlık"/>
          <p:cNvSpPr>
            <a:spLocks noGrp="1"/>
          </p:cNvSpPr>
          <p:nvPr>
            <p:ph type="title"/>
          </p:nvPr>
        </p:nvSpPr>
        <p:spPr>
          <a:xfrm>
            <a:off x="508000" y="271465"/>
            <a:ext cx="9652000" cy="1362075"/>
          </a:xfrm>
        </p:spPr>
        <p:txBody>
          <a:bodyPr anchor="ctr"/>
          <a:lstStyle>
            <a:lvl1pPr marL="0" algn="l">
              <a:buNone/>
              <a:defRPr sz="3600" b="1"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08000" y="1633536"/>
            <a:ext cx="51816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marL="0" algn="l">
              <a:defRPr/>
            </a:lvl1p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609600" y="1722438"/>
            <a:ext cx="53848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6197600" y="1722438"/>
            <a:ext cx="53848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388608" y="6480969"/>
            <a:ext cx="2844800" cy="301752"/>
          </a:xfrm>
        </p:spPr>
        <p:txBody>
          <a:bodyPr/>
          <a:lstStyle/>
          <a:p>
            <a:fld id="{D80BBF73-372B-4FAE-A587-4DC7E5FF5F09}" type="datetimeFigureOut">
              <a:rPr lang="en-GB" smtClean="0"/>
              <a:pPr/>
              <a:t>15/05/2018</a:t>
            </a:fld>
            <a:endParaRPr lang="en-GB"/>
          </a:p>
        </p:txBody>
      </p:sp>
      <p:sp>
        <p:nvSpPr>
          <p:cNvPr id="6" name="5 Altbilgi Yer Tutucusu"/>
          <p:cNvSpPr>
            <a:spLocks noGrp="1"/>
          </p:cNvSpPr>
          <p:nvPr>
            <p:ph type="ftr" sz="quarter" idx="11"/>
          </p:nvPr>
        </p:nvSpPr>
        <p:spPr>
          <a:xfrm>
            <a:off x="609600" y="6480969"/>
            <a:ext cx="5680075" cy="301752"/>
          </a:xfrm>
        </p:spPr>
        <p:txBody>
          <a:bodyPr/>
          <a:lstStyle/>
          <a:p>
            <a:endParaRPr lang="en-GB"/>
          </a:p>
        </p:txBody>
      </p:sp>
      <p:sp>
        <p:nvSpPr>
          <p:cNvPr id="7" name="6 Slayt Numarası Yer Tutucusu"/>
          <p:cNvSpPr>
            <a:spLocks noGrp="1"/>
          </p:cNvSpPr>
          <p:nvPr>
            <p:ph type="sldNum" sz="quarter" idx="12"/>
          </p:nvPr>
        </p:nvSpPr>
        <p:spPr>
          <a:xfrm>
            <a:off x="10119360" y="6480969"/>
            <a:ext cx="670560" cy="301752"/>
          </a:xfrm>
        </p:spPr>
        <p:txBody>
          <a:bodyPr/>
          <a:lstStyle/>
          <a:p>
            <a:fld id="{9A9BC6DA-0A44-4809-8444-FC0210DA26DE}"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30931" y="290732"/>
            <a:ext cx="1422400" cy="6153912"/>
          </a:xfrm>
        </p:spPr>
        <p:txBody>
          <a:bodyPr vert="vert270" anchor="b"/>
          <a:lstStyle>
            <a:lvl1pPr marL="0" algn="ctr">
              <a:defRPr sz="3300" b="1">
                <a:ln w="6350">
                  <a:solidFill>
                    <a:schemeClr val="tx1"/>
                  </a:solidFill>
                </a:ln>
                <a:solidFill>
                  <a:schemeClr val="tx1"/>
                </a:solidFill>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820008" y="290732"/>
            <a:ext cx="774699"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1820008" y="3427124"/>
            <a:ext cx="774699"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2696307" y="290732"/>
            <a:ext cx="9144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2696307" y="3427124"/>
            <a:ext cx="9144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a:xfrm>
            <a:off x="6388608" y="6480969"/>
            <a:ext cx="2840736" cy="301752"/>
          </a:xfrm>
        </p:spPr>
        <p:txBody>
          <a:bodyPr/>
          <a:lstStyle/>
          <a:p>
            <a:fld id="{D80BBF73-372B-4FAE-A587-4DC7E5FF5F09}" type="datetimeFigureOut">
              <a:rPr lang="en-GB" smtClean="0"/>
              <a:pPr/>
              <a:t>15/05/2018</a:t>
            </a:fld>
            <a:endParaRPr lang="en-GB"/>
          </a:p>
        </p:txBody>
      </p:sp>
      <p:sp>
        <p:nvSpPr>
          <p:cNvPr id="8" name="7 Altbilgi Yer Tutucusu"/>
          <p:cNvSpPr>
            <a:spLocks noGrp="1"/>
          </p:cNvSpPr>
          <p:nvPr>
            <p:ph type="ftr" sz="quarter" idx="11"/>
          </p:nvPr>
        </p:nvSpPr>
        <p:spPr>
          <a:xfrm>
            <a:off x="609600" y="6480969"/>
            <a:ext cx="5681472" cy="301752"/>
          </a:xfrm>
        </p:spPr>
        <p:txBody>
          <a:bodyPr/>
          <a:lstStyle/>
          <a:p>
            <a:endParaRPr lang="en-GB"/>
          </a:p>
        </p:txBody>
      </p:sp>
      <p:sp>
        <p:nvSpPr>
          <p:cNvPr id="9" name="8 Slayt Numarası Yer Tutucusu"/>
          <p:cNvSpPr>
            <a:spLocks noGrp="1"/>
          </p:cNvSpPr>
          <p:nvPr>
            <p:ph type="sldNum" sz="quarter" idx="12"/>
          </p:nvPr>
        </p:nvSpPr>
        <p:spPr>
          <a:xfrm>
            <a:off x="10119360" y="6483096"/>
            <a:ext cx="670560" cy="301752"/>
          </a:xfrm>
        </p:spPr>
        <p:txBody>
          <a:bodyPr/>
          <a:lstStyle>
            <a:lvl1pPr algn="ctr">
              <a:defRPr/>
            </a:lvl1pPr>
          </a:lstStyle>
          <a:p>
            <a:fld id="{9A9BC6DA-0A44-4809-8444-FC0210DA26DE}"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b="0"/>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80BBF73-372B-4FAE-A587-4DC7E5FF5F09}" type="datetimeFigureOut">
              <a:rPr lang="en-GB" smtClean="0"/>
              <a:pPr/>
              <a:t>15/05/2018</a:t>
            </a:fld>
            <a:endParaRPr lang="en-GB"/>
          </a:p>
        </p:txBody>
      </p:sp>
      <p:sp>
        <p:nvSpPr>
          <p:cNvPr id="4" name="3 Altbilgi Yer Tutucusu"/>
          <p:cNvSpPr>
            <a:spLocks noGrp="1"/>
          </p:cNvSpPr>
          <p:nvPr>
            <p:ph type="ftr" sz="quarter" idx="11"/>
          </p:nvPr>
        </p:nvSpPr>
        <p:spPr/>
        <p:txBody>
          <a:bodyPr/>
          <a:lstStyle/>
          <a:p>
            <a:endParaRPr lang="en-GB"/>
          </a:p>
        </p:txBody>
      </p:sp>
      <p:sp>
        <p:nvSpPr>
          <p:cNvPr id="5" name="4 Slayt Numarası Yer Tutucusu"/>
          <p:cNvSpPr>
            <a:spLocks noGrp="1"/>
          </p:cNvSpPr>
          <p:nvPr>
            <p:ph type="sldNum" sz="quarter" idx="12"/>
          </p:nvPr>
        </p:nvSpPr>
        <p:spPr/>
        <p:txBody>
          <a:bodyPr/>
          <a:lstStyle/>
          <a:p>
            <a:fld id="{9A9BC6DA-0A44-4809-8444-FC0210DA26DE}"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a:xfrm>
            <a:off x="6388608" y="6480969"/>
            <a:ext cx="2844800" cy="301752"/>
          </a:xfrm>
        </p:spPr>
        <p:txBody>
          <a:bodyPr/>
          <a:lstStyle/>
          <a:p>
            <a:fld id="{D80BBF73-372B-4FAE-A587-4DC7E5FF5F09}" type="datetimeFigureOut">
              <a:rPr lang="en-GB" smtClean="0"/>
              <a:pPr/>
              <a:t>15/05/2018</a:t>
            </a:fld>
            <a:endParaRPr lang="en-GB"/>
          </a:p>
        </p:txBody>
      </p:sp>
      <p:sp>
        <p:nvSpPr>
          <p:cNvPr id="3" name="2 Altbilgi Yer Tutucusu"/>
          <p:cNvSpPr>
            <a:spLocks noGrp="1"/>
          </p:cNvSpPr>
          <p:nvPr>
            <p:ph type="ftr" sz="quarter" idx="11"/>
          </p:nvPr>
        </p:nvSpPr>
        <p:spPr>
          <a:xfrm>
            <a:off x="609600" y="6481891"/>
            <a:ext cx="5680075" cy="300831"/>
          </a:xfrm>
        </p:spPr>
        <p:txBody>
          <a:bodyPr/>
          <a:lstStyle/>
          <a:p>
            <a:endParaRPr lang="en-GB"/>
          </a:p>
        </p:txBody>
      </p:sp>
      <p:sp>
        <p:nvSpPr>
          <p:cNvPr id="4" name="3 Slayt Numarası Yer Tutucusu"/>
          <p:cNvSpPr>
            <a:spLocks noGrp="1"/>
          </p:cNvSpPr>
          <p:nvPr>
            <p:ph type="sldNum" sz="quarter" idx="12"/>
          </p:nvPr>
        </p:nvSpPr>
        <p:spPr>
          <a:xfrm>
            <a:off x="10119360" y="6480969"/>
            <a:ext cx="670560" cy="301752"/>
          </a:xfrm>
        </p:spPr>
        <p:txBody>
          <a:bodyPr/>
          <a:lstStyle/>
          <a:p>
            <a:fld id="{9A9BC6DA-0A44-4809-8444-FC0210DA26DE}"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92608" y="367664"/>
            <a:ext cx="1219200" cy="5943600"/>
          </a:xfrm>
        </p:spPr>
        <p:txBody>
          <a:bodyPr vert="vert270" anchor="b"/>
          <a:lstStyle>
            <a:lvl1pPr marL="0" marR="18288" algn="r">
              <a:spcBef>
                <a:spcPts val="0"/>
              </a:spcBef>
              <a:buNone/>
              <a:defRPr sz="2900" b="0" cap="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1514475" y="367664"/>
            <a:ext cx="32512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868333" y="320040"/>
            <a:ext cx="7034784"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8371968" y="6556248"/>
            <a:ext cx="2844800" cy="301752"/>
          </a:xfrm>
        </p:spPr>
        <p:txBody>
          <a:bodyPr/>
          <a:lstStyle>
            <a:lvl1pPr>
              <a:defRPr sz="900"/>
            </a:lvl1pPr>
          </a:lstStyle>
          <a:p>
            <a:fld id="{D80BBF73-372B-4FAE-A587-4DC7E5FF5F09}" type="datetimeFigureOut">
              <a:rPr lang="en-GB" smtClean="0"/>
              <a:pPr/>
              <a:t>15/05/2018</a:t>
            </a:fld>
            <a:endParaRPr lang="en-GB"/>
          </a:p>
        </p:txBody>
      </p:sp>
      <p:sp>
        <p:nvSpPr>
          <p:cNvPr id="6" name="5 Altbilgi Yer Tutucusu"/>
          <p:cNvSpPr>
            <a:spLocks noGrp="1"/>
          </p:cNvSpPr>
          <p:nvPr>
            <p:ph type="ftr" sz="quarter" idx="11"/>
          </p:nvPr>
        </p:nvSpPr>
        <p:spPr>
          <a:xfrm>
            <a:off x="1514475" y="6556248"/>
            <a:ext cx="6857493" cy="301752"/>
          </a:xfrm>
        </p:spPr>
        <p:txBody>
          <a:bodyPr/>
          <a:lstStyle>
            <a:lvl1pPr>
              <a:defRPr sz="900"/>
            </a:lvl1pPr>
          </a:lstStyle>
          <a:p>
            <a:endParaRPr lang="en-GB"/>
          </a:p>
        </p:txBody>
      </p:sp>
      <p:sp>
        <p:nvSpPr>
          <p:cNvPr id="7" name="6 Slayt Numarası Yer Tutucusu"/>
          <p:cNvSpPr>
            <a:spLocks noGrp="1"/>
          </p:cNvSpPr>
          <p:nvPr>
            <p:ph type="sldNum" sz="quarter" idx="12"/>
          </p:nvPr>
        </p:nvSpPr>
        <p:spPr>
          <a:xfrm>
            <a:off x="11214101" y="6556248"/>
            <a:ext cx="670560" cy="301752"/>
          </a:xfrm>
        </p:spPr>
        <p:txBody>
          <a:bodyPr/>
          <a:lstStyle>
            <a:lvl1pPr>
              <a:defRPr sz="900"/>
            </a:lvl1pPr>
          </a:lstStyle>
          <a:p>
            <a:fld id="{9A9BC6DA-0A44-4809-8444-FC0210DA26DE}"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92608" y="150896"/>
            <a:ext cx="1219200" cy="6400800"/>
          </a:xfrm>
        </p:spPr>
        <p:txBody>
          <a:bodyPr vert="vert270" anchor="b"/>
          <a:lstStyle>
            <a:lvl1pPr marL="0" algn="l">
              <a:buNone/>
              <a:defRPr sz="3000" b="0" cap="all" baseline="0"/>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1517649" y="373966"/>
            <a:ext cx="9777984" cy="5486400"/>
          </a:xfrm>
          <a:solidFill>
            <a:schemeClr val="bg2">
              <a:shade val="50000"/>
            </a:schemeClr>
          </a:solidFill>
        </p:spPr>
        <p:txBody>
          <a:bodyPr/>
          <a:lstStyle>
            <a:lvl1pPr marL="0" indent="0">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1524000" y="5867400"/>
            <a:ext cx="9777984"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a:xfrm>
            <a:off x="8144256" y="6556248"/>
            <a:ext cx="2804160" cy="301752"/>
          </a:xfrm>
        </p:spPr>
        <p:txBody>
          <a:bodyPr/>
          <a:lstStyle>
            <a:lvl1pPr>
              <a:defRPr sz="900"/>
            </a:lvl1pPr>
          </a:lstStyle>
          <a:p>
            <a:fld id="{D80BBF73-372B-4FAE-A587-4DC7E5FF5F09}" type="datetimeFigureOut">
              <a:rPr lang="en-GB" smtClean="0"/>
              <a:pPr/>
              <a:t>15/05/2018</a:t>
            </a:fld>
            <a:endParaRPr lang="en-GB"/>
          </a:p>
        </p:txBody>
      </p:sp>
      <p:sp>
        <p:nvSpPr>
          <p:cNvPr id="6" name="5 Altbilgi Yer Tutucusu"/>
          <p:cNvSpPr>
            <a:spLocks noGrp="1"/>
          </p:cNvSpPr>
          <p:nvPr>
            <p:ph type="ftr" sz="quarter" idx="11"/>
          </p:nvPr>
        </p:nvSpPr>
        <p:spPr>
          <a:xfrm>
            <a:off x="1560576" y="6557169"/>
            <a:ext cx="6597429" cy="301752"/>
          </a:xfrm>
        </p:spPr>
        <p:txBody>
          <a:bodyPr/>
          <a:lstStyle>
            <a:lvl1pPr>
              <a:defRPr sz="900"/>
            </a:lvl1pPr>
          </a:lstStyle>
          <a:p>
            <a:endParaRPr lang="en-GB"/>
          </a:p>
        </p:txBody>
      </p:sp>
      <p:sp>
        <p:nvSpPr>
          <p:cNvPr id="7" name="6 Slayt Numarası Yer Tutucusu"/>
          <p:cNvSpPr>
            <a:spLocks noGrp="1"/>
          </p:cNvSpPr>
          <p:nvPr>
            <p:ph type="sldNum" sz="quarter" idx="12"/>
          </p:nvPr>
        </p:nvSpPr>
        <p:spPr>
          <a:xfrm>
            <a:off x="10956256" y="6556248"/>
            <a:ext cx="487680" cy="301752"/>
          </a:xfrm>
        </p:spPr>
        <p:txBody>
          <a:bodyPr/>
          <a:lstStyle>
            <a:lvl1pPr algn="ctr">
              <a:defRPr sz="900"/>
            </a:lvl1pPr>
          </a:lstStyle>
          <a:p>
            <a:fld id="{9A9BC6DA-0A44-4809-8444-FC0210DA26DE}"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Dik Üçgen"/>
          <p:cNvSpPr/>
          <p:nvPr/>
        </p:nvSpPr>
        <p:spPr>
          <a:xfrm>
            <a:off x="9379" y="14069"/>
            <a:ext cx="12173243"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Düz Bağlayıcı"/>
          <p:cNvCxnSpPr/>
          <p:nvPr/>
        </p:nvCxnSpPr>
        <p:spPr>
          <a:xfrm>
            <a:off x="0" y="7035"/>
            <a:ext cx="12182621"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Düz Bağlayıcı"/>
          <p:cNvCxnSpPr/>
          <p:nvPr/>
        </p:nvCxnSpPr>
        <p:spPr>
          <a:xfrm rot="10800000" flipV="1">
            <a:off x="8625059" y="4948410"/>
            <a:ext cx="3563815"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Başlık Yer Tutucusu"/>
          <p:cNvSpPr>
            <a:spLocks noGrp="1"/>
          </p:cNvSpPr>
          <p:nvPr>
            <p:ph type="title"/>
          </p:nvPr>
        </p:nvSpPr>
        <p:spPr>
          <a:xfrm>
            <a:off x="609600" y="267494"/>
            <a:ext cx="10972800" cy="1399032"/>
          </a:xfrm>
          <a:prstGeom prst="rect">
            <a:avLst/>
          </a:prstGeom>
        </p:spPr>
        <p:txBody>
          <a:bodyPr vert="horz" anchor="ctr">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882808"/>
            <a:ext cx="10972800" cy="4572000"/>
          </a:xfrm>
          <a:prstGeom prst="rect">
            <a:avLst/>
          </a:prstGeom>
        </p:spPr>
        <p:txBody>
          <a:bodyPr vert="horz" anchor="t">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388608" y="6480969"/>
            <a:ext cx="2844800" cy="301752"/>
          </a:xfrm>
          <a:prstGeom prst="rect">
            <a:avLst/>
          </a:prstGeom>
        </p:spPr>
        <p:txBody>
          <a:bodyPr vert="horz" anchor="b"/>
          <a:lstStyle>
            <a:lvl1pPr algn="l" eaLnBrk="1" latinLnBrk="0" hangingPunct="1">
              <a:defRPr kumimoji="0" sz="1000" b="0">
                <a:solidFill>
                  <a:schemeClr val="tx1"/>
                </a:solidFill>
              </a:defRPr>
            </a:lvl1pPr>
          </a:lstStyle>
          <a:p>
            <a:fld id="{D80BBF73-372B-4FAE-A587-4DC7E5FF5F09}" type="datetimeFigureOut">
              <a:rPr lang="en-GB" smtClean="0"/>
              <a:pPr/>
              <a:t>15/05/2018</a:t>
            </a:fld>
            <a:endParaRPr lang="en-GB"/>
          </a:p>
        </p:txBody>
      </p:sp>
      <p:sp>
        <p:nvSpPr>
          <p:cNvPr id="3" name="2 Altbilgi Yer Tutucusu"/>
          <p:cNvSpPr>
            <a:spLocks noGrp="1"/>
          </p:cNvSpPr>
          <p:nvPr>
            <p:ph type="ftr" sz="quarter" idx="3"/>
          </p:nvPr>
        </p:nvSpPr>
        <p:spPr>
          <a:xfrm>
            <a:off x="609600" y="6481891"/>
            <a:ext cx="5680075" cy="300831"/>
          </a:xfrm>
          <a:prstGeom prst="rect">
            <a:avLst/>
          </a:prstGeom>
        </p:spPr>
        <p:txBody>
          <a:bodyPr vert="horz" anchor="b"/>
          <a:lstStyle>
            <a:lvl1pPr algn="r" eaLnBrk="1" latinLnBrk="0" hangingPunct="1">
              <a:defRPr kumimoji="0" sz="1000">
                <a:solidFill>
                  <a:schemeClr val="tx1"/>
                </a:solidFill>
              </a:defRPr>
            </a:lvl1pPr>
          </a:lstStyle>
          <a:p>
            <a:endParaRPr lang="en-GB"/>
          </a:p>
        </p:txBody>
      </p:sp>
      <p:sp>
        <p:nvSpPr>
          <p:cNvPr id="23" name="22 Slayt Numarası Yer Tutucusu"/>
          <p:cNvSpPr>
            <a:spLocks noGrp="1"/>
          </p:cNvSpPr>
          <p:nvPr>
            <p:ph type="sldNum" sz="quarter" idx="4"/>
          </p:nvPr>
        </p:nvSpPr>
        <p:spPr>
          <a:xfrm>
            <a:off x="10119360" y="6480969"/>
            <a:ext cx="670560" cy="301752"/>
          </a:xfrm>
          <a:prstGeom prst="rect">
            <a:avLst/>
          </a:prstGeom>
        </p:spPr>
        <p:txBody>
          <a:bodyPr vert="horz" anchor="b"/>
          <a:lstStyle>
            <a:lvl1pPr algn="ctr" eaLnBrk="1" latinLnBrk="0" hangingPunct="1">
              <a:defRPr kumimoji="0" sz="1200">
                <a:solidFill>
                  <a:schemeClr val="tx1"/>
                </a:solidFill>
              </a:defRPr>
            </a:lvl1pPr>
          </a:lstStyle>
          <a:p>
            <a:fld id="{9A9BC6DA-0A44-4809-8444-FC0210DA26DE}" type="slidenum">
              <a:rPr lang="en-GB" smtClean="0"/>
              <a:pPr/>
              <a:t>‹#›</a:t>
            </a:fld>
            <a:endParaRPr lang="en-GB"/>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www.express.co.uk/news/uk/415236/Super-fertile-jobless-parents-of-six-on-27-000-benefits-demand-a-bigger-council-hous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en-GB" dirty="0" smtClean="0"/>
              <a:t>Crime and Social Policy</a:t>
            </a:r>
            <a:endParaRPr lang="en-GB" dirty="0"/>
          </a:p>
        </p:txBody>
      </p:sp>
      <p:sp>
        <p:nvSpPr>
          <p:cNvPr id="3" name="Alt Başlık 2"/>
          <p:cNvSpPr>
            <a:spLocks noGrp="1"/>
          </p:cNvSpPr>
          <p:nvPr>
            <p:ph type="subTitle" idx="1"/>
          </p:nvPr>
        </p:nvSpPr>
        <p:spPr/>
        <p:txBody>
          <a:bodyPr/>
          <a:lstStyle/>
          <a:p>
            <a:r>
              <a:rPr lang="tr-TR" dirty="0" smtClean="0"/>
              <a:t>Dr. Boran A. Mercan</a:t>
            </a:r>
            <a:endParaRPr lang="en-GB" dirty="0"/>
          </a:p>
        </p:txBody>
      </p:sp>
    </p:spTree>
    <p:extLst>
      <p:ext uri="{BB962C8B-B14F-4D97-AF65-F5344CB8AC3E}">
        <p14:creationId xmlns:p14="http://schemas.microsoft.com/office/powerpoint/2010/main" val="20054241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en-GB"/>
          </a:p>
        </p:txBody>
      </p:sp>
      <p:sp>
        <p:nvSpPr>
          <p:cNvPr id="3" name="2 İçerik Yer Tutucusu"/>
          <p:cNvSpPr>
            <a:spLocks noGrp="1"/>
          </p:cNvSpPr>
          <p:nvPr>
            <p:ph idx="1"/>
          </p:nvPr>
        </p:nvSpPr>
        <p:spPr/>
        <p:txBody>
          <a:bodyPr>
            <a:normAutofit fontScale="92500" lnSpcReduction="10000"/>
          </a:bodyPr>
          <a:lstStyle/>
          <a:p>
            <a:r>
              <a:rPr lang="en-GB" dirty="0" smtClean="0"/>
              <a:t>The Cycle of Deprivation (Sir Keith Joseph - Secretary of State for Social Services)</a:t>
            </a:r>
          </a:p>
          <a:p>
            <a:r>
              <a:rPr lang="en-GB" dirty="0" smtClean="0"/>
              <a:t> social deprivation is a  ‘home-made’ problem. </a:t>
            </a:r>
          </a:p>
          <a:p>
            <a:r>
              <a:rPr lang="en-GB" dirty="0" smtClean="0"/>
              <a:t>a ‘cycle of deprivation’ indicates that deprivation might be transmitted from one generation to the next</a:t>
            </a:r>
          </a:p>
          <a:p>
            <a:r>
              <a:rPr lang="en-GB" dirty="0" smtClean="0"/>
              <a:t>In that, the responsibility belongs to weak household management and the problem of broken family</a:t>
            </a:r>
          </a:p>
          <a:p>
            <a:endParaRPr lang="en-GB" dirty="0" smtClean="0"/>
          </a:p>
          <a:p>
            <a:r>
              <a:rPr lang="en-GB" dirty="0" smtClean="0"/>
              <a:t>However, this is a biased-essentialist and culturally reductionist approach to poverty and poor household!</a:t>
            </a:r>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en-GB"/>
          </a:p>
        </p:txBody>
      </p:sp>
      <p:sp>
        <p:nvSpPr>
          <p:cNvPr id="3" name="2 İçerik Yer Tutucusu"/>
          <p:cNvSpPr>
            <a:spLocks noGrp="1"/>
          </p:cNvSpPr>
          <p:nvPr>
            <p:ph idx="1"/>
          </p:nvPr>
        </p:nvSpPr>
        <p:spPr/>
        <p:txBody>
          <a:bodyPr>
            <a:normAutofit fontScale="92500" lnSpcReduction="10000"/>
          </a:bodyPr>
          <a:lstStyle/>
          <a:p>
            <a:r>
              <a:rPr lang="en-GB" dirty="0" smtClean="0"/>
              <a:t>Pro-family policies</a:t>
            </a:r>
          </a:p>
          <a:p>
            <a:r>
              <a:rPr lang="en-GB" dirty="0" smtClean="0"/>
              <a:t>Tony Blair, New Labour, The Third Way,</a:t>
            </a:r>
          </a:p>
          <a:p>
            <a:r>
              <a:rPr lang="en-GB" dirty="0" smtClean="0"/>
              <a:t> A particular attention paid to community, family and crime. </a:t>
            </a:r>
          </a:p>
          <a:p>
            <a:r>
              <a:rPr lang="en-GB" dirty="0" smtClean="0"/>
              <a:t>For crime reduction: Changes in the family structure are directly to do with crime and deviance. </a:t>
            </a:r>
          </a:p>
          <a:p>
            <a:r>
              <a:rPr lang="en-GB" dirty="0" smtClean="0"/>
              <a:t>Broken families, single parenting, problem families and so forth cannot be separately dealt with from the issue of crime.</a:t>
            </a:r>
          </a:p>
          <a:p>
            <a:r>
              <a:rPr lang="en-GB" dirty="0" smtClean="0"/>
              <a:t> Necessity of a solution to both family dissolution and crime.</a:t>
            </a: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en-GB" dirty="0"/>
          </a:p>
        </p:txBody>
      </p:sp>
      <p:sp>
        <p:nvSpPr>
          <p:cNvPr id="3" name="2 İçerik Yer Tutucusu"/>
          <p:cNvSpPr>
            <a:spLocks noGrp="1"/>
          </p:cNvSpPr>
          <p:nvPr>
            <p:ph idx="1"/>
          </p:nvPr>
        </p:nvSpPr>
        <p:spPr/>
        <p:txBody>
          <a:bodyPr>
            <a:normAutofit fontScale="92500" lnSpcReduction="20000"/>
          </a:bodyPr>
          <a:lstStyle/>
          <a:p>
            <a:r>
              <a:rPr lang="en-GB" dirty="0" smtClean="0"/>
              <a:t>The Social Exclusion Unit by Blair government in1997 </a:t>
            </a:r>
          </a:p>
          <a:p>
            <a:r>
              <a:rPr lang="en-GB" dirty="0" smtClean="0"/>
              <a:t>The government-led various programmes in the scope of Children, Families and Schools. </a:t>
            </a:r>
          </a:p>
          <a:p>
            <a:r>
              <a:rPr lang="en-GB" dirty="0" smtClean="0"/>
              <a:t>Sure Start, Support for Parents, Literacy and Numeracy Strategies, Teenage Pregnancy Strategy, and Access to Childcare, among others (Young and Matthews, 2003). </a:t>
            </a:r>
          </a:p>
          <a:p>
            <a:r>
              <a:rPr lang="en-GB" dirty="0" smtClean="0"/>
              <a:t>The Third Way approach to the renewal of transmitted deprivation like the transmission of cultural codes.</a:t>
            </a:r>
          </a:p>
          <a:p>
            <a:r>
              <a:rPr lang="en-GB" dirty="0" smtClean="0"/>
              <a:t>‘intergenerational cycle of deprivation’ and ‘transmission’ of disadvantage (Social Exclusion Unit, 2004; also </a:t>
            </a:r>
            <a:r>
              <a:rPr lang="en-GB" dirty="0" err="1" smtClean="0"/>
              <a:t>Knepper</a:t>
            </a:r>
            <a:r>
              <a:rPr lang="en-GB" dirty="0" smtClean="0"/>
              <a:t>, 2007).</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en-GB"/>
          </a:p>
        </p:txBody>
      </p:sp>
      <p:sp>
        <p:nvSpPr>
          <p:cNvPr id="3" name="2 İçerik Yer Tutucusu"/>
          <p:cNvSpPr>
            <a:spLocks noGrp="1"/>
          </p:cNvSpPr>
          <p:nvPr>
            <p:ph idx="1"/>
          </p:nvPr>
        </p:nvSpPr>
        <p:spPr/>
        <p:txBody>
          <a:bodyPr/>
          <a:lstStyle/>
          <a:p>
            <a:r>
              <a:rPr lang="en-GB" dirty="0" smtClean="0"/>
              <a:t>the family as a site of criminality and thus interference; the relationship between families and crime. </a:t>
            </a:r>
          </a:p>
          <a:p>
            <a:endParaRPr lang="en-GB" dirty="0" smtClean="0"/>
          </a:p>
          <a:p>
            <a:r>
              <a:rPr lang="en-GB" dirty="0" smtClean="0"/>
              <a:t>Is it possible to do an early intervention? </a:t>
            </a:r>
          </a:p>
          <a:p>
            <a:endParaRPr lang="en-GB" dirty="0" smtClean="0"/>
          </a:p>
          <a:p>
            <a:r>
              <a:rPr lang="en-GB" dirty="0" smtClean="0"/>
              <a:t>Perhaps a risk-focused prevention can be put to resolve problem families according to risk categories</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smtClean="0"/>
              <a:t>Problem Families and Policy Responses </a:t>
            </a:r>
            <a:endParaRPr lang="en-GB" dirty="0"/>
          </a:p>
        </p:txBody>
      </p:sp>
      <p:sp>
        <p:nvSpPr>
          <p:cNvPr id="3" name="İçerik Yer Tutucusu 2"/>
          <p:cNvSpPr>
            <a:spLocks noGrp="1"/>
          </p:cNvSpPr>
          <p:nvPr>
            <p:ph idx="1"/>
          </p:nvPr>
        </p:nvSpPr>
        <p:spPr/>
        <p:txBody>
          <a:bodyPr>
            <a:normAutofit/>
          </a:bodyPr>
          <a:lstStyle/>
          <a:p>
            <a:r>
              <a:rPr lang="en-GB" dirty="0" smtClean="0"/>
              <a:t>Family-centred crime policy</a:t>
            </a:r>
          </a:p>
          <a:p>
            <a:endParaRPr lang="en-GB" dirty="0" smtClean="0"/>
          </a:p>
          <a:p>
            <a:pPr>
              <a:buFontTx/>
              <a:buChar char="-"/>
            </a:pPr>
            <a:r>
              <a:rPr lang="en-GB" dirty="0" smtClean="0"/>
              <a:t>‘problem families’, </a:t>
            </a:r>
          </a:p>
          <a:p>
            <a:pPr>
              <a:buFontTx/>
              <a:buChar char="-"/>
            </a:pPr>
            <a:endParaRPr lang="en-GB" dirty="0" smtClean="0"/>
          </a:p>
          <a:p>
            <a:pPr>
              <a:buFontTx/>
              <a:buChar char="-"/>
            </a:pPr>
            <a:r>
              <a:rPr lang="en-GB" dirty="0" smtClean="0"/>
              <a:t>‘cycle of deprivation’, </a:t>
            </a:r>
          </a:p>
          <a:p>
            <a:pPr>
              <a:buFontTx/>
              <a:buChar char="-"/>
            </a:pPr>
            <a:endParaRPr lang="en-GB" dirty="0" smtClean="0"/>
          </a:p>
          <a:p>
            <a:pPr>
              <a:buFontTx/>
              <a:buChar char="-"/>
            </a:pPr>
            <a:r>
              <a:rPr lang="en-GB" dirty="0" smtClean="0"/>
              <a:t>and ‘pro-family policies’</a:t>
            </a:r>
          </a:p>
          <a:p>
            <a:pPr>
              <a:buFontTx/>
              <a:buChar char="-"/>
            </a:pPr>
            <a:endParaRPr lang="en-GB" dirty="0" smtClean="0"/>
          </a:p>
        </p:txBody>
      </p:sp>
    </p:spTree>
    <p:extLst>
      <p:ext uri="{BB962C8B-B14F-4D97-AF65-F5344CB8AC3E}">
        <p14:creationId xmlns:p14="http://schemas.microsoft.com/office/powerpoint/2010/main" val="1160146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en-GB" dirty="0"/>
          </a:p>
        </p:txBody>
      </p:sp>
      <p:pic>
        <p:nvPicPr>
          <p:cNvPr id="4" name="3 İçerik Yer Tutucusu" descr="Image result for john bowlby"/>
          <p:cNvPicPr>
            <a:picLocks noGrp="1"/>
          </p:cNvPicPr>
          <p:nvPr>
            <p:ph idx="1"/>
          </p:nvPr>
        </p:nvPicPr>
        <p:blipFill>
          <a:blip r:embed="rId2" cstate="print"/>
          <a:srcRect/>
          <a:stretch>
            <a:fillRect/>
          </a:stretch>
        </p:blipFill>
        <p:spPr bwMode="auto">
          <a:xfrm>
            <a:off x="399142" y="1660706"/>
            <a:ext cx="5466081" cy="4060825"/>
          </a:xfrm>
          <a:prstGeom prst="rect">
            <a:avLst/>
          </a:prstGeom>
          <a:noFill/>
          <a:ln w="9525">
            <a:noFill/>
            <a:miter lim="800000"/>
            <a:headEnd/>
            <a:tailEnd/>
          </a:ln>
        </p:spPr>
      </p:pic>
      <p:pic>
        <p:nvPicPr>
          <p:cNvPr id="5" name="4 Resim" descr="Image result"/>
          <p:cNvPicPr/>
          <p:nvPr/>
        </p:nvPicPr>
        <p:blipFill>
          <a:blip r:embed="rId3" cstate="print"/>
          <a:srcRect/>
          <a:stretch>
            <a:fillRect/>
          </a:stretch>
        </p:blipFill>
        <p:spPr bwMode="auto">
          <a:xfrm>
            <a:off x="7001692" y="1672045"/>
            <a:ext cx="3122024" cy="4402184"/>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GB"/>
          </a:p>
        </p:txBody>
      </p:sp>
      <p:sp>
        <p:nvSpPr>
          <p:cNvPr id="3" name="İçerik Yer Tutucusu 2"/>
          <p:cNvSpPr>
            <a:spLocks noGrp="1"/>
          </p:cNvSpPr>
          <p:nvPr>
            <p:ph idx="1"/>
          </p:nvPr>
        </p:nvSpPr>
        <p:spPr/>
        <p:txBody>
          <a:bodyPr>
            <a:normAutofit fontScale="77500" lnSpcReduction="20000"/>
          </a:bodyPr>
          <a:lstStyle/>
          <a:p>
            <a:r>
              <a:rPr lang="en-GB" dirty="0" err="1" smtClean="0"/>
              <a:t>Bowlby</a:t>
            </a:r>
            <a:r>
              <a:rPr lang="en-GB" dirty="0" smtClean="0"/>
              <a:t> (1944) pointed out family dynamics and its link with delinquency. </a:t>
            </a:r>
          </a:p>
          <a:p>
            <a:r>
              <a:rPr lang="en-GB" dirty="0" smtClean="0"/>
              <a:t>An empirical study with ‘Forty-Four Juvenile Thieves’ at the London Child Guidance Clinic. </a:t>
            </a:r>
          </a:p>
          <a:p>
            <a:r>
              <a:rPr lang="en-GB" dirty="0" smtClean="0"/>
              <a:t>Influenced by Sigmund Freud and psychoanalysis</a:t>
            </a:r>
          </a:p>
          <a:p>
            <a:r>
              <a:rPr lang="en-GB" dirty="0" smtClean="0"/>
              <a:t>Most juvenile delinquents tend to display ‘affectionless character’.</a:t>
            </a:r>
          </a:p>
          <a:p>
            <a:r>
              <a:rPr lang="en-GB" dirty="0" smtClean="0"/>
              <a:t>The </a:t>
            </a:r>
            <a:r>
              <a:rPr lang="en-GB" dirty="0" err="1" smtClean="0"/>
              <a:t>starking</a:t>
            </a:r>
            <a:r>
              <a:rPr lang="en-GB" dirty="0" smtClean="0"/>
              <a:t> result: those who had suffered from a prolonged separation from mothers were more likely to involve in delinquency than non-delinquents</a:t>
            </a:r>
          </a:p>
          <a:p>
            <a:r>
              <a:rPr lang="en-GB" dirty="0" smtClean="0"/>
              <a:t>the trauma of separation during the first five years of life. </a:t>
            </a:r>
          </a:p>
          <a:p>
            <a:r>
              <a:rPr lang="en-GB" dirty="0" smtClean="0"/>
              <a:t>There is an intimate relation btw family milieu and the possibility of delinquency in later periods of the life.</a:t>
            </a:r>
          </a:p>
          <a:p>
            <a:endParaRPr lang="en-GB" dirty="0"/>
          </a:p>
        </p:txBody>
      </p:sp>
    </p:spTree>
    <p:extLst>
      <p:ext uri="{BB962C8B-B14F-4D97-AF65-F5344CB8AC3E}">
        <p14:creationId xmlns:p14="http://schemas.microsoft.com/office/powerpoint/2010/main" val="22979550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en-GB"/>
          </a:p>
        </p:txBody>
      </p:sp>
      <p:sp>
        <p:nvSpPr>
          <p:cNvPr id="3" name="2 İçerik Yer Tutucusu"/>
          <p:cNvSpPr>
            <a:spLocks noGrp="1"/>
          </p:cNvSpPr>
          <p:nvPr>
            <p:ph idx="1"/>
          </p:nvPr>
        </p:nvSpPr>
        <p:spPr/>
        <p:txBody>
          <a:bodyPr>
            <a:normAutofit/>
          </a:bodyPr>
          <a:lstStyle/>
          <a:p>
            <a:r>
              <a:rPr lang="en-GB" dirty="0" smtClean="0"/>
              <a:t>The concept of problem families</a:t>
            </a:r>
          </a:p>
          <a:p>
            <a:r>
              <a:rPr lang="en-GB" dirty="0" smtClean="0"/>
              <a:t>Interventions became possible with that notion.</a:t>
            </a:r>
          </a:p>
          <a:p>
            <a:r>
              <a:rPr lang="en-GB" dirty="0" smtClean="0"/>
              <a:t>carried out by various public authorities such as public health  officials, social workers and housing managers.</a:t>
            </a:r>
          </a:p>
          <a:p>
            <a:r>
              <a:rPr lang="en-GB" dirty="0" smtClean="0"/>
              <a:t> This also mobilised  many civil society initiatives: the Eugenics Society, Family Service Units, and local Medical Officers of Health </a:t>
            </a:r>
          </a:p>
          <a:p>
            <a:r>
              <a:rPr lang="en-GB" dirty="0" smtClean="0"/>
              <a:t>These started investigations on problem families in the 1940s and 1950s</a:t>
            </a: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GB"/>
          </a:p>
        </p:txBody>
      </p:sp>
      <p:sp>
        <p:nvSpPr>
          <p:cNvPr id="3" name="İçerik Yer Tutucusu 2"/>
          <p:cNvSpPr>
            <a:spLocks noGrp="1"/>
          </p:cNvSpPr>
          <p:nvPr>
            <p:ph idx="1"/>
          </p:nvPr>
        </p:nvSpPr>
        <p:spPr/>
        <p:txBody>
          <a:bodyPr/>
          <a:lstStyle/>
          <a:p>
            <a:r>
              <a:rPr lang="en-GB" dirty="0" smtClean="0"/>
              <a:t>What is problem family indeed?</a:t>
            </a:r>
          </a:p>
          <a:p>
            <a:r>
              <a:rPr lang="en-GB" dirty="0" smtClean="0"/>
              <a:t>Those parents who lack of attention to the education of their children,</a:t>
            </a:r>
          </a:p>
          <a:p>
            <a:r>
              <a:rPr lang="en-GB" dirty="0" smtClean="0"/>
              <a:t> keep disordered and dirty homes,</a:t>
            </a:r>
          </a:p>
          <a:p>
            <a:r>
              <a:rPr lang="en-GB" dirty="0" smtClean="0"/>
              <a:t>bred too many children to foster and care.</a:t>
            </a:r>
          </a:p>
          <a:p>
            <a:r>
              <a:rPr lang="en-GB" dirty="0" smtClean="0"/>
              <a:t>The importance of media representations and tabloids</a:t>
            </a:r>
          </a:p>
          <a:p>
            <a:r>
              <a:rPr lang="en-GB" dirty="0" smtClean="0"/>
              <a:t>What takes hold of the truth?</a:t>
            </a:r>
            <a:endParaRPr lang="en-GB" dirty="0"/>
          </a:p>
        </p:txBody>
      </p:sp>
    </p:spTree>
    <p:extLst>
      <p:ext uri="{BB962C8B-B14F-4D97-AF65-F5344CB8AC3E}">
        <p14:creationId xmlns:p14="http://schemas.microsoft.com/office/powerpoint/2010/main" val="36640310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en-GB"/>
          </a:p>
        </p:txBody>
      </p:sp>
      <p:sp>
        <p:nvSpPr>
          <p:cNvPr id="3" name="2 İçerik Yer Tutucusu"/>
          <p:cNvSpPr>
            <a:spLocks noGrp="1"/>
          </p:cNvSpPr>
          <p:nvPr>
            <p:ph idx="1"/>
          </p:nvPr>
        </p:nvSpPr>
        <p:spPr>
          <a:xfrm>
            <a:off x="609599" y="1737360"/>
            <a:ext cx="11199223" cy="5120640"/>
          </a:xfrm>
        </p:spPr>
        <p:txBody>
          <a:bodyPr>
            <a:normAutofit fontScale="92500" lnSpcReduction="10000"/>
          </a:bodyPr>
          <a:lstStyle/>
          <a:p>
            <a:endParaRPr lang="en-GB" sz="1400" dirty="0" smtClean="0"/>
          </a:p>
          <a:p>
            <a:endParaRPr lang="en-GB" sz="1400" dirty="0" smtClean="0"/>
          </a:p>
          <a:p>
            <a:endParaRPr lang="en-GB" sz="1400" dirty="0" smtClean="0"/>
          </a:p>
          <a:p>
            <a:endParaRPr lang="en-GB" sz="1400" dirty="0" smtClean="0"/>
          </a:p>
          <a:p>
            <a:endParaRPr lang="en-GB" sz="1400" dirty="0" smtClean="0"/>
          </a:p>
          <a:p>
            <a:endParaRPr lang="en-GB" sz="1400" dirty="0" smtClean="0"/>
          </a:p>
          <a:p>
            <a:endParaRPr lang="en-GB" sz="1400" dirty="0" smtClean="0"/>
          </a:p>
          <a:p>
            <a:endParaRPr lang="en-GB" sz="1400" dirty="0" smtClean="0"/>
          </a:p>
          <a:p>
            <a:endParaRPr lang="en-GB" sz="1400" dirty="0" smtClean="0"/>
          </a:p>
          <a:p>
            <a:endParaRPr lang="en-GB" sz="1400" dirty="0" smtClean="0"/>
          </a:p>
          <a:p>
            <a:endParaRPr lang="en-GB" sz="1400" dirty="0" smtClean="0"/>
          </a:p>
          <a:p>
            <a:endParaRPr lang="en-GB" sz="1400" dirty="0" smtClean="0"/>
          </a:p>
          <a:p>
            <a:endParaRPr lang="en-GB" sz="1400" dirty="0" smtClean="0"/>
          </a:p>
          <a:p>
            <a:endParaRPr lang="en-GB" sz="1400" dirty="0" smtClean="0"/>
          </a:p>
          <a:p>
            <a:endParaRPr lang="en-GB" sz="1400" dirty="0" smtClean="0"/>
          </a:p>
          <a:p>
            <a:endParaRPr lang="en-GB" sz="1400" dirty="0" smtClean="0"/>
          </a:p>
          <a:p>
            <a:endParaRPr lang="en-GB" sz="1400" dirty="0" smtClean="0"/>
          </a:p>
          <a:p>
            <a:endParaRPr lang="en-GB" sz="1400" dirty="0" smtClean="0"/>
          </a:p>
          <a:p>
            <a:endParaRPr lang="en-GB" sz="1400" dirty="0" smtClean="0"/>
          </a:p>
          <a:p>
            <a:endParaRPr lang="en-GB" sz="1400" dirty="0" smtClean="0"/>
          </a:p>
          <a:p>
            <a:endParaRPr lang="en-GB" sz="1400" dirty="0" smtClean="0"/>
          </a:p>
          <a:p>
            <a:r>
              <a:rPr lang="en-GB" sz="1400" dirty="0" smtClean="0">
                <a:hlinkClick r:id="rId2"/>
              </a:rPr>
              <a:t>https://www.express.co.uk/news/uk/415236/Super-fertile-jobless-parents-of-six-on-27-000-benefits-demand-a-bigger-council-house</a:t>
            </a:r>
            <a:r>
              <a:rPr lang="en-GB" sz="1400" dirty="0" smtClean="0"/>
              <a:t> (accessed  14 May 2018)</a:t>
            </a:r>
            <a:endParaRPr lang="en-GB" sz="1400" dirty="0"/>
          </a:p>
        </p:txBody>
      </p:sp>
      <p:pic>
        <p:nvPicPr>
          <p:cNvPr id="10" name="9 Resim" descr="Related image"/>
          <p:cNvPicPr/>
          <p:nvPr/>
        </p:nvPicPr>
        <p:blipFill>
          <a:blip r:embed="rId3" cstate="print"/>
          <a:srcRect/>
          <a:stretch>
            <a:fillRect/>
          </a:stretch>
        </p:blipFill>
        <p:spPr bwMode="auto">
          <a:xfrm>
            <a:off x="1763486" y="1946367"/>
            <a:ext cx="8151223" cy="3879667"/>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en-GB"/>
          </a:p>
        </p:txBody>
      </p:sp>
      <p:sp>
        <p:nvSpPr>
          <p:cNvPr id="3" name="2 İçerik Yer Tutucusu"/>
          <p:cNvSpPr>
            <a:spLocks noGrp="1"/>
          </p:cNvSpPr>
          <p:nvPr>
            <p:ph idx="1"/>
          </p:nvPr>
        </p:nvSpPr>
        <p:spPr/>
        <p:txBody>
          <a:bodyPr>
            <a:normAutofit fontScale="77500" lnSpcReduction="20000"/>
          </a:bodyPr>
          <a:lstStyle/>
          <a:p>
            <a:r>
              <a:rPr lang="en-GB" dirty="0" smtClean="0"/>
              <a:t>Farrington (1995; 2002; 2007) and </a:t>
            </a:r>
            <a:r>
              <a:rPr lang="en-GB" dirty="0" err="1" smtClean="0"/>
              <a:t>Kolvin</a:t>
            </a:r>
            <a:r>
              <a:rPr lang="en-GB" dirty="0" smtClean="0"/>
              <a:t> </a:t>
            </a:r>
            <a:r>
              <a:rPr lang="en-GB" i="1" dirty="0" smtClean="0"/>
              <a:t>et al. </a:t>
            </a:r>
            <a:r>
              <a:rPr lang="en-GB" dirty="0" smtClean="0"/>
              <a:t>(1988) made use of many indices of disgrace and deprivation that refer to the importance of social relationships and social conditions, and  possible social policy responses to problem families. Some points are as such:</a:t>
            </a:r>
          </a:p>
          <a:p>
            <a:pPr>
              <a:buNone/>
            </a:pPr>
            <a:r>
              <a:rPr lang="en-GB" dirty="0" smtClean="0"/>
              <a:t>• marital disruption and separation from biological parents;</a:t>
            </a:r>
          </a:p>
          <a:p>
            <a:pPr>
              <a:buNone/>
            </a:pPr>
            <a:r>
              <a:rPr lang="en-GB" dirty="0" smtClean="0"/>
              <a:t>• parental illness;</a:t>
            </a:r>
          </a:p>
          <a:p>
            <a:pPr>
              <a:buNone/>
            </a:pPr>
            <a:r>
              <a:rPr lang="en-GB" dirty="0" smtClean="0"/>
              <a:t>• poor domestic care of the child and the home;</a:t>
            </a:r>
          </a:p>
          <a:p>
            <a:pPr>
              <a:buNone/>
            </a:pPr>
            <a:r>
              <a:rPr lang="en-GB" dirty="0" smtClean="0"/>
              <a:t>• dependence on social services;</a:t>
            </a:r>
          </a:p>
          <a:p>
            <a:pPr>
              <a:buNone/>
            </a:pPr>
            <a:r>
              <a:rPr lang="en-GB" dirty="0" smtClean="0"/>
              <a:t>• overcrowding in the home;</a:t>
            </a:r>
          </a:p>
          <a:p>
            <a:pPr>
              <a:buNone/>
            </a:pPr>
            <a:r>
              <a:rPr lang="en-GB" dirty="0" smtClean="0"/>
              <a:t>• living in social housing in an inner-city area;</a:t>
            </a:r>
          </a:p>
          <a:p>
            <a:pPr>
              <a:buNone/>
            </a:pPr>
            <a:r>
              <a:rPr lang="en-GB" dirty="0" smtClean="0"/>
              <a:t>• socially disorganised communities;</a:t>
            </a:r>
          </a:p>
          <a:p>
            <a:pPr>
              <a:buNone/>
            </a:pPr>
            <a:r>
              <a:rPr lang="en-GB" dirty="0" smtClean="0"/>
              <a:t>• poor parental supervision and child-rearing techniques involving harsh and erratic discipline (Rodger, 2008: 102). </a:t>
            </a:r>
            <a:endParaRPr lang="en-GB"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nlı">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Canl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Canl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91</TotalTime>
  <Words>664</Words>
  <Application>Microsoft Office PowerPoint</Application>
  <PresentationFormat>Geniş ekran</PresentationFormat>
  <Paragraphs>81</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Century Gothic</vt:lpstr>
      <vt:lpstr>Verdana</vt:lpstr>
      <vt:lpstr>Wingdings 2</vt:lpstr>
      <vt:lpstr>Canlı</vt:lpstr>
      <vt:lpstr>Crime and Social Policy</vt:lpstr>
      <vt:lpstr>PowerPoint Sunusu</vt:lpstr>
      <vt:lpstr>Problem Families and Policy Responses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Crime and Social Policy</dc:title>
  <dc:creator>BORAN ALI MERCAN</dc:creator>
  <cp:lastModifiedBy>Boran Mercan</cp:lastModifiedBy>
  <cp:revision>11</cp:revision>
  <dcterms:created xsi:type="dcterms:W3CDTF">2018-01-30T12:26:14Z</dcterms:created>
  <dcterms:modified xsi:type="dcterms:W3CDTF">2018-05-15T07:21:09Z</dcterms:modified>
</cp:coreProperties>
</file>