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785093" y="1700074"/>
            <a:ext cx="6630278" cy="1502690"/>
          </a:xfrm>
        </p:spPr>
        <p:txBody>
          <a:bodyPr/>
          <a:lstStyle/>
          <a:p>
            <a:r>
              <a:rPr lang="tr-TR" sz="4800" b="1" dirty="0" smtClean="0"/>
              <a:t>MÜHENDİSLİKTE ÖLÇME BİLGİSİ </a:t>
            </a:r>
            <a:endParaRPr lang="tr-TR" sz="4800" b="1" dirty="0"/>
          </a:p>
        </p:txBody>
      </p:sp>
      <p:sp>
        <p:nvSpPr>
          <p:cNvPr id="3" name="Alt Başlık 2"/>
          <p:cNvSpPr>
            <a:spLocks noGrp="1"/>
          </p:cNvSpPr>
          <p:nvPr>
            <p:ph type="subTitle" idx="1"/>
          </p:nvPr>
        </p:nvSpPr>
        <p:spPr>
          <a:xfrm>
            <a:off x="2692398" y="3657597"/>
            <a:ext cx="6815669" cy="581894"/>
          </a:xfrm>
        </p:spPr>
        <p:txBody>
          <a:bodyPr>
            <a:normAutofit/>
          </a:bodyPr>
          <a:lstStyle/>
          <a:p>
            <a:r>
              <a:rPr lang="tr-TR" dirty="0" smtClean="0"/>
              <a:t>YÜZEY NİVELMANI</a:t>
            </a:r>
            <a:endParaRPr lang="tr-TR" dirty="0"/>
          </a:p>
        </p:txBody>
      </p:sp>
      <p:sp>
        <p:nvSpPr>
          <p:cNvPr id="4" name="Metin kutusu 3"/>
          <p:cNvSpPr txBox="1"/>
          <p:nvPr/>
        </p:nvSpPr>
        <p:spPr>
          <a:xfrm>
            <a:off x="3836277" y="4798512"/>
            <a:ext cx="4942828" cy="523220"/>
          </a:xfrm>
          <a:prstGeom prst="rect">
            <a:avLst/>
          </a:prstGeom>
          <a:noFill/>
        </p:spPr>
        <p:txBody>
          <a:bodyPr wrap="none" rtlCol="0">
            <a:spAutoFit/>
          </a:bodyPr>
          <a:lstStyle/>
          <a:p>
            <a:r>
              <a:rPr lang="tr-TR" sz="2800" b="1" dirty="0" smtClean="0">
                <a:solidFill>
                  <a:schemeClr val="accent4">
                    <a:lumMod val="75000"/>
                  </a:schemeClr>
                </a:solidFill>
              </a:rPr>
              <a:t>Prof. Dr. Engin YURTSEVEN </a:t>
            </a:r>
            <a:endParaRPr lang="tr-TR" sz="2800" b="1" dirty="0">
              <a:solidFill>
                <a:schemeClr val="accent4">
                  <a:lumMod val="75000"/>
                </a:schemeClr>
              </a:solidFill>
            </a:endParaRPr>
          </a:p>
        </p:txBody>
      </p:sp>
      <p:sp>
        <p:nvSpPr>
          <p:cNvPr id="5" name="Metin kutusu 4"/>
          <p:cNvSpPr txBox="1"/>
          <p:nvPr/>
        </p:nvSpPr>
        <p:spPr>
          <a:xfrm>
            <a:off x="5175139" y="3021876"/>
            <a:ext cx="1880643" cy="584775"/>
          </a:xfrm>
          <a:prstGeom prst="rect">
            <a:avLst/>
          </a:prstGeom>
          <a:noFill/>
        </p:spPr>
        <p:txBody>
          <a:bodyPr wrap="none" rtlCol="0">
            <a:spAutoFit/>
          </a:bodyPr>
          <a:lstStyle/>
          <a:p>
            <a:r>
              <a:rPr lang="tr-TR" sz="3200" b="1" dirty="0">
                <a:solidFill>
                  <a:schemeClr val="accent4">
                    <a:lumMod val="75000"/>
                  </a:schemeClr>
                </a:solidFill>
              </a:rPr>
              <a:t>3</a:t>
            </a:r>
            <a:r>
              <a:rPr lang="tr-TR" sz="3200" b="1" dirty="0" smtClean="0">
                <a:solidFill>
                  <a:schemeClr val="accent4">
                    <a:lumMod val="75000"/>
                  </a:schemeClr>
                </a:solidFill>
              </a:rPr>
              <a:t>.HAFTA</a:t>
            </a:r>
            <a:endParaRPr lang="tr-TR" sz="3200" b="1" dirty="0">
              <a:solidFill>
                <a:schemeClr val="accent4">
                  <a:lumMod val="75000"/>
                </a:schemeClr>
              </a:solidFill>
            </a:endParaRPr>
          </a:p>
        </p:txBody>
      </p:sp>
    </p:spTree>
    <p:extLst>
      <p:ext uri="{BB962C8B-B14F-4D97-AF65-F5344CB8AC3E}">
        <p14:creationId xmlns:p14="http://schemas.microsoft.com/office/powerpoint/2010/main" val="1799267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75" name="Group 71"/>
          <p:cNvGraphicFramePr>
            <a:graphicFrameLocks noGrp="1"/>
          </p:cNvGraphicFramePr>
          <p:nvPr>
            <p:extLst>
              <p:ext uri="{D42A27DB-BD31-4B8C-83A1-F6EECF244321}">
                <p14:modId xmlns:p14="http://schemas.microsoft.com/office/powerpoint/2010/main" val="3605740557"/>
              </p:ext>
            </p:extLst>
          </p:nvPr>
        </p:nvGraphicFramePr>
        <p:xfrm>
          <a:off x="2209771" y="782349"/>
          <a:ext cx="7848600" cy="5395912"/>
        </p:xfrm>
        <a:graphic>
          <a:graphicData uri="http://schemas.openxmlformats.org/drawingml/2006/table">
            <a:tbl>
              <a:tblPr/>
              <a:tblGrid>
                <a:gridCol w="561975">
                  <a:extLst>
                    <a:ext uri="{9D8B030D-6E8A-4147-A177-3AD203B41FA5}">
                      <a16:colId xmlns:a16="http://schemas.microsoft.com/office/drawing/2014/main" val="20000"/>
                    </a:ext>
                  </a:extLst>
                </a:gridCol>
                <a:gridCol w="898525">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649287">
                  <a:extLst>
                    <a:ext uri="{9D8B030D-6E8A-4147-A177-3AD203B41FA5}">
                      <a16:colId xmlns:a16="http://schemas.microsoft.com/office/drawing/2014/main" val="20004"/>
                    </a:ext>
                  </a:extLst>
                </a:gridCol>
                <a:gridCol w="747713">
                  <a:extLst>
                    <a:ext uri="{9D8B030D-6E8A-4147-A177-3AD203B41FA5}">
                      <a16:colId xmlns:a16="http://schemas.microsoft.com/office/drawing/2014/main" val="20005"/>
                    </a:ext>
                  </a:extLst>
                </a:gridCol>
                <a:gridCol w="936625">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938213">
                  <a:extLst>
                    <a:ext uri="{9D8B030D-6E8A-4147-A177-3AD203B41FA5}">
                      <a16:colId xmlns:a16="http://schemas.microsoft.com/office/drawing/2014/main" val="20008"/>
                    </a:ext>
                  </a:extLst>
                </a:gridCol>
                <a:gridCol w="860425">
                  <a:extLst>
                    <a:ext uri="{9D8B030D-6E8A-4147-A177-3AD203B41FA5}">
                      <a16:colId xmlns:a16="http://schemas.microsoft.com/office/drawing/2014/main" val="20009"/>
                    </a:ext>
                  </a:extLst>
                </a:gridCol>
              </a:tblGrid>
              <a:tr h="27467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Dur.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Gözleme Noktaları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Mira Okumaları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Yatay mesafe (m)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Yatay açı</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tr-TR" sz="1200" b="1" i="0" u="none" strike="noStrike" cap="none" normalizeH="0" baseline="0" dirty="0" err="1" smtClean="0">
                          <a:ln>
                            <a:noFill/>
                          </a:ln>
                          <a:solidFill>
                            <a:schemeClr val="tx1"/>
                          </a:solidFill>
                          <a:effectLst/>
                          <a:latin typeface="Arial" charset="0"/>
                          <a:ea typeface="Times New Roman" pitchFamily="18" charset="0"/>
                          <a:cs typeface="Arial" charset="0"/>
                        </a:rPr>
                        <a:t>grad</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Yükseklikler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Not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54">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Orta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Üst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G.E.Y.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Noktalar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55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1.069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1.155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1.542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1.332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1.236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1.630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1.475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2.682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39.00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35.20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10.80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35.40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207.30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243.20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336.40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203.20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851.264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849.938</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849.722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850.072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849.843</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849.932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850.028</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848.882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H</a:t>
                      </a:r>
                      <a:r>
                        <a:rPr kumimoji="0" lang="tr-TR" sz="1200" b="1" i="0" u="none" strike="noStrike" cap="none" normalizeH="0" baseline="-30000" smtClean="0">
                          <a:ln>
                            <a:noFill/>
                          </a:ln>
                          <a:solidFill>
                            <a:schemeClr val="tx1"/>
                          </a:solidFill>
                          <a:effectLst/>
                          <a:latin typeface="Arial" charset="0"/>
                          <a:ea typeface="Times New Roman" pitchFamily="18" charset="0"/>
                          <a:cs typeface="Arial" charset="0"/>
                        </a:rPr>
                        <a:t>1</a:t>
                      </a: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7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1.073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1.188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0.876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0.578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0.903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65.00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86.10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201.40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361.60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341.00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850.428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849.007</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849.175</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849.102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849.176</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849.152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849.116</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849.305</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849.331</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849.525</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 de i=1.546 m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1.872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1.298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2.197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2.093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2.522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2.250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1.856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2.004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2.276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65.00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43.20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62.00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55.00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57.00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36.60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97.40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222.10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290.20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310.60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346.90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Arial" charset="0"/>
                        </a:rPr>
                        <a:t>III. de</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tr-TR" sz="1200" b="1" i="0" u="none" strike="noStrike" cap="none" normalizeH="0" baseline="0" dirty="0" smtClean="0">
                          <a:ln>
                            <a:noFill/>
                          </a:ln>
                          <a:solidFill>
                            <a:schemeClr val="tx1"/>
                          </a:solidFill>
                          <a:effectLst/>
                          <a:latin typeface="Arial" charset="0"/>
                          <a:cs typeface="Arial" charset="0"/>
                        </a:rPr>
                        <a:t>i</a:t>
                      </a:r>
                      <a:r>
                        <a:rPr kumimoji="0" lang="tr-TR" sz="1200" b="1" i="0" u="none" strike="noStrike" cap="none" normalizeH="0" baseline="0" dirty="0" smtClean="0">
                          <a:ln>
                            <a:noFill/>
                          </a:ln>
                          <a:solidFill>
                            <a:schemeClr val="tx1"/>
                          </a:solidFill>
                          <a:effectLst/>
                          <a:latin typeface="Arial" charset="0"/>
                          <a:cs typeface="Times New Roman" pitchFamily="18" charset="0"/>
                        </a:rPr>
                        <a:t>=1.554 m.</a:t>
                      </a:r>
                      <a:r>
                        <a:rPr kumimoji="0" lang="tr-TR" sz="1200" b="1" i="0" u="none" strike="noStrike" cap="none" normalizeH="0" baseline="0" dirty="0" smtClean="0">
                          <a:ln>
                            <a:noFill/>
                          </a:ln>
                          <a:solidFill>
                            <a:schemeClr val="tx1"/>
                          </a:solidFill>
                          <a:effectLst/>
                          <a:latin typeface="Arial" charset="0"/>
                          <a:cs typeface="Arial" charset="0"/>
                        </a:rPr>
                        <a:t>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149576" name="Group 72"/>
          <p:cNvGrpSpPr>
            <a:grpSpLocks/>
          </p:cNvGrpSpPr>
          <p:nvPr/>
        </p:nvGrpSpPr>
        <p:grpSpPr bwMode="auto">
          <a:xfrm>
            <a:off x="7518431" y="5023248"/>
            <a:ext cx="819150" cy="538162"/>
            <a:chOff x="3094" y="1344"/>
            <a:chExt cx="516" cy="339"/>
          </a:xfrm>
        </p:grpSpPr>
        <p:sp>
          <p:nvSpPr>
            <p:cNvPr id="12354" name="AutoShape 73"/>
            <p:cNvSpPr>
              <a:spLocks noChangeArrowheads="1"/>
            </p:cNvSpPr>
            <p:nvPr/>
          </p:nvSpPr>
          <p:spPr bwMode="auto">
            <a:xfrm>
              <a:off x="3288" y="1344"/>
              <a:ext cx="136" cy="136"/>
            </a:xfrm>
            <a:prstGeom prst="plus">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2355" name="Text Box 74"/>
            <p:cNvSpPr txBox="1">
              <a:spLocks noChangeArrowheads="1"/>
            </p:cNvSpPr>
            <p:nvPr/>
          </p:nvSpPr>
          <p:spPr bwMode="auto">
            <a:xfrm>
              <a:off x="3094" y="143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b="1">
                  <a:solidFill>
                    <a:srgbClr val="FF0000"/>
                  </a:solidFill>
                </a:rPr>
                <a:t>Topla</a:t>
              </a:r>
            </a:p>
          </p:txBody>
        </p:sp>
      </p:grpSp>
      <p:sp>
        <p:nvSpPr>
          <p:cNvPr id="149579" name="Freeform 75"/>
          <p:cNvSpPr>
            <a:spLocks/>
          </p:cNvSpPr>
          <p:nvPr/>
        </p:nvSpPr>
        <p:spPr bwMode="auto">
          <a:xfrm flipH="1">
            <a:off x="8242358" y="5027336"/>
            <a:ext cx="1152525" cy="71437"/>
          </a:xfrm>
          <a:custGeom>
            <a:avLst/>
            <a:gdLst>
              <a:gd name="T0" fmla="*/ 0 w 1225"/>
              <a:gd name="T1" fmla="*/ 2147483646 h 45"/>
              <a:gd name="T2" fmla="*/ 2147483646 w 1225"/>
              <a:gd name="T3" fmla="*/ 0 h 45"/>
              <a:gd name="T4" fmla="*/ 2147483646 w 1225"/>
              <a:gd name="T5" fmla="*/ 2147483646 h 45"/>
              <a:gd name="T6" fmla="*/ 0 60000 65536"/>
              <a:gd name="T7" fmla="*/ 0 60000 65536"/>
              <a:gd name="T8" fmla="*/ 0 60000 65536"/>
            </a:gdLst>
            <a:ahLst/>
            <a:cxnLst>
              <a:cxn ang="T6">
                <a:pos x="T0" y="T1"/>
              </a:cxn>
              <a:cxn ang="T7">
                <a:pos x="T2" y="T3"/>
              </a:cxn>
              <a:cxn ang="T8">
                <a:pos x="T4" y="T5"/>
              </a:cxn>
            </a:cxnLst>
            <a:rect l="0" t="0" r="r" b="b"/>
            <a:pathLst>
              <a:path w="1225" h="45">
                <a:moveTo>
                  <a:pt x="0" y="45"/>
                </a:moveTo>
                <a:cubicBezTo>
                  <a:pt x="306" y="22"/>
                  <a:pt x="612" y="0"/>
                  <a:pt x="816" y="0"/>
                </a:cubicBezTo>
                <a:cubicBezTo>
                  <a:pt x="1020" y="0"/>
                  <a:pt x="1149" y="38"/>
                  <a:pt x="1225" y="45"/>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49580" name="Freeform 76"/>
          <p:cNvSpPr>
            <a:spLocks/>
          </p:cNvSpPr>
          <p:nvPr/>
        </p:nvSpPr>
        <p:spPr bwMode="auto">
          <a:xfrm>
            <a:off x="7694613" y="4609596"/>
            <a:ext cx="792162" cy="334963"/>
          </a:xfrm>
          <a:custGeom>
            <a:avLst/>
            <a:gdLst>
              <a:gd name="T0" fmla="*/ 2147483646 w 499"/>
              <a:gd name="T1" fmla="*/ 2147483646 h 211"/>
              <a:gd name="T2" fmla="*/ 2147483646 w 499"/>
              <a:gd name="T3" fmla="*/ 2147483646 h 211"/>
              <a:gd name="T4" fmla="*/ 0 w 499"/>
              <a:gd name="T5" fmla="*/ 2147483646 h 211"/>
              <a:gd name="T6" fmla="*/ 0 60000 65536"/>
              <a:gd name="T7" fmla="*/ 0 60000 65536"/>
              <a:gd name="T8" fmla="*/ 0 60000 65536"/>
            </a:gdLst>
            <a:ahLst/>
            <a:cxnLst>
              <a:cxn ang="T6">
                <a:pos x="T0" y="T1"/>
              </a:cxn>
              <a:cxn ang="T7">
                <a:pos x="T2" y="T3"/>
              </a:cxn>
              <a:cxn ang="T8">
                <a:pos x="T4" y="T5"/>
              </a:cxn>
            </a:cxnLst>
            <a:rect l="0" t="0" r="r" b="b"/>
            <a:pathLst>
              <a:path w="499" h="211">
                <a:moveTo>
                  <a:pt x="499" y="30"/>
                </a:moveTo>
                <a:cubicBezTo>
                  <a:pt x="404" y="15"/>
                  <a:pt x="310" y="0"/>
                  <a:pt x="227" y="30"/>
                </a:cubicBezTo>
                <a:cubicBezTo>
                  <a:pt x="144" y="60"/>
                  <a:pt x="72" y="135"/>
                  <a:pt x="0" y="211"/>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extLst>
      <p:ext uri="{BB962C8B-B14F-4D97-AF65-F5344CB8AC3E}">
        <p14:creationId xmlns:p14="http://schemas.microsoft.com/office/powerpoint/2010/main" val="2821002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49580"/>
                                        </p:tgtEl>
                                        <p:attrNameLst>
                                          <p:attrName>style.visibility</p:attrName>
                                        </p:attrNameLst>
                                      </p:cBhvr>
                                      <p:to>
                                        <p:strVal val="visible"/>
                                      </p:to>
                                    </p:set>
                                    <p:animEffect transition="in" filter="wipe(right)">
                                      <p:cBhvr>
                                        <p:cTn id="7" dur="2000"/>
                                        <p:tgtEl>
                                          <p:spTgt spid="149580"/>
                                        </p:tgtEl>
                                      </p:cBhvr>
                                    </p:animEffect>
                                  </p:childTnLst>
                                </p:cTn>
                              </p:par>
                              <p:par>
                                <p:cTn id="8" presetID="22" presetClass="entr" presetSubtype="2" fill="hold" nodeType="withEffect">
                                  <p:stCondLst>
                                    <p:cond delay="0"/>
                                  </p:stCondLst>
                                  <p:childTnLst>
                                    <p:set>
                                      <p:cBhvr>
                                        <p:cTn id="9" dur="1" fill="hold">
                                          <p:stCondLst>
                                            <p:cond delay="0"/>
                                          </p:stCondLst>
                                        </p:cTn>
                                        <p:tgtEl>
                                          <p:spTgt spid="149579"/>
                                        </p:tgtEl>
                                        <p:attrNameLst>
                                          <p:attrName>style.visibility</p:attrName>
                                        </p:attrNameLst>
                                      </p:cBhvr>
                                      <p:to>
                                        <p:strVal val="visible"/>
                                      </p:to>
                                    </p:set>
                                    <p:animEffect transition="in" filter="wipe(right)">
                                      <p:cBhvr>
                                        <p:cTn id="10" dur="2000"/>
                                        <p:tgtEl>
                                          <p:spTgt spid="149579"/>
                                        </p:tgtEl>
                                      </p:cBhvr>
                                    </p:animEffect>
                                  </p:childTnLst>
                                </p:cTn>
                              </p:par>
                            </p:childTnLst>
                          </p:cTn>
                        </p:par>
                        <p:par>
                          <p:cTn id="11" fill="hold" nodeType="afterGroup">
                            <p:stCondLst>
                              <p:cond delay="2000"/>
                            </p:stCondLst>
                            <p:childTnLst>
                              <p:par>
                                <p:cTn id="12" presetID="8" presetClass="entr" presetSubtype="16" fill="hold" nodeType="afterEffect">
                                  <p:stCondLst>
                                    <p:cond delay="0"/>
                                  </p:stCondLst>
                                  <p:childTnLst>
                                    <p:set>
                                      <p:cBhvr>
                                        <p:cTn id="13" dur="1" fill="hold">
                                          <p:stCondLst>
                                            <p:cond delay="0"/>
                                          </p:stCondLst>
                                        </p:cTn>
                                        <p:tgtEl>
                                          <p:spTgt spid="149576"/>
                                        </p:tgtEl>
                                        <p:attrNameLst>
                                          <p:attrName>style.visibility</p:attrName>
                                        </p:attrNameLst>
                                      </p:cBhvr>
                                      <p:to>
                                        <p:strVal val="visible"/>
                                      </p:to>
                                    </p:set>
                                    <p:animEffect transition="in" filter="diamond(in)">
                                      <p:cBhvr>
                                        <p:cTn id="14" dur="2000"/>
                                        <p:tgtEl>
                                          <p:spTgt spid="149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30" name="Group 2"/>
          <p:cNvGraphicFramePr>
            <a:graphicFrameLocks noGrp="1"/>
          </p:cNvGraphicFramePr>
          <p:nvPr>
            <p:extLst>
              <p:ext uri="{D42A27DB-BD31-4B8C-83A1-F6EECF244321}">
                <p14:modId xmlns:p14="http://schemas.microsoft.com/office/powerpoint/2010/main" val="1066696499"/>
              </p:ext>
            </p:extLst>
          </p:nvPr>
        </p:nvGraphicFramePr>
        <p:xfrm>
          <a:off x="2276274" y="776526"/>
          <a:ext cx="7848600" cy="5395912"/>
        </p:xfrm>
        <a:graphic>
          <a:graphicData uri="http://schemas.openxmlformats.org/drawingml/2006/table">
            <a:tbl>
              <a:tblPr/>
              <a:tblGrid>
                <a:gridCol w="561975">
                  <a:extLst>
                    <a:ext uri="{9D8B030D-6E8A-4147-A177-3AD203B41FA5}">
                      <a16:colId xmlns:a16="http://schemas.microsoft.com/office/drawing/2014/main" val="20000"/>
                    </a:ext>
                  </a:extLst>
                </a:gridCol>
                <a:gridCol w="898525">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649287">
                  <a:extLst>
                    <a:ext uri="{9D8B030D-6E8A-4147-A177-3AD203B41FA5}">
                      <a16:colId xmlns:a16="http://schemas.microsoft.com/office/drawing/2014/main" val="20004"/>
                    </a:ext>
                  </a:extLst>
                </a:gridCol>
                <a:gridCol w="747713">
                  <a:extLst>
                    <a:ext uri="{9D8B030D-6E8A-4147-A177-3AD203B41FA5}">
                      <a16:colId xmlns:a16="http://schemas.microsoft.com/office/drawing/2014/main" val="20005"/>
                    </a:ext>
                  </a:extLst>
                </a:gridCol>
                <a:gridCol w="936625">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938213">
                  <a:extLst>
                    <a:ext uri="{9D8B030D-6E8A-4147-A177-3AD203B41FA5}">
                      <a16:colId xmlns:a16="http://schemas.microsoft.com/office/drawing/2014/main" val="20008"/>
                    </a:ext>
                  </a:extLst>
                </a:gridCol>
                <a:gridCol w="860425">
                  <a:extLst>
                    <a:ext uri="{9D8B030D-6E8A-4147-A177-3AD203B41FA5}">
                      <a16:colId xmlns:a16="http://schemas.microsoft.com/office/drawing/2014/main" val="20009"/>
                    </a:ext>
                  </a:extLst>
                </a:gridCol>
              </a:tblGrid>
              <a:tr h="27467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Dur.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Gözleme Noktaları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Mira Okumaları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Yatay mesafe (m)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Yatay açı</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tr-TR" sz="1200" b="1" i="0" u="none" strike="noStrike" cap="none" normalizeH="0" baseline="0" dirty="0" err="1" smtClean="0">
                          <a:ln>
                            <a:noFill/>
                          </a:ln>
                          <a:solidFill>
                            <a:schemeClr val="tx1"/>
                          </a:solidFill>
                          <a:effectLst/>
                          <a:latin typeface="Arial" charset="0"/>
                          <a:ea typeface="Times New Roman" pitchFamily="18" charset="0"/>
                          <a:cs typeface="Arial" charset="0"/>
                        </a:rPr>
                        <a:t>grad</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Yükseklikler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Not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54">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Orta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Üst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G.E.Y.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Noktalar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55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1.069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1.155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1.542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1.332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1.236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1.630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1.475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2.682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39.00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35.20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10.80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35.40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80.20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102.40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156.40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207.30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236.40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243.20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336.40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203.20</a:t>
                      </a:r>
                      <a:endParaRPr kumimoji="0" lang="tr-TR" sz="2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851.264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849.938</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849.722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850.072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849.843</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849.932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850.028</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848.882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H</a:t>
                      </a:r>
                      <a:r>
                        <a:rPr kumimoji="0" lang="tr-TR" sz="1200" b="1" i="0" u="none" strike="noStrike" cap="none" normalizeH="0" baseline="-30000" smtClean="0">
                          <a:ln>
                            <a:noFill/>
                          </a:ln>
                          <a:solidFill>
                            <a:schemeClr val="tx1"/>
                          </a:solidFill>
                          <a:effectLst/>
                          <a:latin typeface="Arial" charset="0"/>
                          <a:ea typeface="Times New Roman" pitchFamily="18" charset="0"/>
                          <a:cs typeface="Arial" charset="0"/>
                        </a:rPr>
                        <a:t>1</a:t>
                      </a: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7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1.073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1.188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0.876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0.578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0.903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65.00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86.10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201.40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361.60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341.00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850.428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849.007</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849.175</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849.102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849.176</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849.152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849.116</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849.305</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849.331</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849.525</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 de i=1.546 m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1.872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1.298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2.197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2.093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2.522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2.250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1.856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2.004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2.276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65.00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43.20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62.00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55.00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57.00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36.60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97.40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222.10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290.20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310.60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346.90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851.079</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Arial" charset="0"/>
                        </a:rPr>
                        <a:t>III. de</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tr-TR" sz="1200" b="1" i="0" u="none" strike="noStrike" cap="none" normalizeH="0" baseline="0" dirty="0" smtClean="0">
                          <a:ln>
                            <a:noFill/>
                          </a:ln>
                          <a:solidFill>
                            <a:schemeClr val="tx1"/>
                          </a:solidFill>
                          <a:effectLst/>
                          <a:latin typeface="Arial" charset="0"/>
                          <a:cs typeface="Arial" charset="0"/>
                        </a:rPr>
                        <a:t>i</a:t>
                      </a:r>
                      <a:r>
                        <a:rPr kumimoji="0" lang="tr-TR" sz="1200" b="1" i="0" u="none" strike="noStrike" cap="none" normalizeH="0" baseline="0" dirty="0" smtClean="0">
                          <a:ln>
                            <a:noFill/>
                          </a:ln>
                          <a:solidFill>
                            <a:schemeClr val="tx1"/>
                          </a:solidFill>
                          <a:effectLst/>
                          <a:latin typeface="Arial" charset="0"/>
                          <a:cs typeface="Times New Roman" pitchFamily="18" charset="0"/>
                        </a:rPr>
                        <a:t>=1.554 m.</a:t>
                      </a:r>
                      <a:r>
                        <a:rPr kumimoji="0" lang="tr-TR" sz="1200" b="1" i="0" u="none" strike="noStrike" cap="none" normalizeH="0" baseline="0" dirty="0" smtClean="0">
                          <a:ln>
                            <a:noFill/>
                          </a:ln>
                          <a:solidFill>
                            <a:schemeClr val="tx1"/>
                          </a:solidFill>
                          <a:effectLst/>
                          <a:latin typeface="Arial" charset="0"/>
                          <a:cs typeface="Arial" charset="0"/>
                        </a:rPr>
                        <a:t>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0596" name="Freeform 68"/>
          <p:cNvSpPr>
            <a:spLocks/>
          </p:cNvSpPr>
          <p:nvPr/>
        </p:nvSpPr>
        <p:spPr bwMode="auto">
          <a:xfrm rot="456867">
            <a:off x="8109572" y="4731397"/>
            <a:ext cx="935038" cy="168275"/>
          </a:xfrm>
          <a:custGeom>
            <a:avLst/>
            <a:gdLst>
              <a:gd name="T0" fmla="*/ 0 w 589"/>
              <a:gd name="T1" fmla="*/ 2147483646 h 106"/>
              <a:gd name="T2" fmla="*/ 2147483646 w 589"/>
              <a:gd name="T3" fmla="*/ 2147483646 h 106"/>
              <a:gd name="T4" fmla="*/ 2147483646 w 589"/>
              <a:gd name="T5" fmla="*/ 2147483646 h 106"/>
              <a:gd name="T6" fmla="*/ 2147483646 w 589"/>
              <a:gd name="T7" fmla="*/ 2147483646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 h="106">
                <a:moveTo>
                  <a:pt x="0" y="106"/>
                </a:moveTo>
                <a:cubicBezTo>
                  <a:pt x="49" y="68"/>
                  <a:pt x="98" y="30"/>
                  <a:pt x="181" y="15"/>
                </a:cubicBezTo>
                <a:cubicBezTo>
                  <a:pt x="264" y="0"/>
                  <a:pt x="431" y="8"/>
                  <a:pt x="499" y="15"/>
                </a:cubicBezTo>
                <a:cubicBezTo>
                  <a:pt x="567" y="22"/>
                  <a:pt x="574" y="45"/>
                  <a:pt x="589" y="6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50597" name="Group 69"/>
          <p:cNvGrpSpPr>
            <a:grpSpLocks/>
          </p:cNvGrpSpPr>
          <p:nvPr/>
        </p:nvGrpSpPr>
        <p:grpSpPr bwMode="auto">
          <a:xfrm>
            <a:off x="8341043" y="5025469"/>
            <a:ext cx="819150" cy="681037"/>
            <a:chOff x="3729" y="1344"/>
            <a:chExt cx="516" cy="429"/>
          </a:xfrm>
        </p:grpSpPr>
        <p:sp>
          <p:nvSpPr>
            <p:cNvPr id="13380" name="Rectangle 70"/>
            <p:cNvSpPr>
              <a:spLocks noChangeArrowheads="1"/>
            </p:cNvSpPr>
            <p:nvPr/>
          </p:nvSpPr>
          <p:spPr bwMode="auto">
            <a:xfrm>
              <a:off x="3969" y="1344"/>
              <a:ext cx="22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3381" name="Text Box 71"/>
            <p:cNvSpPr txBox="1">
              <a:spLocks noChangeArrowheads="1"/>
            </p:cNvSpPr>
            <p:nvPr/>
          </p:nvSpPr>
          <p:spPr bwMode="auto">
            <a:xfrm>
              <a:off x="3729" y="152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b="1" dirty="0">
                  <a:solidFill>
                    <a:srgbClr val="FF0000"/>
                  </a:solidFill>
                </a:rPr>
                <a:t>Çıkar</a:t>
              </a:r>
            </a:p>
          </p:txBody>
        </p:sp>
      </p:grpSp>
      <p:grpSp>
        <p:nvGrpSpPr>
          <p:cNvPr id="150600" name="Group 72"/>
          <p:cNvGrpSpPr>
            <a:grpSpLocks/>
          </p:cNvGrpSpPr>
          <p:nvPr/>
        </p:nvGrpSpPr>
        <p:grpSpPr bwMode="auto">
          <a:xfrm>
            <a:off x="5151755" y="4823619"/>
            <a:ext cx="3455988" cy="1439863"/>
            <a:chOff x="2336" y="1298"/>
            <a:chExt cx="2177" cy="907"/>
          </a:xfrm>
        </p:grpSpPr>
        <p:sp>
          <p:nvSpPr>
            <p:cNvPr id="13378" name="Freeform 73"/>
            <p:cNvSpPr>
              <a:spLocks/>
            </p:cNvSpPr>
            <p:nvPr/>
          </p:nvSpPr>
          <p:spPr bwMode="auto">
            <a:xfrm rot="-444431">
              <a:off x="2426" y="1629"/>
              <a:ext cx="2087" cy="91"/>
            </a:xfrm>
            <a:custGeom>
              <a:avLst/>
              <a:gdLst>
                <a:gd name="T0" fmla="*/ 0 w 1407"/>
                <a:gd name="T1" fmla="*/ 0 h 143"/>
                <a:gd name="T2" fmla="*/ 17390 w 1407"/>
                <a:gd name="T3" fmla="*/ 1 h 143"/>
                <a:gd name="T4" fmla="*/ 48630 w 1407"/>
                <a:gd name="T5" fmla="*/ 1 h 143"/>
                <a:gd name="T6" fmla="*/ 93660 w 1407"/>
                <a:gd name="T7" fmla="*/ 1 h 143"/>
                <a:gd name="T8" fmla="*/ 107604 w 1407"/>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7" h="143">
                  <a:moveTo>
                    <a:pt x="0" y="0"/>
                  </a:moveTo>
                  <a:cubicBezTo>
                    <a:pt x="60" y="11"/>
                    <a:pt x="121" y="23"/>
                    <a:pt x="227" y="46"/>
                  </a:cubicBezTo>
                  <a:cubicBezTo>
                    <a:pt x="333" y="69"/>
                    <a:pt x="470" y="129"/>
                    <a:pt x="636" y="136"/>
                  </a:cubicBezTo>
                  <a:cubicBezTo>
                    <a:pt x="802" y="143"/>
                    <a:pt x="1097" y="114"/>
                    <a:pt x="1225" y="91"/>
                  </a:cubicBezTo>
                  <a:cubicBezTo>
                    <a:pt x="1353" y="68"/>
                    <a:pt x="1380" y="34"/>
                    <a:pt x="1407"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79" name="AutoShape 74"/>
            <p:cNvSpPr>
              <a:spLocks/>
            </p:cNvSpPr>
            <p:nvPr/>
          </p:nvSpPr>
          <p:spPr bwMode="auto">
            <a:xfrm>
              <a:off x="2336" y="1298"/>
              <a:ext cx="136" cy="907"/>
            </a:xfrm>
            <a:prstGeom prst="rightBrace">
              <a:avLst>
                <a:gd name="adj1" fmla="val 55576"/>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pSp>
    </p:spTree>
    <p:extLst>
      <p:ext uri="{BB962C8B-B14F-4D97-AF65-F5344CB8AC3E}">
        <p14:creationId xmlns:p14="http://schemas.microsoft.com/office/powerpoint/2010/main" val="4041843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0596"/>
                                        </p:tgtEl>
                                        <p:attrNameLst>
                                          <p:attrName>style.visibility</p:attrName>
                                        </p:attrNameLst>
                                      </p:cBhvr>
                                      <p:to>
                                        <p:strVal val="visible"/>
                                      </p:to>
                                    </p:set>
                                    <p:animEffect transition="in" filter="wipe(left)">
                                      <p:cBhvr>
                                        <p:cTn id="7" dur="2000"/>
                                        <p:tgtEl>
                                          <p:spTgt spid="150596"/>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50600"/>
                                        </p:tgtEl>
                                        <p:attrNameLst>
                                          <p:attrName>style.visibility</p:attrName>
                                        </p:attrNameLst>
                                      </p:cBhvr>
                                      <p:to>
                                        <p:strVal val="visible"/>
                                      </p:to>
                                    </p:set>
                                    <p:animEffect transition="in" filter="wipe(left)">
                                      <p:cBhvr>
                                        <p:cTn id="11" dur="2000"/>
                                        <p:tgtEl>
                                          <p:spTgt spid="150600"/>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150597"/>
                                        </p:tgtEl>
                                        <p:attrNameLst>
                                          <p:attrName>style.visibility</p:attrName>
                                        </p:attrNameLst>
                                      </p:cBhvr>
                                      <p:to>
                                        <p:strVal val="visible"/>
                                      </p:to>
                                    </p:set>
                                    <p:animEffect transition="in" filter="diamond(in)">
                                      <p:cBhvr>
                                        <p:cTn id="15" dur="2000"/>
                                        <p:tgtEl>
                                          <p:spTgt spid="15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623" name="Group 71"/>
          <p:cNvGraphicFramePr>
            <a:graphicFrameLocks noGrp="1"/>
          </p:cNvGraphicFramePr>
          <p:nvPr>
            <p:extLst>
              <p:ext uri="{D42A27DB-BD31-4B8C-83A1-F6EECF244321}">
                <p14:modId xmlns:p14="http://schemas.microsoft.com/office/powerpoint/2010/main" val="978500571"/>
              </p:ext>
            </p:extLst>
          </p:nvPr>
        </p:nvGraphicFramePr>
        <p:xfrm>
          <a:off x="2334463" y="848851"/>
          <a:ext cx="7848600" cy="5395912"/>
        </p:xfrm>
        <a:graphic>
          <a:graphicData uri="http://schemas.openxmlformats.org/drawingml/2006/table">
            <a:tbl>
              <a:tblPr/>
              <a:tblGrid>
                <a:gridCol w="561975">
                  <a:extLst>
                    <a:ext uri="{9D8B030D-6E8A-4147-A177-3AD203B41FA5}">
                      <a16:colId xmlns:a16="http://schemas.microsoft.com/office/drawing/2014/main" val="20000"/>
                    </a:ext>
                  </a:extLst>
                </a:gridCol>
                <a:gridCol w="898525">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649287">
                  <a:extLst>
                    <a:ext uri="{9D8B030D-6E8A-4147-A177-3AD203B41FA5}">
                      <a16:colId xmlns:a16="http://schemas.microsoft.com/office/drawing/2014/main" val="20004"/>
                    </a:ext>
                  </a:extLst>
                </a:gridCol>
                <a:gridCol w="747713">
                  <a:extLst>
                    <a:ext uri="{9D8B030D-6E8A-4147-A177-3AD203B41FA5}">
                      <a16:colId xmlns:a16="http://schemas.microsoft.com/office/drawing/2014/main" val="20005"/>
                    </a:ext>
                  </a:extLst>
                </a:gridCol>
                <a:gridCol w="936625">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938213">
                  <a:extLst>
                    <a:ext uri="{9D8B030D-6E8A-4147-A177-3AD203B41FA5}">
                      <a16:colId xmlns:a16="http://schemas.microsoft.com/office/drawing/2014/main" val="20008"/>
                    </a:ext>
                  </a:extLst>
                </a:gridCol>
                <a:gridCol w="860425">
                  <a:extLst>
                    <a:ext uri="{9D8B030D-6E8A-4147-A177-3AD203B41FA5}">
                      <a16:colId xmlns:a16="http://schemas.microsoft.com/office/drawing/2014/main" val="20009"/>
                    </a:ext>
                  </a:extLst>
                </a:gridCol>
              </a:tblGrid>
              <a:tr h="27467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Dur.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Gözleme Noktaları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Mira Okumaları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Yatay mesafe (m)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Yatay açı</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tr-TR" sz="1200" b="1" i="0" u="none" strike="noStrike" cap="none" normalizeH="0" baseline="0" dirty="0" err="1" smtClean="0">
                          <a:ln>
                            <a:noFill/>
                          </a:ln>
                          <a:solidFill>
                            <a:schemeClr val="tx1"/>
                          </a:solidFill>
                          <a:effectLst/>
                          <a:latin typeface="Arial" charset="0"/>
                          <a:ea typeface="Times New Roman" pitchFamily="18" charset="0"/>
                          <a:cs typeface="Arial" charset="0"/>
                        </a:rPr>
                        <a:t>grad</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Yükseklikler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Not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54">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Orta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Üst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G.E.Y.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Noktalar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55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1.069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1.155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1.542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1.332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1.236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1.630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1.475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2.682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39.00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20.40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17.60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35.20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10.80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35.40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8000"/>
                          </a:solidFill>
                          <a:effectLst/>
                          <a:latin typeface="Arial" charset="0"/>
                          <a:ea typeface="Times New Roman" pitchFamily="18" charset="0"/>
                          <a:cs typeface="Arial" charset="0"/>
                        </a:rPr>
                        <a:t>60.00</a:t>
                      </a:r>
                      <a:endParaRPr kumimoji="0" lang="tr-TR" sz="2400" b="1" i="0" u="none" strike="noStrike" cap="none" normalizeH="0" baseline="0" dirty="0" smtClean="0">
                        <a:ln>
                          <a:noFill/>
                        </a:ln>
                        <a:solidFill>
                          <a:srgbClr val="008000"/>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80.20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102.40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156.40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207.30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236.40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243.20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336.40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203.20</a:t>
                      </a:r>
                      <a:endParaRPr kumimoji="0" lang="tr-TR" sz="2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851.264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850.000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849.938</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849.722</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850.072</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849.843</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849.932</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850.028</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lumMod val="75000"/>
                              <a:lumOff val="25000"/>
                            </a:schemeClr>
                          </a:solidFill>
                          <a:effectLst/>
                          <a:latin typeface="Arial" charset="0"/>
                          <a:ea typeface="Times New Roman" pitchFamily="18" charset="0"/>
                          <a:cs typeface="Arial" charset="0"/>
                        </a:rPr>
                        <a:t>848.882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H</a:t>
                      </a:r>
                      <a:r>
                        <a:rPr kumimoji="0" lang="tr-TR" sz="1200" b="1" i="0" u="none" strike="noStrike" cap="none" normalizeH="0" baseline="-30000" dirty="0" smtClean="0">
                          <a:ln>
                            <a:noFill/>
                          </a:ln>
                          <a:solidFill>
                            <a:schemeClr val="tx1"/>
                          </a:solidFill>
                          <a:effectLst/>
                          <a:latin typeface="Arial" charset="0"/>
                          <a:ea typeface="Times New Roman" pitchFamily="18" charset="0"/>
                          <a:cs typeface="Arial" charset="0"/>
                        </a:rPr>
                        <a:t>1</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=850.0m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7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1.073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1.188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0.876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0.578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0.903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8000"/>
                          </a:solidFill>
                          <a:effectLst/>
                          <a:latin typeface="Arial" charset="0"/>
                          <a:ea typeface="Times New Roman" pitchFamily="18" charset="0"/>
                          <a:cs typeface="Arial" charset="0"/>
                        </a:rPr>
                        <a:t>60.00</a:t>
                      </a:r>
                      <a:endParaRPr kumimoji="0" lang="tr-TR" sz="1000" b="1" i="0" u="none" strike="noStrike" cap="none" normalizeH="0" baseline="0" dirty="0" smtClean="0">
                        <a:ln>
                          <a:noFill/>
                        </a:ln>
                        <a:solidFill>
                          <a:srgbClr val="008000"/>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36.00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27.60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15.20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33.40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19.20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19.60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44.20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0000"/>
                          </a:solidFill>
                          <a:effectLst/>
                          <a:latin typeface="Arial" charset="0"/>
                          <a:ea typeface="Times New Roman" pitchFamily="18" charset="0"/>
                          <a:cs typeface="Arial" charset="0"/>
                        </a:rPr>
                        <a:t>65.00</a:t>
                      </a:r>
                      <a:endParaRPr kumimoji="0" lang="tr-TR" sz="2400" b="1" i="0" u="none" strike="noStrike" cap="none" normalizeH="0" baseline="0" dirty="0" smtClean="0">
                        <a:ln>
                          <a:noFill/>
                        </a:ln>
                        <a:solidFill>
                          <a:srgbClr val="FF0000"/>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86.10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144.20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201.40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279.60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313.40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361.60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341.00</a:t>
                      </a:r>
                      <a:endParaRPr kumimoji="0" lang="tr-TR" sz="2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850.428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849.007</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849.175</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849.102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849.176</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849.152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849.116</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849.305</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849.331</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849.525</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 de i=1.546 m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1.872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1.298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2.197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2.093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2.522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2.250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1.856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2.004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2.276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0000"/>
                          </a:solidFill>
                          <a:effectLst/>
                          <a:latin typeface="Arial" charset="0"/>
                          <a:ea typeface="Times New Roman" pitchFamily="18" charset="0"/>
                          <a:cs typeface="Arial" charset="0"/>
                        </a:rPr>
                        <a:t>65.00</a:t>
                      </a:r>
                      <a:endParaRPr kumimoji="0" lang="tr-TR" sz="1000" b="1" i="0" u="none" strike="noStrike" cap="none" normalizeH="0" baseline="0" dirty="0" smtClean="0">
                        <a:ln>
                          <a:noFill/>
                        </a:ln>
                        <a:solidFill>
                          <a:srgbClr val="FF0000"/>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43.20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62.00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46.40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55.00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57.00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36.60</a:t>
                      </a:r>
                      <a:endParaRPr kumimoji="0" lang="tr-TR" sz="2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97.40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222.10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290.20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310.60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346.90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851.079</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lumMod val="75000"/>
                              <a:lumOff val="25000"/>
                            </a:schemeClr>
                          </a:solidFill>
                          <a:effectLst/>
                          <a:latin typeface="Arial" charset="0"/>
                          <a:ea typeface="Times New Roman" pitchFamily="18" charset="0"/>
                          <a:cs typeface="Arial" charset="0"/>
                        </a:rPr>
                        <a:t>848.882</a:t>
                      </a:r>
                      <a:endParaRPr kumimoji="0" lang="tr-TR" sz="1000" b="1" i="0" u="none" strike="noStrike" cap="none" normalizeH="0" baseline="0" dirty="0" smtClean="0">
                        <a:ln>
                          <a:noFill/>
                        </a:ln>
                        <a:solidFill>
                          <a:schemeClr val="tx1">
                            <a:lumMod val="75000"/>
                            <a:lumOff val="25000"/>
                          </a:schemeClr>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849.045</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849.471</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849.455</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849.350</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849.146</a:t>
                      </a:r>
                      <a:endParaRPr kumimoji="0" lang="tr-TR" sz="1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848.986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Arial" charset="0"/>
                        </a:rPr>
                        <a:t>III. de</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tr-TR" sz="1200" b="1" i="0" u="none" strike="noStrike" cap="none" normalizeH="0" baseline="0" dirty="0" smtClean="0">
                          <a:ln>
                            <a:noFill/>
                          </a:ln>
                          <a:solidFill>
                            <a:schemeClr val="tx1"/>
                          </a:solidFill>
                          <a:effectLst/>
                          <a:latin typeface="Arial" charset="0"/>
                          <a:cs typeface="Arial" charset="0"/>
                        </a:rPr>
                        <a:t>i</a:t>
                      </a:r>
                      <a:r>
                        <a:rPr kumimoji="0" lang="tr-TR" sz="1200" b="1" i="0" u="none" strike="noStrike" cap="none" normalizeH="0" baseline="0" dirty="0" smtClean="0">
                          <a:ln>
                            <a:noFill/>
                          </a:ln>
                          <a:solidFill>
                            <a:schemeClr val="tx1"/>
                          </a:solidFill>
                          <a:effectLst/>
                          <a:latin typeface="Arial" charset="0"/>
                          <a:cs typeface="Times New Roman" pitchFamily="18" charset="0"/>
                        </a:rPr>
                        <a:t>=1.554 m.</a:t>
                      </a:r>
                      <a:r>
                        <a:rPr kumimoji="0" lang="tr-TR" sz="1200" b="1" i="0" u="none" strike="noStrike" cap="none" normalizeH="0" baseline="0" dirty="0" smtClean="0">
                          <a:ln>
                            <a:noFill/>
                          </a:ln>
                          <a:solidFill>
                            <a:schemeClr val="tx1"/>
                          </a:solidFill>
                          <a:effectLst/>
                          <a:latin typeface="Arial" charset="0"/>
                          <a:cs typeface="Arial" charset="0"/>
                        </a:rPr>
                        <a:t>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5795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391" y="906125"/>
            <a:ext cx="7293002" cy="504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522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492" y="1177158"/>
            <a:ext cx="7199773" cy="497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Metin kutusu 1"/>
          <p:cNvSpPr txBox="1">
            <a:spLocks noChangeArrowheads="1"/>
          </p:cNvSpPr>
          <p:nvPr/>
        </p:nvSpPr>
        <p:spPr bwMode="auto">
          <a:xfrm>
            <a:off x="3960352" y="616009"/>
            <a:ext cx="4014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solidFill>
                  <a:schemeClr val="accent4"/>
                </a:solidFill>
              </a:rPr>
              <a:t>TESVİYE EĞRİLİ HARİTA</a:t>
            </a:r>
          </a:p>
        </p:txBody>
      </p:sp>
    </p:spTree>
    <p:extLst>
      <p:ext uri="{BB962C8B-B14F-4D97-AF65-F5344CB8AC3E}">
        <p14:creationId xmlns:p14="http://schemas.microsoft.com/office/powerpoint/2010/main" val="3158194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ikdörtgen 1"/>
          <p:cNvSpPr>
            <a:spLocks noChangeArrowheads="1"/>
          </p:cNvSpPr>
          <p:nvPr/>
        </p:nvSpPr>
        <p:spPr bwMode="auto">
          <a:xfrm>
            <a:off x="3878263" y="404813"/>
            <a:ext cx="4413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Kareler Ağı ile Yüzey Nivelmanı</a:t>
            </a:r>
          </a:p>
        </p:txBody>
      </p:sp>
      <p:sp>
        <p:nvSpPr>
          <p:cNvPr id="17411" name="Metin kutusu 3"/>
          <p:cNvSpPr txBox="1">
            <a:spLocks noChangeArrowheads="1"/>
          </p:cNvSpPr>
          <p:nvPr/>
        </p:nvSpPr>
        <p:spPr bwMode="auto">
          <a:xfrm>
            <a:off x="1692276" y="1225551"/>
            <a:ext cx="8785225"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42925" algn="l"/>
              </a:tabLst>
              <a:defRPr sz="2400">
                <a:solidFill>
                  <a:schemeClr val="tx1"/>
                </a:solidFill>
                <a:latin typeface="Times New Roman" panose="02020603050405020304" pitchFamily="18" charset="0"/>
              </a:defRPr>
            </a:lvl1pPr>
            <a:lvl2pPr marL="742950" indent="-285750">
              <a:tabLst>
                <a:tab pos="542925" algn="l"/>
              </a:tabLst>
              <a:defRPr sz="2400">
                <a:solidFill>
                  <a:schemeClr val="tx1"/>
                </a:solidFill>
                <a:latin typeface="Times New Roman" panose="02020603050405020304" pitchFamily="18" charset="0"/>
              </a:defRPr>
            </a:lvl2pPr>
            <a:lvl3pPr marL="1143000" indent="-228600">
              <a:tabLst>
                <a:tab pos="542925" algn="l"/>
              </a:tabLst>
              <a:defRPr sz="2400">
                <a:solidFill>
                  <a:schemeClr val="tx1"/>
                </a:solidFill>
                <a:latin typeface="Times New Roman" panose="02020603050405020304" pitchFamily="18" charset="0"/>
              </a:defRPr>
            </a:lvl3pPr>
            <a:lvl4pPr marL="1600200" indent="-228600">
              <a:tabLst>
                <a:tab pos="542925" algn="l"/>
              </a:tabLst>
              <a:defRPr sz="2400">
                <a:solidFill>
                  <a:schemeClr val="tx1"/>
                </a:solidFill>
                <a:latin typeface="Times New Roman" panose="02020603050405020304" pitchFamily="18" charset="0"/>
              </a:defRPr>
            </a:lvl4pPr>
            <a:lvl5pPr marL="2057400" indent="-228600">
              <a:tabLst>
                <a:tab pos="542925"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42925"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42925"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42925"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42925" algn="l"/>
              </a:tabLst>
              <a:defRPr sz="2400">
                <a:solidFill>
                  <a:schemeClr val="tx1"/>
                </a:solidFill>
                <a:latin typeface="Times New Roman" panose="02020603050405020304" pitchFamily="18" charset="0"/>
              </a:defRPr>
            </a:lvl9pPr>
          </a:lstStyle>
          <a:p>
            <a:pPr algn="just" eaLnBrk="1" hangingPunct="1"/>
            <a:r>
              <a:rPr lang="tr-TR" altLang="tr-TR"/>
              <a:t>	</a:t>
            </a:r>
            <a:r>
              <a:rPr lang="tr-TR" altLang="tr-TR" sz="2200"/>
              <a:t>Arazinin örtüsüz ve yüzeyinin oldukça düzgün olması halinde yüzey nivelmanı araziye çakılan kareler ağı metodu ile yapılmaktadır. Özellikle arazi tesviyesi yapılacak alanlarda uygulanan bir metoddur. Bu metodun esası, yüzey nivelmanı yapılacak arazi yüzeyinde kenarları 10-30m olan kareler ağını oluşturmaktan ibarettir. Bunun için arazinin boyuna paralel bir kenar doğrusu araziye çakılır. Başlangıç noktasından bu doğruya dik çıkılır. Her iki doğru üzerinde kare kenar uzunlukları ölçülerek jalonlarla işaretlenir ve bu noktalardan dikler çıkılır. Her iki doğrudan çıkılan diklerin kesim noktaları jalonlarla işaretlenerek kareler ağı oluşturulur. </a:t>
            </a:r>
          </a:p>
          <a:p>
            <a:pPr algn="just" eaLnBrk="1" hangingPunct="1"/>
            <a:r>
              <a:rPr lang="tr-TR" altLang="tr-TR" sz="2200"/>
              <a:t>	Kareler ağı arazi defterine çizilir. Kareler ağı üzerindeki noktalar her sıra soldan sağa rakamlarla (1,2,3,…n) ve yukarıdan aşağıya harflerle (A,B,C,…Z) belirtilir. Böylece her bir nokta A1, B2, C3,..Zn olarak ifade edilmekte ve bu noktalar aynı zamanda numara kazıkları üzerine yazılarak arazi üzerinde de gösterilmektedir.</a:t>
            </a:r>
          </a:p>
        </p:txBody>
      </p:sp>
    </p:spTree>
    <p:extLst>
      <p:ext uri="{BB962C8B-B14F-4D97-AF65-F5344CB8AC3E}">
        <p14:creationId xmlns:p14="http://schemas.microsoft.com/office/powerpoint/2010/main" val="268938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113" y="585788"/>
            <a:ext cx="45481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Metin kutusu 1"/>
          <p:cNvSpPr txBox="1">
            <a:spLocks noChangeArrowheads="1"/>
          </p:cNvSpPr>
          <p:nvPr/>
        </p:nvSpPr>
        <p:spPr bwMode="auto">
          <a:xfrm>
            <a:off x="831273" y="1225551"/>
            <a:ext cx="10565475"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628650" algn="l"/>
              </a:tabLst>
              <a:defRPr sz="2400">
                <a:solidFill>
                  <a:schemeClr val="tx1"/>
                </a:solidFill>
                <a:latin typeface="Times New Roman" panose="02020603050405020304" pitchFamily="18" charset="0"/>
              </a:defRPr>
            </a:lvl1pPr>
            <a:lvl2pPr marL="742950" indent="-285750">
              <a:tabLst>
                <a:tab pos="628650" algn="l"/>
              </a:tabLst>
              <a:defRPr sz="2400">
                <a:solidFill>
                  <a:schemeClr val="tx1"/>
                </a:solidFill>
                <a:latin typeface="Times New Roman" panose="02020603050405020304" pitchFamily="18" charset="0"/>
              </a:defRPr>
            </a:lvl2pPr>
            <a:lvl3pPr marL="1143000" indent="-228600">
              <a:tabLst>
                <a:tab pos="628650" algn="l"/>
              </a:tabLst>
              <a:defRPr sz="2400">
                <a:solidFill>
                  <a:schemeClr val="tx1"/>
                </a:solidFill>
                <a:latin typeface="Times New Roman" panose="02020603050405020304" pitchFamily="18" charset="0"/>
              </a:defRPr>
            </a:lvl3pPr>
            <a:lvl4pPr marL="1600200" indent="-228600">
              <a:tabLst>
                <a:tab pos="628650" algn="l"/>
              </a:tabLst>
              <a:defRPr sz="2400">
                <a:solidFill>
                  <a:schemeClr val="tx1"/>
                </a:solidFill>
                <a:latin typeface="Times New Roman" panose="02020603050405020304" pitchFamily="18" charset="0"/>
              </a:defRPr>
            </a:lvl4pPr>
            <a:lvl5pPr marL="2057400" indent="-228600">
              <a:tabLst>
                <a:tab pos="62865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2865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2865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2865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28650" algn="l"/>
              </a:tabLst>
              <a:defRPr sz="2400">
                <a:solidFill>
                  <a:schemeClr val="tx1"/>
                </a:solidFill>
                <a:latin typeface="Times New Roman" panose="02020603050405020304" pitchFamily="18" charset="0"/>
              </a:defRPr>
            </a:lvl9pPr>
          </a:lstStyle>
          <a:p>
            <a:pPr algn="just" eaLnBrk="1" hangingPunct="1"/>
            <a:r>
              <a:rPr lang="tr-TR" altLang="tr-TR" dirty="0"/>
              <a:t>	</a:t>
            </a:r>
            <a:r>
              <a:rPr lang="tr-TR" altLang="tr-TR" sz="2200" dirty="0"/>
              <a:t>Kareler ağının tesisinden ve numara kazıklarının çakılmasından sonra yükseklik ölçmeleri yapılır.  Bu </a:t>
            </a:r>
            <a:r>
              <a:rPr lang="tr-TR" altLang="tr-TR" sz="2200" dirty="0" err="1"/>
              <a:t>metodda</a:t>
            </a:r>
            <a:r>
              <a:rPr lang="tr-TR" altLang="tr-TR" sz="2200" dirty="0"/>
              <a:t> yatay açıların ölçülmesine gerek yoktur. Arazinin büyüklüğüne göre kareler ağı içinde tesis edilecek alet durak sayısı ve yerleri saptanır. Eğer 2 alet durağından yararlanılacaksa önce I. alet durağına </a:t>
            </a:r>
            <a:r>
              <a:rPr lang="tr-TR" altLang="tr-TR" sz="2200" dirty="0" err="1"/>
              <a:t>nivelman</a:t>
            </a:r>
            <a:r>
              <a:rPr lang="tr-TR" altLang="tr-TR" sz="2200" dirty="0"/>
              <a:t> aleti kurulur, tesviye edilir ve kare köşelerine okumalar yapılarak </a:t>
            </a:r>
            <a:r>
              <a:rPr lang="tr-TR" altLang="tr-TR" sz="2200" dirty="0" err="1"/>
              <a:t>nivelman</a:t>
            </a:r>
            <a:r>
              <a:rPr lang="tr-TR" altLang="tr-TR" sz="2200" dirty="0"/>
              <a:t> cetveline kaydedilir. Alet durağında yapılan ilk okuma geri okuma, diğer okumalar ise ara okuma ve I. Alet durağında yapılan en son okuma ise ileri okuma olarak </a:t>
            </a:r>
            <a:r>
              <a:rPr lang="tr-TR" altLang="tr-TR" sz="2200" dirty="0" err="1"/>
              <a:t>nivelman</a:t>
            </a:r>
            <a:r>
              <a:rPr lang="tr-TR" altLang="tr-TR" sz="2200" dirty="0"/>
              <a:t> cetveline kaydedilir. </a:t>
            </a:r>
            <a:r>
              <a:rPr lang="tr-TR" altLang="tr-TR" sz="2200" dirty="0" err="1"/>
              <a:t>Işınsal</a:t>
            </a:r>
            <a:r>
              <a:rPr lang="tr-TR" altLang="tr-TR" sz="2200" dirty="0"/>
              <a:t> </a:t>
            </a:r>
            <a:r>
              <a:rPr lang="tr-TR" altLang="tr-TR" sz="2200" dirty="0" err="1"/>
              <a:t>metoddan</a:t>
            </a:r>
            <a:r>
              <a:rPr lang="tr-TR" altLang="tr-TR" sz="2200" dirty="0"/>
              <a:t> farklı olarak sadece orta kıl değerleri okunur.</a:t>
            </a:r>
          </a:p>
          <a:p>
            <a:pPr algn="just" eaLnBrk="1" hangingPunct="1"/>
            <a:r>
              <a:rPr lang="tr-TR" altLang="tr-TR" sz="2200" dirty="0"/>
              <a:t>	</a:t>
            </a:r>
            <a:r>
              <a:rPr lang="tr-TR" altLang="tr-TR" sz="2200" dirty="0" err="1"/>
              <a:t>Nivelman</a:t>
            </a:r>
            <a:r>
              <a:rPr lang="tr-TR" altLang="tr-TR" sz="2200" dirty="0"/>
              <a:t> aleti II. Alet durağına kurulur, tesviye edilir ve diğer kare köşelerine okumalar yapılarak </a:t>
            </a:r>
            <a:r>
              <a:rPr lang="tr-TR" altLang="tr-TR" sz="2200" dirty="0" err="1"/>
              <a:t>nivelman</a:t>
            </a:r>
            <a:r>
              <a:rPr lang="tr-TR" altLang="tr-TR" sz="2200" dirty="0"/>
              <a:t> cetveline kaydedilir. II. alet durağında yapılan ilk okuma I. Alet durağında son okuma yapılan noktaya yapılır ve geri okuma olarak, diğer okumalar ise ara okuma ve I. Alet durağında yapılan en son okuma ise ileri okuma olarak </a:t>
            </a:r>
            <a:r>
              <a:rPr lang="tr-TR" altLang="tr-TR" sz="2200" dirty="0" err="1"/>
              <a:t>nivelman</a:t>
            </a:r>
            <a:r>
              <a:rPr lang="tr-TR" altLang="tr-TR" sz="2200" dirty="0"/>
              <a:t> cetveline kaydedilir. Noktaların yükseklikleri, aletin gözleme ekseni yüksekliğinden mira okuma değerleri çıkarılarak hesaplanır.  </a:t>
            </a:r>
          </a:p>
          <a:p>
            <a:pPr algn="just" eaLnBrk="1" hangingPunct="1"/>
            <a:endParaRPr lang="tr-TR" altLang="tr-TR" dirty="0"/>
          </a:p>
        </p:txBody>
      </p:sp>
    </p:spTree>
    <p:extLst>
      <p:ext uri="{BB962C8B-B14F-4D97-AF65-F5344CB8AC3E}">
        <p14:creationId xmlns:p14="http://schemas.microsoft.com/office/powerpoint/2010/main" val="4054370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1307724"/>
            <a:ext cx="7828003" cy="445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Metin kutusu 1"/>
          <p:cNvSpPr txBox="1">
            <a:spLocks noChangeArrowheads="1"/>
          </p:cNvSpPr>
          <p:nvPr/>
        </p:nvSpPr>
        <p:spPr bwMode="auto">
          <a:xfrm>
            <a:off x="3917951" y="656533"/>
            <a:ext cx="4413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solidFill>
                  <a:srgbClr val="FF0000"/>
                </a:solidFill>
              </a:rPr>
              <a:t>Kareler Ağı ile Yüzey </a:t>
            </a:r>
            <a:r>
              <a:rPr lang="tr-TR" altLang="tr-TR" b="1" dirty="0" err="1">
                <a:solidFill>
                  <a:srgbClr val="FF0000"/>
                </a:solidFill>
              </a:rPr>
              <a:t>Nivelmanı</a:t>
            </a:r>
            <a:endParaRPr lang="tr-TR" altLang="tr-TR" b="1" dirty="0">
              <a:solidFill>
                <a:srgbClr val="FF0000"/>
              </a:solidFill>
            </a:endParaRPr>
          </a:p>
        </p:txBody>
      </p:sp>
    </p:spTree>
    <p:extLst>
      <p:ext uri="{BB962C8B-B14F-4D97-AF65-F5344CB8AC3E}">
        <p14:creationId xmlns:p14="http://schemas.microsoft.com/office/powerpoint/2010/main" val="1570856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50024" y="706817"/>
            <a:ext cx="8229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rgbClr val="FF0000"/>
                </a:solidFill>
              </a:rPr>
              <a:t>KARELER AĞI İLE YÜZEY NİVELMANI</a:t>
            </a:r>
            <a:endParaRPr lang="tr-TR" altLang="tr-TR" dirty="0">
              <a:solidFill>
                <a:srgbClr val="FF0000"/>
              </a:solidFill>
            </a:endParaRPr>
          </a:p>
          <a:p>
            <a:pPr eaLnBrk="1" hangingPunct="1"/>
            <a:r>
              <a:rPr lang="tr-TR" altLang="tr-TR" dirty="0"/>
              <a:t>	Araziye çakılan kareler ağında okumalar yapılır. Arazi yüzeyi engelsiz ve düzgün olduğunda uygulanabilir. Özellikle arazi tesviyesi yapılacak alanlarda uygulanır.</a:t>
            </a:r>
          </a:p>
        </p:txBody>
      </p:sp>
      <p:sp>
        <p:nvSpPr>
          <p:cNvPr id="20483" name="Line 3"/>
          <p:cNvSpPr>
            <a:spLocks noChangeShapeType="1"/>
          </p:cNvSpPr>
          <p:nvPr/>
        </p:nvSpPr>
        <p:spPr bwMode="auto">
          <a:xfrm>
            <a:off x="2388394" y="3141664"/>
            <a:ext cx="68405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84" name="Line 4"/>
          <p:cNvSpPr>
            <a:spLocks noChangeShapeType="1"/>
          </p:cNvSpPr>
          <p:nvPr/>
        </p:nvSpPr>
        <p:spPr bwMode="auto">
          <a:xfrm>
            <a:off x="2424113" y="3141664"/>
            <a:ext cx="0" cy="3500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85" name="Line 5"/>
          <p:cNvSpPr>
            <a:spLocks noChangeShapeType="1"/>
          </p:cNvSpPr>
          <p:nvPr/>
        </p:nvSpPr>
        <p:spPr bwMode="auto">
          <a:xfrm>
            <a:off x="3287713" y="3141664"/>
            <a:ext cx="0" cy="3500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86" name="Line 6"/>
          <p:cNvSpPr>
            <a:spLocks noChangeShapeType="1"/>
          </p:cNvSpPr>
          <p:nvPr/>
        </p:nvSpPr>
        <p:spPr bwMode="auto">
          <a:xfrm>
            <a:off x="4079875" y="3141664"/>
            <a:ext cx="0" cy="3500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87" name="Line 7"/>
          <p:cNvSpPr>
            <a:spLocks noChangeShapeType="1"/>
          </p:cNvSpPr>
          <p:nvPr/>
        </p:nvSpPr>
        <p:spPr bwMode="auto">
          <a:xfrm>
            <a:off x="4943475" y="3141664"/>
            <a:ext cx="0" cy="3500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88" name="Line 8"/>
          <p:cNvSpPr>
            <a:spLocks noChangeShapeType="1"/>
          </p:cNvSpPr>
          <p:nvPr/>
        </p:nvSpPr>
        <p:spPr bwMode="auto">
          <a:xfrm>
            <a:off x="5808663" y="3141664"/>
            <a:ext cx="0" cy="3500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89" name="Line 9"/>
          <p:cNvSpPr>
            <a:spLocks noChangeShapeType="1"/>
          </p:cNvSpPr>
          <p:nvPr/>
        </p:nvSpPr>
        <p:spPr bwMode="auto">
          <a:xfrm>
            <a:off x="6672263" y="3141664"/>
            <a:ext cx="0" cy="3500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90" name="Line 10"/>
          <p:cNvSpPr>
            <a:spLocks noChangeShapeType="1"/>
          </p:cNvSpPr>
          <p:nvPr/>
        </p:nvSpPr>
        <p:spPr bwMode="auto">
          <a:xfrm>
            <a:off x="7535863" y="3141664"/>
            <a:ext cx="0" cy="3500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91" name="Line 11"/>
          <p:cNvSpPr>
            <a:spLocks noChangeShapeType="1"/>
          </p:cNvSpPr>
          <p:nvPr/>
        </p:nvSpPr>
        <p:spPr bwMode="auto">
          <a:xfrm>
            <a:off x="8401050" y="3141664"/>
            <a:ext cx="0" cy="3500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92" name="Line 12"/>
          <p:cNvSpPr>
            <a:spLocks noChangeShapeType="1"/>
          </p:cNvSpPr>
          <p:nvPr/>
        </p:nvSpPr>
        <p:spPr bwMode="auto">
          <a:xfrm>
            <a:off x="9264650" y="3141664"/>
            <a:ext cx="0" cy="3500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93" name="Line 13"/>
          <p:cNvSpPr>
            <a:spLocks noChangeShapeType="1"/>
          </p:cNvSpPr>
          <p:nvPr/>
        </p:nvSpPr>
        <p:spPr bwMode="auto">
          <a:xfrm>
            <a:off x="2424114" y="4005263"/>
            <a:ext cx="68405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94" name="Line 14"/>
          <p:cNvSpPr>
            <a:spLocks noChangeShapeType="1"/>
          </p:cNvSpPr>
          <p:nvPr/>
        </p:nvSpPr>
        <p:spPr bwMode="auto">
          <a:xfrm>
            <a:off x="2424114" y="4868863"/>
            <a:ext cx="68405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95" name="Line 15"/>
          <p:cNvSpPr>
            <a:spLocks noChangeShapeType="1"/>
          </p:cNvSpPr>
          <p:nvPr/>
        </p:nvSpPr>
        <p:spPr bwMode="auto">
          <a:xfrm>
            <a:off x="2424114" y="5734050"/>
            <a:ext cx="68405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496" name="Line 16"/>
          <p:cNvSpPr>
            <a:spLocks noChangeShapeType="1"/>
          </p:cNvSpPr>
          <p:nvPr/>
        </p:nvSpPr>
        <p:spPr bwMode="auto">
          <a:xfrm>
            <a:off x="2388393" y="6642101"/>
            <a:ext cx="68405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20497" name="Group 20"/>
          <p:cNvGrpSpPr>
            <a:grpSpLocks/>
          </p:cNvGrpSpPr>
          <p:nvPr/>
        </p:nvGrpSpPr>
        <p:grpSpPr bwMode="auto">
          <a:xfrm>
            <a:off x="3792539" y="3573463"/>
            <a:ext cx="503237" cy="920750"/>
            <a:chOff x="567" y="2714"/>
            <a:chExt cx="317" cy="580"/>
          </a:xfrm>
        </p:grpSpPr>
        <p:sp>
          <p:nvSpPr>
            <p:cNvPr id="20517" name="Rectangle 21"/>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0518" name="Line 22"/>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519" name="Line 23"/>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520" name="Line 24"/>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nvGrpSpPr>
          <p:cNvPr id="20498" name="Group 26"/>
          <p:cNvGrpSpPr>
            <a:grpSpLocks/>
          </p:cNvGrpSpPr>
          <p:nvPr/>
        </p:nvGrpSpPr>
        <p:grpSpPr bwMode="auto">
          <a:xfrm>
            <a:off x="7319964" y="3644900"/>
            <a:ext cx="503237" cy="920750"/>
            <a:chOff x="567" y="2714"/>
            <a:chExt cx="317" cy="580"/>
          </a:xfrm>
        </p:grpSpPr>
        <p:sp>
          <p:nvSpPr>
            <p:cNvPr id="20513" name="Rectangle 27"/>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0514" name="Line 28"/>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515" name="Line 29"/>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516" name="Line 30"/>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nvGrpSpPr>
          <p:cNvPr id="20499" name="Group 31"/>
          <p:cNvGrpSpPr>
            <a:grpSpLocks/>
          </p:cNvGrpSpPr>
          <p:nvPr/>
        </p:nvGrpSpPr>
        <p:grpSpPr bwMode="auto">
          <a:xfrm>
            <a:off x="7177089" y="5316538"/>
            <a:ext cx="503237" cy="920750"/>
            <a:chOff x="567" y="2714"/>
            <a:chExt cx="317" cy="580"/>
          </a:xfrm>
        </p:grpSpPr>
        <p:sp>
          <p:nvSpPr>
            <p:cNvPr id="20509" name="Rectangle 32"/>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0510" name="Line 33"/>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511" name="Line 34"/>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512" name="Line 35"/>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nvGrpSpPr>
          <p:cNvPr id="20500" name="Group 36"/>
          <p:cNvGrpSpPr>
            <a:grpSpLocks/>
          </p:cNvGrpSpPr>
          <p:nvPr/>
        </p:nvGrpSpPr>
        <p:grpSpPr bwMode="auto">
          <a:xfrm>
            <a:off x="3648075" y="5245100"/>
            <a:ext cx="503238" cy="920750"/>
            <a:chOff x="567" y="2714"/>
            <a:chExt cx="317" cy="580"/>
          </a:xfrm>
        </p:grpSpPr>
        <p:sp>
          <p:nvSpPr>
            <p:cNvPr id="20505" name="Rectangle 37"/>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0506" name="Line 38"/>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507" name="Line 39"/>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508" name="Line 40"/>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20501" name="Text Box 41"/>
          <p:cNvSpPr txBox="1">
            <a:spLocks noChangeArrowheads="1"/>
          </p:cNvSpPr>
          <p:nvPr/>
        </p:nvSpPr>
        <p:spPr bwMode="auto">
          <a:xfrm>
            <a:off x="3794125" y="4365625"/>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I</a:t>
            </a:r>
          </a:p>
        </p:txBody>
      </p:sp>
      <p:sp>
        <p:nvSpPr>
          <p:cNvPr id="20502" name="Text Box 42"/>
          <p:cNvSpPr txBox="1">
            <a:spLocks noChangeArrowheads="1"/>
          </p:cNvSpPr>
          <p:nvPr/>
        </p:nvSpPr>
        <p:spPr bwMode="auto">
          <a:xfrm>
            <a:off x="7464425" y="443706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II</a:t>
            </a:r>
          </a:p>
        </p:txBody>
      </p:sp>
      <p:sp>
        <p:nvSpPr>
          <p:cNvPr id="20503" name="Text Box 43"/>
          <p:cNvSpPr txBox="1">
            <a:spLocks noChangeArrowheads="1"/>
          </p:cNvSpPr>
          <p:nvPr/>
        </p:nvSpPr>
        <p:spPr bwMode="auto">
          <a:xfrm>
            <a:off x="3648075" y="60928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III</a:t>
            </a:r>
          </a:p>
        </p:txBody>
      </p:sp>
      <p:sp>
        <p:nvSpPr>
          <p:cNvPr id="20504" name="Text Box 44"/>
          <p:cNvSpPr txBox="1">
            <a:spLocks noChangeArrowheads="1"/>
          </p:cNvSpPr>
          <p:nvPr/>
        </p:nvSpPr>
        <p:spPr bwMode="auto">
          <a:xfrm>
            <a:off x="7608888" y="6092825"/>
            <a:ext cx="506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IV</a:t>
            </a:r>
          </a:p>
        </p:txBody>
      </p:sp>
    </p:spTree>
    <p:extLst>
      <p:ext uri="{BB962C8B-B14F-4D97-AF65-F5344CB8AC3E}">
        <p14:creationId xmlns:p14="http://schemas.microsoft.com/office/powerpoint/2010/main" val="215773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197033" y="1043740"/>
            <a:ext cx="10058400"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60000"/>
              </a:lnSpc>
            </a:pPr>
            <a:r>
              <a:rPr lang="tr-TR" altLang="tr-TR" b="1" dirty="0">
                <a:solidFill>
                  <a:srgbClr val="FF0000"/>
                </a:solidFill>
              </a:rPr>
              <a:t>Yüzey </a:t>
            </a:r>
            <a:r>
              <a:rPr lang="tr-TR" altLang="tr-TR" b="1" dirty="0" err="1">
                <a:solidFill>
                  <a:srgbClr val="FF0000"/>
                </a:solidFill>
              </a:rPr>
              <a:t>nivelmanı</a:t>
            </a:r>
            <a:r>
              <a:rPr lang="tr-TR" altLang="tr-TR" b="1" dirty="0"/>
              <a:t> yüksekliği bilinen bir noktadan yararlanarak bir satıh (alan) üzerindeki noktaların yüksekliklerini bulmaktır. Bu amaçla arazide hakim bir noktaya alet kurularak çeşitli karakteristik noktaların olduğu yönlere okumalar yapılır. Bu yüzden bu yönteme </a:t>
            </a:r>
            <a:r>
              <a:rPr lang="tr-TR" altLang="tr-TR" b="1" dirty="0" err="1">
                <a:solidFill>
                  <a:srgbClr val="FF0000"/>
                </a:solidFill>
              </a:rPr>
              <a:t>ışınsal</a:t>
            </a:r>
            <a:r>
              <a:rPr lang="tr-TR" altLang="tr-TR" b="1" dirty="0">
                <a:solidFill>
                  <a:srgbClr val="FF0000"/>
                </a:solidFill>
              </a:rPr>
              <a:t> </a:t>
            </a:r>
            <a:r>
              <a:rPr lang="tr-TR" altLang="tr-TR" b="1" dirty="0" err="1">
                <a:solidFill>
                  <a:srgbClr val="FF0000"/>
                </a:solidFill>
              </a:rPr>
              <a:t>metodla</a:t>
            </a:r>
            <a:r>
              <a:rPr lang="tr-TR" altLang="tr-TR" b="1" dirty="0"/>
              <a:t> yüzey </a:t>
            </a:r>
            <a:r>
              <a:rPr lang="tr-TR" altLang="tr-TR" b="1" dirty="0" err="1"/>
              <a:t>nivelmanı</a:t>
            </a:r>
            <a:r>
              <a:rPr lang="tr-TR" altLang="tr-TR" b="1" dirty="0"/>
              <a:t> denilmektedir. Yüzey </a:t>
            </a:r>
            <a:r>
              <a:rPr lang="tr-TR" altLang="tr-TR" b="1" dirty="0" err="1"/>
              <a:t>nivelmanında</a:t>
            </a:r>
            <a:r>
              <a:rPr lang="tr-TR" altLang="tr-TR" b="1" dirty="0"/>
              <a:t> aynı zamanda noktalar arası yatay açılarda ölçülmektedir. </a:t>
            </a:r>
          </a:p>
          <a:p>
            <a:pPr algn="just" eaLnBrk="1" hangingPunct="1">
              <a:lnSpc>
                <a:spcPct val="160000"/>
              </a:lnSpc>
            </a:pPr>
            <a:r>
              <a:rPr lang="tr-TR" altLang="tr-TR" b="1" dirty="0"/>
              <a:t>	Öncelikle arazi gezilerek bir kroki çıkartılır.</a:t>
            </a:r>
          </a:p>
        </p:txBody>
      </p:sp>
    </p:spTree>
    <p:extLst>
      <p:ext uri="{BB962C8B-B14F-4D97-AF65-F5344CB8AC3E}">
        <p14:creationId xmlns:p14="http://schemas.microsoft.com/office/powerpoint/2010/main" val="802497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68"/>
          <p:cNvSpPr>
            <a:spLocks/>
          </p:cNvSpPr>
          <p:nvPr/>
        </p:nvSpPr>
        <p:spPr bwMode="auto">
          <a:xfrm>
            <a:off x="1595438" y="634193"/>
            <a:ext cx="8785225" cy="5616575"/>
          </a:xfrm>
          <a:custGeom>
            <a:avLst/>
            <a:gdLst>
              <a:gd name="T0" fmla="*/ 0 w 5534"/>
              <a:gd name="T1" fmla="*/ 2147483646 h 3538"/>
              <a:gd name="T2" fmla="*/ 0 w 5534"/>
              <a:gd name="T3" fmla="*/ 2147483646 h 3538"/>
              <a:gd name="T4" fmla="*/ 2147483646 w 5534"/>
              <a:gd name="T5" fmla="*/ 2147483646 h 3538"/>
              <a:gd name="T6" fmla="*/ 2147483646 w 5534"/>
              <a:gd name="T7" fmla="*/ 2147483646 h 3538"/>
              <a:gd name="T8" fmla="*/ 2147483646 w 5534"/>
              <a:gd name="T9" fmla="*/ 0 h 3538"/>
              <a:gd name="T10" fmla="*/ 0 w 5534"/>
              <a:gd name="T11" fmla="*/ 2147483646 h 35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4" h="3538">
                <a:moveTo>
                  <a:pt x="0" y="45"/>
                </a:moveTo>
                <a:lnTo>
                  <a:pt x="0" y="3493"/>
                </a:lnTo>
                <a:lnTo>
                  <a:pt x="4354" y="3538"/>
                </a:lnTo>
                <a:lnTo>
                  <a:pt x="5534" y="1542"/>
                </a:lnTo>
                <a:lnTo>
                  <a:pt x="3674" y="0"/>
                </a:lnTo>
                <a:lnTo>
                  <a:pt x="0" y="45"/>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23" name="Line 4"/>
          <p:cNvSpPr>
            <a:spLocks noChangeShapeType="1"/>
          </p:cNvSpPr>
          <p:nvPr/>
        </p:nvSpPr>
        <p:spPr bwMode="auto">
          <a:xfrm flipH="1" flipV="1">
            <a:off x="2424113" y="2276476"/>
            <a:ext cx="1008062" cy="5762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24" name="Text Box 5"/>
          <p:cNvSpPr txBox="1">
            <a:spLocks noChangeArrowheads="1"/>
          </p:cNvSpPr>
          <p:nvPr/>
        </p:nvSpPr>
        <p:spPr bwMode="auto">
          <a:xfrm>
            <a:off x="2208213" y="1989138"/>
            <a:ext cx="2228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N</a:t>
            </a:r>
          </a:p>
        </p:txBody>
      </p:sp>
      <p:sp>
        <p:nvSpPr>
          <p:cNvPr id="5125" name="Text Box 6"/>
          <p:cNvSpPr txBox="1">
            <a:spLocks noChangeArrowheads="1"/>
          </p:cNvSpPr>
          <p:nvPr/>
        </p:nvSpPr>
        <p:spPr bwMode="auto">
          <a:xfrm>
            <a:off x="3346450" y="2446338"/>
            <a:ext cx="1202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I</a:t>
            </a:r>
          </a:p>
        </p:txBody>
      </p:sp>
      <p:grpSp>
        <p:nvGrpSpPr>
          <p:cNvPr id="136215" name="Group 23"/>
          <p:cNvGrpSpPr>
            <a:grpSpLocks/>
          </p:cNvGrpSpPr>
          <p:nvPr/>
        </p:nvGrpSpPr>
        <p:grpSpPr bwMode="auto">
          <a:xfrm>
            <a:off x="3432175" y="1155700"/>
            <a:ext cx="431800" cy="1697038"/>
            <a:chOff x="1202" y="728"/>
            <a:chExt cx="272" cy="1069"/>
          </a:xfrm>
        </p:grpSpPr>
        <p:sp>
          <p:nvSpPr>
            <p:cNvPr id="5190" name="Line 7"/>
            <p:cNvSpPr>
              <a:spLocks noChangeShapeType="1"/>
            </p:cNvSpPr>
            <p:nvPr/>
          </p:nvSpPr>
          <p:spPr bwMode="auto">
            <a:xfrm flipV="1">
              <a:off x="1202" y="845"/>
              <a:ext cx="227" cy="9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91" name="Text Box 9"/>
            <p:cNvSpPr txBox="1">
              <a:spLocks noChangeArrowheads="1"/>
            </p:cNvSpPr>
            <p:nvPr/>
          </p:nvSpPr>
          <p:spPr bwMode="auto">
            <a:xfrm>
              <a:off x="1410" y="728"/>
              <a:ext cx="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1</a:t>
              </a:r>
            </a:p>
          </p:txBody>
        </p:sp>
      </p:grpSp>
      <p:grpSp>
        <p:nvGrpSpPr>
          <p:cNvPr id="136216" name="Group 24"/>
          <p:cNvGrpSpPr>
            <a:grpSpLocks/>
          </p:cNvGrpSpPr>
          <p:nvPr/>
        </p:nvGrpSpPr>
        <p:grpSpPr bwMode="auto">
          <a:xfrm>
            <a:off x="3432176" y="1700214"/>
            <a:ext cx="893763" cy="1152525"/>
            <a:chOff x="1202" y="1071"/>
            <a:chExt cx="563" cy="726"/>
          </a:xfrm>
        </p:grpSpPr>
        <p:sp>
          <p:nvSpPr>
            <p:cNvPr id="5188" name="Line 8"/>
            <p:cNvSpPr>
              <a:spLocks noChangeShapeType="1"/>
            </p:cNvSpPr>
            <p:nvPr/>
          </p:nvSpPr>
          <p:spPr bwMode="auto">
            <a:xfrm flipV="1">
              <a:off x="1202" y="1207"/>
              <a:ext cx="499" cy="5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89" name="Text Box 10"/>
            <p:cNvSpPr txBox="1">
              <a:spLocks noChangeArrowheads="1"/>
            </p:cNvSpPr>
            <p:nvPr/>
          </p:nvSpPr>
          <p:spPr bwMode="auto">
            <a:xfrm>
              <a:off x="1701" y="1071"/>
              <a:ext cx="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2</a:t>
              </a:r>
            </a:p>
          </p:txBody>
        </p:sp>
      </p:grpSp>
      <p:grpSp>
        <p:nvGrpSpPr>
          <p:cNvPr id="136217" name="Group 25"/>
          <p:cNvGrpSpPr>
            <a:grpSpLocks/>
          </p:cNvGrpSpPr>
          <p:nvPr/>
        </p:nvGrpSpPr>
        <p:grpSpPr bwMode="auto">
          <a:xfrm>
            <a:off x="3432175" y="2536826"/>
            <a:ext cx="1036638" cy="315913"/>
            <a:chOff x="1202" y="1598"/>
            <a:chExt cx="653" cy="199"/>
          </a:xfrm>
        </p:grpSpPr>
        <p:sp>
          <p:nvSpPr>
            <p:cNvPr id="5186" name="Line 11"/>
            <p:cNvSpPr>
              <a:spLocks noChangeShapeType="1"/>
            </p:cNvSpPr>
            <p:nvPr/>
          </p:nvSpPr>
          <p:spPr bwMode="auto">
            <a:xfrm flipV="1">
              <a:off x="1202" y="1706"/>
              <a:ext cx="589"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87" name="Text Box 12"/>
            <p:cNvSpPr txBox="1">
              <a:spLocks noChangeArrowheads="1"/>
            </p:cNvSpPr>
            <p:nvPr/>
          </p:nvSpPr>
          <p:spPr bwMode="auto">
            <a:xfrm>
              <a:off x="1791" y="1598"/>
              <a:ext cx="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3</a:t>
              </a:r>
            </a:p>
          </p:txBody>
        </p:sp>
      </p:grpSp>
      <p:sp>
        <p:nvSpPr>
          <p:cNvPr id="136205" name="Line 13"/>
          <p:cNvSpPr>
            <a:spLocks noChangeShapeType="1"/>
          </p:cNvSpPr>
          <p:nvPr/>
        </p:nvSpPr>
        <p:spPr bwMode="auto">
          <a:xfrm>
            <a:off x="3432175" y="2852739"/>
            <a:ext cx="4319588"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30" name="Text Box 14"/>
          <p:cNvSpPr txBox="1">
            <a:spLocks noChangeArrowheads="1"/>
          </p:cNvSpPr>
          <p:nvPr/>
        </p:nvSpPr>
        <p:spPr bwMode="auto">
          <a:xfrm>
            <a:off x="7573963" y="3178175"/>
            <a:ext cx="240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II</a:t>
            </a:r>
          </a:p>
        </p:txBody>
      </p:sp>
      <p:grpSp>
        <p:nvGrpSpPr>
          <p:cNvPr id="136219" name="Group 27"/>
          <p:cNvGrpSpPr>
            <a:grpSpLocks/>
          </p:cNvGrpSpPr>
          <p:nvPr/>
        </p:nvGrpSpPr>
        <p:grpSpPr bwMode="auto">
          <a:xfrm>
            <a:off x="3432176" y="2852738"/>
            <a:ext cx="1655763" cy="1008062"/>
            <a:chOff x="1202" y="1797"/>
            <a:chExt cx="1043" cy="635"/>
          </a:xfrm>
        </p:grpSpPr>
        <p:sp>
          <p:nvSpPr>
            <p:cNvPr id="5184" name="Line 15"/>
            <p:cNvSpPr>
              <a:spLocks noChangeShapeType="1"/>
            </p:cNvSpPr>
            <p:nvPr/>
          </p:nvSpPr>
          <p:spPr bwMode="auto">
            <a:xfrm>
              <a:off x="1202" y="1797"/>
              <a:ext cx="952" cy="5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85" name="Text Box 16"/>
            <p:cNvSpPr txBox="1">
              <a:spLocks noChangeArrowheads="1"/>
            </p:cNvSpPr>
            <p:nvPr/>
          </p:nvSpPr>
          <p:spPr bwMode="auto">
            <a:xfrm>
              <a:off x="2181" y="2278"/>
              <a:ext cx="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4</a:t>
              </a:r>
            </a:p>
          </p:txBody>
        </p:sp>
      </p:grpSp>
      <p:grpSp>
        <p:nvGrpSpPr>
          <p:cNvPr id="136220" name="Group 28"/>
          <p:cNvGrpSpPr>
            <a:grpSpLocks/>
          </p:cNvGrpSpPr>
          <p:nvPr/>
        </p:nvGrpSpPr>
        <p:grpSpPr bwMode="auto">
          <a:xfrm>
            <a:off x="3432175" y="2852738"/>
            <a:ext cx="388938" cy="749300"/>
            <a:chOff x="1202" y="1797"/>
            <a:chExt cx="245" cy="472"/>
          </a:xfrm>
        </p:grpSpPr>
        <p:sp>
          <p:nvSpPr>
            <p:cNvPr id="5182" name="Line 17"/>
            <p:cNvSpPr>
              <a:spLocks noChangeShapeType="1"/>
            </p:cNvSpPr>
            <p:nvPr/>
          </p:nvSpPr>
          <p:spPr bwMode="auto">
            <a:xfrm>
              <a:off x="1202" y="1797"/>
              <a:ext cx="181"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83" name="Text Box 18"/>
            <p:cNvSpPr txBox="1">
              <a:spLocks noChangeArrowheads="1"/>
            </p:cNvSpPr>
            <p:nvPr/>
          </p:nvSpPr>
          <p:spPr bwMode="auto">
            <a:xfrm>
              <a:off x="1383" y="2115"/>
              <a:ext cx="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5</a:t>
              </a:r>
            </a:p>
          </p:txBody>
        </p:sp>
      </p:grpSp>
      <p:grpSp>
        <p:nvGrpSpPr>
          <p:cNvPr id="136221" name="Group 29"/>
          <p:cNvGrpSpPr>
            <a:grpSpLocks/>
          </p:cNvGrpSpPr>
          <p:nvPr/>
        </p:nvGrpSpPr>
        <p:grpSpPr bwMode="auto">
          <a:xfrm>
            <a:off x="3432175" y="2852739"/>
            <a:ext cx="173038" cy="1684337"/>
            <a:chOff x="1202" y="1797"/>
            <a:chExt cx="109" cy="1061"/>
          </a:xfrm>
        </p:grpSpPr>
        <p:sp>
          <p:nvSpPr>
            <p:cNvPr id="5180" name="Line 19"/>
            <p:cNvSpPr>
              <a:spLocks noChangeShapeType="1"/>
            </p:cNvSpPr>
            <p:nvPr/>
          </p:nvSpPr>
          <p:spPr bwMode="auto">
            <a:xfrm>
              <a:off x="1202" y="1797"/>
              <a:ext cx="45" cy="9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81" name="Text Box 20"/>
            <p:cNvSpPr txBox="1">
              <a:spLocks noChangeArrowheads="1"/>
            </p:cNvSpPr>
            <p:nvPr/>
          </p:nvSpPr>
          <p:spPr bwMode="auto">
            <a:xfrm>
              <a:off x="1247" y="2704"/>
              <a:ext cx="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6</a:t>
              </a:r>
            </a:p>
          </p:txBody>
        </p:sp>
      </p:grpSp>
      <p:grpSp>
        <p:nvGrpSpPr>
          <p:cNvPr id="136222" name="Group 30"/>
          <p:cNvGrpSpPr>
            <a:grpSpLocks/>
          </p:cNvGrpSpPr>
          <p:nvPr/>
        </p:nvGrpSpPr>
        <p:grpSpPr bwMode="auto">
          <a:xfrm>
            <a:off x="1746251" y="2852739"/>
            <a:ext cx="1685925" cy="1152525"/>
            <a:chOff x="140" y="1797"/>
            <a:chExt cx="1062" cy="726"/>
          </a:xfrm>
        </p:grpSpPr>
        <p:sp>
          <p:nvSpPr>
            <p:cNvPr id="5178" name="Line 21"/>
            <p:cNvSpPr>
              <a:spLocks noChangeShapeType="1"/>
            </p:cNvSpPr>
            <p:nvPr/>
          </p:nvSpPr>
          <p:spPr bwMode="auto">
            <a:xfrm flipH="1">
              <a:off x="204" y="1797"/>
              <a:ext cx="998" cy="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79" name="Text Box 22"/>
            <p:cNvSpPr txBox="1">
              <a:spLocks noChangeArrowheads="1"/>
            </p:cNvSpPr>
            <p:nvPr/>
          </p:nvSpPr>
          <p:spPr bwMode="auto">
            <a:xfrm>
              <a:off x="140" y="2369"/>
              <a:ext cx="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7</a:t>
              </a:r>
            </a:p>
          </p:txBody>
        </p:sp>
      </p:grpSp>
      <p:sp>
        <p:nvSpPr>
          <p:cNvPr id="136224" name="Line 32"/>
          <p:cNvSpPr>
            <a:spLocks noChangeShapeType="1"/>
          </p:cNvSpPr>
          <p:nvPr/>
        </p:nvSpPr>
        <p:spPr bwMode="auto">
          <a:xfrm flipH="1" flipV="1">
            <a:off x="3432175" y="2852739"/>
            <a:ext cx="4248150" cy="7207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36244" name="Group 52"/>
          <p:cNvGrpSpPr>
            <a:grpSpLocks/>
          </p:cNvGrpSpPr>
          <p:nvPr/>
        </p:nvGrpSpPr>
        <p:grpSpPr bwMode="auto">
          <a:xfrm>
            <a:off x="5849939" y="2320925"/>
            <a:ext cx="1830387" cy="1252538"/>
            <a:chOff x="2725" y="1462"/>
            <a:chExt cx="1153" cy="789"/>
          </a:xfrm>
        </p:grpSpPr>
        <p:sp>
          <p:nvSpPr>
            <p:cNvPr id="5176" name="Line 33"/>
            <p:cNvSpPr>
              <a:spLocks noChangeShapeType="1"/>
            </p:cNvSpPr>
            <p:nvPr/>
          </p:nvSpPr>
          <p:spPr bwMode="auto">
            <a:xfrm flipH="1" flipV="1">
              <a:off x="2789" y="1570"/>
              <a:ext cx="1089" cy="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77" name="Text Box 37"/>
            <p:cNvSpPr txBox="1">
              <a:spLocks noChangeArrowheads="1"/>
            </p:cNvSpPr>
            <p:nvPr/>
          </p:nvSpPr>
          <p:spPr bwMode="auto">
            <a:xfrm>
              <a:off x="2725" y="1462"/>
              <a:ext cx="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8</a:t>
              </a:r>
            </a:p>
          </p:txBody>
        </p:sp>
      </p:grpSp>
      <p:grpSp>
        <p:nvGrpSpPr>
          <p:cNvPr id="136245" name="Group 53"/>
          <p:cNvGrpSpPr>
            <a:grpSpLocks/>
          </p:cNvGrpSpPr>
          <p:nvPr/>
        </p:nvGrpSpPr>
        <p:grpSpPr bwMode="auto">
          <a:xfrm>
            <a:off x="6756401" y="2105025"/>
            <a:ext cx="923925" cy="1468438"/>
            <a:chOff x="3296" y="1326"/>
            <a:chExt cx="582" cy="925"/>
          </a:xfrm>
        </p:grpSpPr>
        <p:sp>
          <p:nvSpPr>
            <p:cNvPr id="5174" name="Line 38"/>
            <p:cNvSpPr>
              <a:spLocks noChangeShapeType="1"/>
            </p:cNvSpPr>
            <p:nvPr/>
          </p:nvSpPr>
          <p:spPr bwMode="auto">
            <a:xfrm flipH="1" flipV="1">
              <a:off x="3379" y="1434"/>
              <a:ext cx="499" cy="8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75" name="Text Box 39"/>
            <p:cNvSpPr txBox="1">
              <a:spLocks noChangeArrowheads="1"/>
            </p:cNvSpPr>
            <p:nvPr/>
          </p:nvSpPr>
          <p:spPr bwMode="auto">
            <a:xfrm>
              <a:off x="3296" y="1326"/>
              <a:ext cx="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9</a:t>
              </a:r>
            </a:p>
          </p:txBody>
        </p:sp>
      </p:grpSp>
      <p:grpSp>
        <p:nvGrpSpPr>
          <p:cNvPr id="136246" name="Group 54"/>
          <p:cNvGrpSpPr>
            <a:grpSpLocks/>
          </p:cNvGrpSpPr>
          <p:nvPr/>
        </p:nvGrpSpPr>
        <p:grpSpPr bwMode="auto">
          <a:xfrm>
            <a:off x="7680325" y="2692401"/>
            <a:ext cx="490538" cy="881063"/>
            <a:chOff x="3878" y="1696"/>
            <a:chExt cx="309" cy="555"/>
          </a:xfrm>
        </p:grpSpPr>
        <p:sp>
          <p:nvSpPr>
            <p:cNvPr id="5172" name="Line 40"/>
            <p:cNvSpPr>
              <a:spLocks noChangeShapeType="1"/>
            </p:cNvSpPr>
            <p:nvPr/>
          </p:nvSpPr>
          <p:spPr bwMode="auto">
            <a:xfrm flipV="1">
              <a:off x="3878" y="1842"/>
              <a:ext cx="227" cy="4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73" name="Text Box 41"/>
            <p:cNvSpPr txBox="1">
              <a:spLocks noChangeArrowheads="1"/>
            </p:cNvSpPr>
            <p:nvPr/>
          </p:nvSpPr>
          <p:spPr bwMode="auto">
            <a:xfrm>
              <a:off x="4059" y="1696"/>
              <a:ext cx="1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10</a:t>
              </a:r>
            </a:p>
          </p:txBody>
        </p:sp>
      </p:grpSp>
      <p:grpSp>
        <p:nvGrpSpPr>
          <p:cNvPr id="136247" name="Group 55"/>
          <p:cNvGrpSpPr>
            <a:grpSpLocks/>
          </p:cNvGrpSpPr>
          <p:nvPr/>
        </p:nvGrpSpPr>
        <p:grpSpPr bwMode="auto">
          <a:xfrm>
            <a:off x="7680326" y="3573462"/>
            <a:ext cx="2151063" cy="793749"/>
            <a:chOff x="3878" y="2251"/>
            <a:chExt cx="1355" cy="500"/>
          </a:xfrm>
        </p:grpSpPr>
        <p:sp>
          <p:nvSpPr>
            <p:cNvPr id="5170" name="Line 42"/>
            <p:cNvSpPr>
              <a:spLocks noChangeShapeType="1"/>
            </p:cNvSpPr>
            <p:nvPr/>
          </p:nvSpPr>
          <p:spPr bwMode="auto">
            <a:xfrm>
              <a:off x="3878" y="2251"/>
              <a:ext cx="1225" cy="4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71" name="Text Box 43"/>
            <p:cNvSpPr txBox="1">
              <a:spLocks noChangeArrowheads="1"/>
            </p:cNvSpPr>
            <p:nvPr/>
          </p:nvSpPr>
          <p:spPr bwMode="auto">
            <a:xfrm>
              <a:off x="5111" y="2596"/>
              <a:ext cx="122"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11</a:t>
              </a:r>
            </a:p>
          </p:txBody>
        </p:sp>
      </p:grpSp>
      <p:grpSp>
        <p:nvGrpSpPr>
          <p:cNvPr id="136248" name="Group 56"/>
          <p:cNvGrpSpPr>
            <a:grpSpLocks/>
          </p:cNvGrpSpPr>
          <p:nvPr/>
        </p:nvGrpSpPr>
        <p:grpSpPr bwMode="auto">
          <a:xfrm>
            <a:off x="7680326" y="3573463"/>
            <a:ext cx="792163" cy="1079500"/>
            <a:chOff x="3878" y="2251"/>
            <a:chExt cx="499" cy="680"/>
          </a:xfrm>
        </p:grpSpPr>
        <p:sp>
          <p:nvSpPr>
            <p:cNvPr id="5168" name="Line 44"/>
            <p:cNvSpPr>
              <a:spLocks noChangeShapeType="1"/>
            </p:cNvSpPr>
            <p:nvPr/>
          </p:nvSpPr>
          <p:spPr bwMode="auto">
            <a:xfrm>
              <a:off x="3878" y="2251"/>
              <a:ext cx="363"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69" name="Text Box 45"/>
            <p:cNvSpPr txBox="1">
              <a:spLocks noChangeArrowheads="1"/>
            </p:cNvSpPr>
            <p:nvPr/>
          </p:nvSpPr>
          <p:spPr bwMode="auto">
            <a:xfrm>
              <a:off x="4249" y="2777"/>
              <a:ext cx="1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12</a:t>
              </a:r>
            </a:p>
          </p:txBody>
        </p:sp>
      </p:grpSp>
      <p:grpSp>
        <p:nvGrpSpPr>
          <p:cNvPr id="136249" name="Group 57"/>
          <p:cNvGrpSpPr>
            <a:grpSpLocks/>
          </p:cNvGrpSpPr>
          <p:nvPr/>
        </p:nvGrpSpPr>
        <p:grpSpPr bwMode="auto">
          <a:xfrm>
            <a:off x="7391401" y="3573463"/>
            <a:ext cx="288925" cy="1079500"/>
            <a:chOff x="3696" y="2251"/>
            <a:chExt cx="182" cy="680"/>
          </a:xfrm>
        </p:grpSpPr>
        <p:sp>
          <p:nvSpPr>
            <p:cNvPr id="5166" name="Line 46"/>
            <p:cNvSpPr>
              <a:spLocks noChangeShapeType="1"/>
            </p:cNvSpPr>
            <p:nvPr/>
          </p:nvSpPr>
          <p:spPr bwMode="auto">
            <a:xfrm flipH="1">
              <a:off x="3696" y="2251"/>
              <a:ext cx="182"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67" name="Text Box 47"/>
            <p:cNvSpPr txBox="1">
              <a:spLocks noChangeArrowheads="1"/>
            </p:cNvSpPr>
            <p:nvPr/>
          </p:nvSpPr>
          <p:spPr bwMode="auto">
            <a:xfrm>
              <a:off x="3742" y="2777"/>
              <a:ext cx="1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13</a:t>
              </a:r>
            </a:p>
          </p:txBody>
        </p:sp>
      </p:grpSp>
      <p:sp>
        <p:nvSpPr>
          <p:cNvPr id="5142" name="Text Box 49"/>
          <p:cNvSpPr txBox="1">
            <a:spLocks noChangeArrowheads="1"/>
          </p:cNvSpPr>
          <p:nvPr/>
        </p:nvSpPr>
        <p:spPr bwMode="auto">
          <a:xfrm>
            <a:off x="4489450" y="5300663"/>
            <a:ext cx="360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III</a:t>
            </a:r>
          </a:p>
        </p:txBody>
      </p:sp>
      <p:sp>
        <p:nvSpPr>
          <p:cNvPr id="136242" name="Line 50"/>
          <p:cNvSpPr>
            <a:spLocks noChangeShapeType="1"/>
          </p:cNvSpPr>
          <p:nvPr/>
        </p:nvSpPr>
        <p:spPr bwMode="auto">
          <a:xfrm flipH="1">
            <a:off x="4872039" y="3573463"/>
            <a:ext cx="2808287"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36250" name="Group 58"/>
          <p:cNvGrpSpPr>
            <a:grpSpLocks/>
          </p:cNvGrpSpPr>
          <p:nvPr/>
        </p:nvGrpSpPr>
        <p:grpSpPr bwMode="auto">
          <a:xfrm>
            <a:off x="5016501" y="3573463"/>
            <a:ext cx="2663825" cy="1008062"/>
            <a:chOff x="2200" y="2251"/>
            <a:chExt cx="1678" cy="635"/>
          </a:xfrm>
        </p:grpSpPr>
        <p:sp>
          <p:nvSpPr>
            <p:cNvPr id="5164" name="Text Box 48"/>
            <p:cNvSpPr txBox="1">
              <a:spLocks noChangeArrowheads="1"/>
            </p:cNvSpPr>
            <p:nvPr/>
          </p:nvSpPr>
          <p:spPr bwMode="auto">
            <a:xfrm>
              <a:off x="2200" y="2732"/>
              <a:ext cx="1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14</a:t>
              </a:r>
            </a:p>
          </p:txBody>
        </p:sp>
        <p:sp>
          <p:nvSpPr>
            <p:cNvPr id="5165" name="Line 51"/>
            <p:cNvSpPr>
              <a:spLocks noChangeShapeType="1"/>
            </p:cNvSpPr>
            <p:nvPr/>
          </p:nvSpPr>
          <p:spPr bwMode="auto">
            <a:xfrm flipH="1">
              <a:off x="2381" y="2251"/>
              <a:ext cx="1497" cy="5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136252" name="Line 60"/>
          <p:cNvSpPr>
            <a:spLocks noChangeShapeType="1"/>
          </p:cNvSpPr>
          <p:nvPr/>
        </p:nvSpPr>
        <p:spPr bwMode="auto">
          <a:xfrm flipV="1">
            <a:off x="4872039" y="3573463"/>
            <a:ext cx="2808287" cy="1943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36267" name="Group 75"/>
          <p:cNvGrpSpPr>
            <a:grpSpLocks/>
          </p:cNvGrpSpPr>
          <p:nvPr/>
        </p:nvGrpSpPr>
        <p:grpSpPr bwMode="auto">
          <a:xfrm>
            <a:off x="4872039" y="5105401"/>
            <a:ext cx="2435225" cy="411163"/>
            <a:chOff x="2109" y="3216"/>
            <a:chExt cx="1534" cy="259"/>
          </a:xfrm>
        </p:grpSpPr>
        <p:sp>
          <p:nvSpPr>
            <p:cNvPr id="5162" name="Line 61"/>
            <p:cNvSpPr>
              <a:spLocks noChangeShapeType="1"/>
            </p:cNvSpPr>
            <p:nvPr/>
          </p:nvSpPr>
          <p:spPr bwMode="auto">
            <a:xfrm flipV="1">
              <a:off x="2109" y="3294"/>
              <a:ext cx="1406"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63" name="Text Box 69"/>
            <p:cNvSpPr txBox="1">
              <a:spLocks noChangeArrowheads="1"/>
            </p:cNvSpPr>
            <p:nvPr/>
          </p:nvSpPr>
          <p:spPr bwMode="auto">
            <a:xfrm>
              <a:off x="3515" y="3216"/>
              <a:ext cx="1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15</a:t>
              </a:r>
            </a:p>
          </p:txBody>
        </p:sp>
      </p:grpSp>
      <p:grpSp>
        <p:nvGrpSpPr>
          <p:cNvPr id="136268" name="Group 76"/>
          <p:cNvGrpSpPr>
            <a:grpSpLocks/>
          </p:cNvGrpSpPr>
          <p:nvPr/>
        </p:nvGrpSpPr>
        <p:grpSpPr bwMode="auto">
          <a:xfrm>
            <a:off x="4872038" y="5516565"/>
            <a:ext cx="2100263" cy="503236"/>
            <a:chOff x="2109" y="3475"/>
            <a:chExt cx="1980" cy="774"/>
          </a:xfrm>
        </p:grpSpPr>
        <p:sp>
          <p:nvSpPr>
            <p:cNvPr id="5160" name="Line 62"/>
            <p:cNvSpPr>
              <a:spLocks noChangeShapeType="1"/>
            </p:cNvSpPr>
            <p:nvPr/>
          </p:nvSpPr>
          <p:spPr bwMode="auto">
            <a:xfrm>
              <a:off x="2109" y="3475"/>
              <a:ext cx="1860" cy="7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61" name="Text Box 70"/>
            <p:cNvSpPr txBox="1">
              <a:spLocks noChangeArrowheads="1"/>
            </p:cNvSpPr>
            <p:nvPr/>
          </p:nvSpPr>
          <p:spPr bwMode="auto">
            <a:xfrm>
              <a:off x="3961" y="4095"/>
              <a:ext cx="1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dirty="0">
                  <a:solidFill>
                    <a:srgbClr val="2503CF"/>
                  </a:solidFill>
                </a:rPr>
                <a:t>16</a:t>
              </a:r>
            </a:p>
          </p:txBody>
        </p:sp>
      </p:grpSp>
      <p:grpSp>
        <p:nvGrpSpPr>
          <p:cNvPr id="136269" name="Group 77"/>
          <p:cNvGrpSpPr>
            <a:grpSpLocks/>
          </p:cNvGrpSpPr>
          <p:nvPr/>
        </p:nvGrpSpPr>
        <p:grpSpPr bwMode="auto">
          <a:xfrm>
            <a:off x="2662238" y="5516564"/>
            <a:ext cx="2209801" cy="576263"/>
            <a:chOff x="431" y="3475"/>
            <a:chExt cx="1678" cy="545"/>
          </a:xfrm>
        </p:grpSpPr>
        <p:sp>
          <p:nvSpPr>
            <p:cNvPr id="5158" name="Line 63"/>
            <p:cNvSpPr>
              <a:spLocks noChangeShapeType="1"/>
            </p:cNvSpPr>
            <p:nvPr/>
          </p:nvSpPr>
          <p:spPr bwMode="auto">
            <a:xfrm flipH="1">
              <a:off x="567" y="3475"/>
              <a:ext cx="1542" cy="4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59" name="Text Box 71"/>
            <p:cNvSpPr txBox="1">
              <a:spLocks noChangeArrowheads="1"/>
            </p:cNvSpPr>
            <p:nvPr/>
          </p:nvSpPr>
          <p:spPr bwMode="auto">
            <a:xfrm>
              <a:off x="431" y="3866"/>
              <a:ext cx="1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17</a:t>
              </a:r>
            </a:p>
          </p:txBody>
        </p:sp>
      </p:grpSp>
      <p:grpSp>
        <p:nvGrpSpPr>
          <p:cNvPr id="136270" name="Group 78"/>
          <p:cNvGrpSpPr>
            <a:grpSpLocks/>
          </p:cNvGrpSpPr>
          <p:nvPr/>
        </p:nvGrpSpPr>
        <p:grpSpPr bwMode="auto">
          <a:xfrm>
            <a:off x="1774826" y="5272089"/>
            <a:ext cx="3097213" cy="244475"/>
            <a:chOff x="158" y="3321"/>
            <a:chExt cx="1951" cy="154"/>
          </a:xfrm>
        </p:grpSpPr>
        <p:sp>
          <p:nvSpPr>
            <p:cNvPr id="5156" name="Line 64"/>
            <p:cNvSpPr>
              <a:spLocks noChangeShapeType="1"/>
            </p:cNvSpPr>
            <p:nvPr/>
          </p:nvSpPr>
          <p:spPr bwMode="auto">
            <a:xfrm flipH="1">
              <a:off x="295" y="3475"/>
              <a:ext cx="181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57" name="Text Box 72"/>
            <p:cNvSpPr txBox="1">
              <a:spLocks noChangeArrowheads="1"/>
            </p:cNvSpPr>
            <p:nvPr/>
          </p:nvSpPr>
          <p:spPr bwMode="auto">
            <a:xfrm>
              <a:off x="158" y="3321"/>
              <a:ext cx="1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18</a:t>
              </a:r>
            </a:p>
          </p:txBody>
        </p:sp>
      </p:grpSp>
      <p:grpSp>
        <p:nvGrpSpPr>
          <p:cNvPr id="136271" name="Group 79"/>
          <p:cNvGrpSpPr>
            <a:grpSpLocks/>
          </p:cNvGrpSpPr>
          <p:nvPr/>
        </p:nvGrpSpPr>
        <p:grpSpPr bwMode="auto">
          <a:xfrm>
            <a:off x="2063750" y="4619625"/>
            <a:ext cx="2808288" cy="896938"/>
            <a:chOff x="340" y="2910"/>
            <a:chExt cx="1769" cy="565"/>
          </a:xfrm>
        </p:grpSpPr>
        <p:sp>
          <p:nvSpPr>
            <p:cNvPr id="5154" name="Line 65"/>
            <p:cNvSpPr>
              <a:spLocks noChangeShapeType="1"/>
            </p:cNvSpPr>
            <p:nvPr/>
          </p:nvSpPr>
          <p:spPr bwMode="auto">
            <a:xfrm flipH="1" flipV="1">
              <a:off x="476" y="3022"/>
              <a:ext cx="1633" cy="4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55" name="Text Box 73"/>
            <p:cNvSpPr txBox="1">
              <a:spLocks noChangeArrowheads="1"/>
            </p:cNvSpPr>
            <p:nvPr/>
          </p:nvSpPr>
          <p:spPr bwMode="auto">
            <a:xfrm>
              <a:off x="340" y="2910"/>
              <a:ext cx="1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19</a:t>
              </a:r>
            </a:p>
          </p:txBody>
        </p:sp>
      </p:grpSp>
      <p:grpSp>
        <p:nvGrpSpPr>
          <p:cNvPr id="136272" name="Group 80"/>
          <p:cNvGrpSpPr>
            <a:grpSpLocks/>
          </p:cNvGrpSpPr>
          <p:nvPr/>
        </p:nvGrpSpPr>
        <p:grpSpPr bwMode="auto">
          <a:xfrm>
            <a:off x="4224338" y="4408489"/>
            <a:ext cx="647700" cy="1108075"/>
            <a:chOff x="1701" y="2777"/>
            <a:chExt cx="408" cy="698"/>
          </a:xfrm>
        </p:grpSpPr>
        <p:sp>
          <p:nvSpPr>
            <p:cNvPr id="5152" name="Line 66"/>
            <p:cNvSpPr>
              <a:spLocks noChangeShapeType="1"/>
            </p:cNvSpPr>
            <p:nvPr/>
          </p:nvSpPr>
          <p:spPr bwMode="auto">
            <a:xfrm flipH="1" flipV="1">
              <a:off x="1791" y="2886"/>
              <a:ext cx="318" cy="5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53" name="Text Box 74"/>
            <p:cNvSpPr txBox="1">
              <a:spLocks noChangeArrowheads="1"/>
            </p:cNvSpPr>
            <p:nvPr/>
          </p:nvSpPr>
          <p:spPr bwMode="auto">
            <a:xfrm>
              <a:off x="1701" y="2777"/>
              <a:ext cx="1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2503CF"/>
                  </a:solidFill>
                </a:rPr>
                <a:t>20</a:t>
              </a:r>
            </a:p>
          </p:txBody>
        </p:sp>
      </p:grpSp>
    </p:spTree>
    <p:extLst>
      <p:ext uri="{BB962C8B-B14F-4D97-AF65-F5344CB8AC3E}">
        <p14:creationId xmlns:p14="http://schemas.microsoft.com/office/powerpoint/2010/main" val="513481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6215"/>
                                        </p:tgtEl>
                                        <p:attrNameLst>
                                          <p:attrName>style.visibility</p:attrName>
                                        </p:attrNameLst>
                                      </p:cBhvr>
                                      <p:to>
                                        <p:strVal val="visible"/>
                                      </p:to>
                                    </p:set>
                                    <p:animEffect transition="in" filter="wipe(down)">
                                      <p:cBhvr>
                                        <p:cTn id="7" dur="2000"/>
                                        <p:tgtEl>
                                          <p:spTgt spid="1362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6216"/>
                                        </p:tgtEl>
                                        <p:attrNameLst>
                                          <p:attrName>style.visibility</p:attrName>
                                        </p:attrNameLst>
                                      </p:cBhvr>
                                      <p:to>
                                        <p:strVal val="visible"/>
                                      </p:to>
                                    </p:set>
                                    <p:animEffect transition="in" filter="wipe(down)">
                                      <p:cBhvr>
                                        <p:cTn id="12" dur="2000"/>
                                        <p:tgtEl>
                                          <p:spTgt spid="1362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6217"/>
                                        </p:tgtEl>
                                        <p:attrNameLst>
                                          <p:attrName>style.visibility</p:attrName>
                                        </p:attrNameLst>
                                      </p:cBhvr>
                                      <p:to>
                                        <p:strVal val="visible"/>
                                      </p:to>
                                    </p:set>
                                    <p:animEffect transition="in" filter="wipe(left)">
                                      <p:cBhvr>
                                        <p:cTn id="17" dur="2000"/>
                                        <p:tgtEl>
                                          <p:spTgt spid="1362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6205"/>
                                        </p:tgtEl>
                                        <p:attrNameLst>
                                          <p:attrName>style.visibility</p:attrName>
                                        </p:attrNameLst>
                                      </p:cBhvr>
                                      <p:to>
                                        <p:strVal val="visible"/>
                                      </p:to>
                                    </p:set>
                                    <p:animEffect transition="in" filter="wipe(left)">
                                      <p:cBhvr>
                                        <p:cTn id="22" dur="2000"/>
                                        <p:tgtEl>
                                          <p:spTgt spid="1362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6219"/>
                                        </p:tgtEl>
                                        <p:attrNameLst>
                                          <p:attrName>style.visibility</p:attrName>
                                        </p:attrNameLst>
                                      </p:cBhvr>
                                      <p:to>
                                        <p:strVal val="visible"/>
                                      </p:to>
                                    </p:set>
                                    <p:animEffect transition="in" filter="wipe(left)">
                                      <p:cBhvr>
                                        <p:cTn id="27" dur="2000"/>
                                        <p:tgtEl>
                                          <p:spTgt spid="1362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36220"/>
                                        </p:tgtEl>
                                        <p:attrNameLst>
                                          <p:attrName>style.visibility</p:attrName>
                                        </p:attrNameLst>
                                      </p:cBhvr>
                                      <p:to>
                                        <p:strVal val="visible"/>
                                      </p:to>
                                    </p:set>
                                    <p:animEffect transition="in" filter="wipe(up)">
                                      <p:cBhvr>
                                        <p:cTn id="32" dur="2000"/>
                                        <p:tgtEl>
                                          <p:spTgt spid="1362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36221"/>
                                        </p:tgtEl>
                                        <p:attrNameLst>
                                          <p:attrName>style.visibility</p:attrName>
                                        </p:attrNameLst>
                                      </p:cBhvr>
                                      <p:to>
                                        <p:strVal val="visible"/>
                                      </p:to>
                                    </p:set>
                                    <p:animEffect transition="in" filter="wipe(up)">
                                      <p:cBhvr>
                                        <p:cTn id="37" dur="2000"/>
                                        <p:tgtEl>
                                          <p:spTgt spid="1362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136222"/>
                                        </p:tgtEl>
                                        <p:attrNameLst>
                                          <p:attrName>style.visibility</p:attrName>
                                        </p:attrNameLst>
                                      </p:cBhvr>
                                      <p:to>
                                        <p:strVal val="visible"/>
                                      </p:to>
                                    </p:set>
                                    <p:animEffect transition="in" filter="wipe(right)">
                                      <p:cBhvr>
                                        <p:cTn id="42" dur="2000"/>
                                        <p:tgtEl>
                                          <p:spTgt spid="1362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136224"/>
                                        </p:tgtEl>
                                        <p:attrNameLst>
                                          <p:attrName>style.visibility</p:attrName>
                                        </p:attrNameLst>
                                      </p:cBhvr>
                                      <p:to>
                                        <p:strVal val="visible"/>
                                      </p:to>
                                    </p:set>
                                    <p:animEffect transition="in" filter="wipe(right)">
                                      <p:cBhvr>
                                        <p:cTn id="47" dur="2000"/>
                                        <p:tgtEl>
                                          <p:spTgt spid="1362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36244"/>
                                        </p:tgtEl>
                                        <p:attrNameLst>
                                          <p:attrName>style.visibility</p:attrName>
                                        </p:attrNameLst>
                                      </p:cBhvr>
                                      <p:to>
                                        <p:strVal val="visible"/>
                                      </p:to>
                                    </p:set>
                                    <p:animEffect transition="in" filter="wipe(down)">
                                      <p:cBhvr>
                                        <p:cTn id="52" dur="1000"/>
                                        <p:tgtEl>
                                          <p:spTgt spid="13624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36245"/>
                                        </p:tgtEl>
                                        <p:attrNameLst>
                                          <p:attrName>style.visibility</p:attrName>
                                        </p:attrNameLst>
                                      </p:cBhvr>
                                      <p:to>
                                        <p:strVal val="visible"/>
                                      </p:to>
                                    </p:set>
                                    <p:animEffect transition="in" filter="wipe(down)">
                                      <p:cBhvr>
                                        <p:cTn id="57" dur="1000"/>
                                        <p:tgtEl>
                                          <p:spTgt spid="13624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36246"/>
                                        </p:tgtEl>
                                        <p:attrNameLst>
                                          <p:attrName>style.visibility</p:attrName>
                                        </p:attrNameLst>
                                      </p:cBhvr>
                                      <p:to>
                                        <p:strVal val="visible"/>
                                      </p:to>
                                    </p:set>
                                    <p:animEffect transition="in" filter="wipe(down)">
                                      <p:cBhvr>
                                        <p:cTn id="62" dur="1000"/>
                                        <p:tgtEl>
                                          <p:spTgt spid="13624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36247"/>
                                        </p:tgtEl>
                                        <p:attrNameLst>
                                          <p:attrName>style.visibility</p:attrName>
                                        </p:attrNameLst>
                                      </p:cBhvr>
                                      <p:to>
                                        <p:strVal val="visible"/>
                                      </p:to>
                                    </p:set>
                                    <p:animEffect transition="in" filter="wipe(left)">
                                      <p:cBhvr>
                                        <p:cTn id="67" dur="1000"/>
                                        <p:tgtEl>
                                          <p:spTgt spid="13624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nodeType="clickEffect">
                                  <p:stCondLst>
                                    <p:cond delay="0"/>
                                  </p:stCondLst>
                                  <p:childTnLst>
                                    <p:set>
                                      <p:cBhvr>
                                        <p:cTn id="71" dur="1" fill="hold">
                                          <p:stCondLst>
                                            <p:cond delay="0"/>
                                          </p:stCondLst>
                                        </p:cTn>
                                        <p:tgtEl>
                                          <p:spTgt spid="136248"/>
                                        </p:tgtEl>
                                        <p:attrNameLst>
                                          <p:attrName>style.visibility</p:attrName>
                                        </p:attrNameLst>
                                      </p:cBhvr>
                                      <p:to>
                                        <p:strVal val="visible"/>
                                      </p:to>
                                    </p:set>
                                    <p:animEffect transition="in" filter="wipe(up)">
                                      <p:cBhvr>
                                        <p:cTn id="72" dur="1000"/>
                                        <p:tgtEl>
                                          <p:spTgt spid="13624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nodeType="clickEffect">
                                  <p:stCondLst>
                                    <p:cond delay="0"/>
                                  </p:stCondLst>
                                  <p:childTnLst>
                                    <p:set>
                                      <p:cBhvr>
                                        <p:cTn id="76" dur="1" fill="hold">
                                          <p:stCondLst>
                                            <p:cond delay="0"/>
                                          </p:stCondLst>
                                        </p:cTn>
                                        <p:tgtEl>
                                          <p:spTgt spid="136249"/>
                                        </p:tgtEl>
                                        <p:attrNameLst>
                                          <p:attrName>style.visibility</p:attrName>
                                        </p:attrNameLst>
                                      </p:cBhvr>
                                      <p:to>
                                        <p:strVal val="visible"/>
                                      </p:to>
                                    </p:set>
                                    <p:animEffect transition="in" filter="wipe(up)">
                                      <p:cBhvr>
                                        <p:cTn id="77" dur="1000"/>
                                        <p:tgtEl>
                                          <p:spTgt spid="13624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nodeType="clickEffect">
                                  <p:stCondLst>
                                    <p:cond delay="0"/>
                                  </p:stCondLst>
                                  <p:childTnLst>
                                    <p:set>
                                      <p:cBhvr>
                                        <p:cTn id="81" dur="1" fill="hold">
                                          <p:stCondLst>
                                            <p:cond delay="0"/>
                                          </p:stCondLst>
                                        </p:cTn>
                                        <p:tgtEl>
                                          <p:spTgt spid="136242"/>
                                        </p:tgtEl>
                                        <p:attrNameLst>
                                          <p:attrName>style.visibility</p:attrName>
                                        </p:attrNameLst>
                                      </p:cBhvr>
                                      <p:to>
                                        <p:strVal val="visible"/>
                                      </p:to>
                                    </p:set>
                                    <p:animEffect transition="in" filter="wipe(up)">
                                      <p:cBhvr>
                                        <p:cTn id="82" dur="1000"/>
                                        <p:tgtEl>
                                          <p:spTgt spid="13624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2" fill="hold" nodeType="clickEffect">
                                  <p:stCondLst>
                                    <p:cond delay="0"/>
                                  </p:stCondLst>
                                  <p:childTnLst>
                                    <p:set>
                                      <p:cBhvr>
                                        <p:cTn id="86" dur="1" fill="hold">
                                          <p:stCondLst>
                                            <p:cond delay="0"/>
                                          </p:stCondLst>
                                        </p:cTn>
                                        <p:tgtEl>
                                          <p:spTgt spid="136250"/>
                                        </p:tgtEl>
                                        <p:attrNameLst>
                                          <p:attrName>style.visibility</p:attrName>
                                        </p:attrNameLst>
                                      </p:cBhvr>
                                      <p:to>
                                        <p:strVal val="visible"/>
                                      </p:to>
                                    </p:set>
                                    <p:animEffect transition="in" filter="wipe(right)">
                                      <p:cBhvr>
                                        <p:cTn id="87" dur="1000"/>
                                        <p:tgtEl>
                                          <p:spTgt spid="13625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136252"/>
                                        </p:tgtEl>
                                        <p:attrNameLst>
                                          <p:attrName>style.visibility</p:attrName>
                                        </p:attrNameLst>
                                      </p:cBhvr>
                                      <p:to>
                                        <p:strVal val="visible"/>
                                      </p:to>
                                    </p:set>
                                    <p:animEffect transition="in" filter="wipe(down)">
                                      <p:cBhvr>
                                        <p:cTn id="92" dur="1000"/>
                                        <p:tgtEl>
                                          <p:spTgt spid="13625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36267"/>
                                        </p:tgtEl>
                                        <p:attrNameLst>
                                          <p:attrName>style.visibility</p:attrName>
                                        </p:attrNameLst>
                                      </p:cBhvr>
                                      <p:to>
                                        <p:strVal val="visible"/>
                                      </p:to>
                                    </p:set>
                                    <p:animEffect transition="in" filter="wipe(left)">
                                      <p:cBhvr>
                                        <p:cTn id="97" dur="1000"/>
                                        <p:tgtEl>
                                          <p:spTgt spid="13626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36268"/>
                                        </p:tgtEl>
                                        <p:attrNameLst>
                                          <p:attrName>style.visibility</p:attrName>
                                        </p:attrNameLst>
                                      </p:cBhvr>
                                      <p:to>
                                        <p:strVal val="visible"/>
                                      </p:to>
                                    </p:set>
                                    <p:animEffect transition="in" filter="wipe(left)">
                                      <p:cBhvr>
                                        <p:cTn id="102" dur="1000"/>
                                        <p:tgtEl>
                                          <p:spTgt spid="13626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2" fill="hold" nodeType="clickEffect">
                                  <p:stCondLst>
                                    <p:cond delay="0"/>
                                  </p:stCondLst>
                                  <p:childTnLst>
                                    <p:set>
                                      <p:cBhvr>
                                        <p:cTn id="106" dur="1" fill="hold">
                                          <p:stCondLst>
                                            <p:cond delay="0"/>
                                          </p:stCondLst>
                                        </p:cTn>
                                        <p:tgtEl>
                                          <p:spTgt spid="136269"/>
                                        </p:tgtEl>
                                        <p:attrNameLst>
                                          <p:attrName>style.visibility</p:attrName>
                                        </p:attrNameLst>
                                      </p:cBhvr>
                                      <p:to>
                                        <p:strVal val="visible"/>
                                      </p:to>
                                    </p:set>
                                    <p:animEffect transition="in" filter="wipe(right)">
                                      <p:cBhvr>
                                        <p:cTn id="107" dur="1000"/>
                                        <p:tgtEl>
                                          <p:spTgt spid="13626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2" fill="hold" nodeType="clickEffect">
                                  <p:stCondLst>
                                    <p:cond delay="0"/>
                                  </p:stCondLst>
                                  <p:childTnLst>
                                    <p:set>
                                      <p:cBhvr>
                                        <p:cTn id="111" dur="1" fill="hold">
                                          <p:stCondLst>
                                            <p:cond delay="0"/>
                                          </p:stCondLst>
                                        </p:cTn>
                                        <p:tgtEl>
                                          <p:spTgt spid="136270"/>
                                        </p:tgtEl>
                                        <p:attrNameLst>
                                          <p:attrName>style.visibility</p:attrName>
                                        </p:attrNameLst>
                                      </p:cBhvr>
                                      <p:to>
                                        <p:strVal val="visible"/>
                                      </p:to>
                                    </p:set>
                                    <p:animEffect transition="in" filter="wipe(right)">
                                      <p:cBhvr>
                                        <p:cTn id="112" dur="1000"/>
                                        <p:tgtEl>
                                          <p:spTgt spid="13627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2" fill="hold" nodeType="clickEffect">
                                  <p:stCondLst>
                                    <p:cond delay="0"/>
                                  </p:stCondLst>
                                  <p:childTnLst>
                                    <p:set>
                                      <p:cBhvr>
                                        <p:cTn id="116" dur="1" fill="hold">
                                          <p:stCondLst>
                                            <p:cond delay="0"/>
                                          </p:stCondLst>
                                        </p:cTn>
                                        <p:tgtEl>
                                          <p:spTgt spid="136271"/>
                                        </p:tgtEl>
                                        <p:attrNameLst>
                                          <p:attrName>style.visibility</p:attrName>
                                        </p:attrNameLst>
                                      </p:cBhvr>
                                      <p:to>
                                        <p:strVal val="visible"/>
                                      </p:to>
                                    </p:set>
                                    <p:animEffect transition="in" filter="wipe(right)">
                                      <p:cBhvr>
                                        <p:cTn id="117" dur="1000"/>
                                        <p:tgtEl>
                                          <p:spTgt spid="13627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4" fill="hold" nodeType="clickEffect">
                                  <p:stCondLst>
                                    <p:cond delay="0"/>
                                  </p:stCondLst>
                                  <p:childTnLst>
                                    <p:set>
                                      <p:cBhvr>
                                        <p:cTn id="121" dur="1" fill="hold">
                                          <p:stCondLst>
                                            <p:cond delay="0"/>
                                          </p:stCondLst>
                                        </p:cTn>
                                        <p:tgtEl>
                                          <p:spTgt spid="136272"/>
                                        </p:tgtEl>
                                        <p:attrNameLst>
                                          <p:attrName>style.visibility</p:attrName>
                                        </p:attrNameLst>
                                      </p:cBhvr>
                                      <p:to>
                                        <p:strVal val="visible"/>
                                      </p:to>
                                    </p:set>
                                    <p:animEffect transition="in" filter="wipe(down)">
                                      <p:cBhvr>
                                        <p:cTn id="122" dur="1000"/>
                                        <p:tgtEl>
                                          <p:spTgt spid="136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578" name="Group 2"/>
          <p:cNvGraphicFramePr>
            <a:graphicFrameLocks noGrp="1"/>
          </p:cNvGraphicFramePr>
          <p:nvPr>
            <p:extLst>
              <p:ext uri="{D42A27DB-BD31-4B8C-83A1-F6EECF244321}">
                <p14:modId xmlns:p14="http://schemas.microsoft.com/office/powerpoint/2010/main" val="3687718449"/>
              </p:ext>
            </p:extLst>
          </p:nvPr>
        </p:nvGraphicFramePr>
        <p:xfrm>
          <a:off x="2209771" y="815600"/>
          <a:ext cx="7848600" cy="5395912"/>
        </p:xfrm>
        <a:graphic>
          <a:graphicData uri="http://schemas.openxmlformats.org/drawingml/2006/table">
            <a:tbl>
              <a:tblPr/>
              <a:tblGrid>
                <a:gridCol w="561975">
                  <a:extLst>
                    <a:ext uri="{9D8B030D-6E8A-4147-A177-3AD203B41FA5}">
                      <a16:colId xmlns:a16="http://schemas.microsoft.com/office/drawing/2014/main" val="20000"/>
                    </a:ext>
                  </a:extLst>
                </a:gridCol>
                <a:gridCol w="898525">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649287">
                  <a:extLst>
                    <a:ext uri="{9D8B030D-6E8A-4147-A177-3AD203B41FA5}">
                      <a16:colId xmlns:a16="http://schemas.microsoft.com/office/drawing/2014/main" val="20004"/>
                    </a:ext>
                  </a:extLst>
                </a:gridCol>
                <a:gridCol w="747713">
                  <a:extLst>
                    <a:ext uri="{9D8B030D-6E8A-4147-A177-3AD203B41FA5}">
                      <a16:colId xmlns:a16="http://schemas.microsoft.com/office/drawing/2014/main" val="20005"/>
                    </a:ext>
                  </a:extLst>
                </a:gridCol>
                <a:gridCol w="936625">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938213">
                  <a:extLst>
                    <a:ext uri="{9D8B030D-6E8A-4147-A177-3AD203B41FA5}">
                      <a16:colId xmlns:a16="http://schemas.microsoft.com/office/drawing/2014/main" val="20008"/>
                    </a:ext>
                  </a:extLst>
                </a:gridCol>
                <a:gridCol w="860425">
                  <a:extLst>
                    <a:ext uri="{9D8B030D-6E8A-4147-A177-3AD203B41FA5}">
                      <a16:colId xmlns:a16="http://schemas.microsoft.com/office/drawing/2014/main" val="20009"/>
                    </a:ext>
                  </a:extLst>
                </a:gridCol>
              </a:tblGrid>
              <a:tr h="27467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Dur.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Gözleme Noktaları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Mira Okumaları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Yatay mesafe (m)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Yatay açı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Yükseklikler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Net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54">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Orta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Üst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G.E.Y.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Noktalar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55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1.069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1.155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1.542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1.332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1.236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1.630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1.475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2.682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207.30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243.20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336.40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203.20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H</a:t>
                      </a:r>
                      <a:r>
                        <a:rPr kumimoji="0" lang="tr-TR" sz="1200" b="1" i="0" u="none" strike="noStrike" cap="none" normalizeH="0" baseline="-30000" smtClean="0">
                          <a:ln>
                            <a:noFill/>
                          </a:ln>
                          <a:solidFill>
                            <a:schemeClr val="tx1"/>
                          </a:solidFill>
                          <a:effectLst/>
                          <a:latin typeface="Arial" charset="0"/>
                          <a:ea typeface="Times New Roman" pitchFamily="18" charset="0"/>
                          <a:cs typeface="Arial" charset="0"/>
                        </a:rPr>
                        <a:t>1</a:t>
                      </a: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7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1.073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1.188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0.876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0.578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0.903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86.10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201.40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361.60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341.00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 de i=1.546 m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1.872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1.298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2.197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2.093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2.522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2.250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1.856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2.004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2.276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97.40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222.10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290.20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310.60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346.90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Arial" charset="0"/>
                        </a:rPr>
                        <a:t>III. de</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tr-TR" sz="1200" b="1" i="0" u="none" strike="noStrike" cap="none" normalizeH="0" baseline="0" dirty="0" smtClean="0">
                          <a:ln>
                            <a:noFill/>
                          </a:ln>
                          <a:solidFill>
                            <a:schemeClr val="tx1"/>
                          </a:solidFill>
                          <a:effectLst/>
                          <a:latin typeface="Arial" charset="0"/>
                          <a:cs typeface="Arial" charset="0"/>
                        </a:rPr>
                        <a:t>i</a:t>
                      </a:r>
                      <a:r>
                        <a:rPr kumimoji="0" lang="tr-TR" sz="1200" b="1" i="0" u="none" strike="noStrike" cap="none" normalizeH="0" baseline="0" dirty="0" smtClean="0">
                          <a:ln>
                            <a:noFill/>
                          </a:ln>
                          <a:solidFill>
                            <a:schemeClr val="tx1"/>
                          </a:solidFill>
                          <a:effectLst/>
                          <a:latin typeface="Arial" charset="0"/>
                          <a:cs typeface="Times New Roman" pitchFamily="18" charset="0"/>
                        </a:rPr>
                        <a:t>=1.554 m.</a:t>
                      </a:r>
                      <a:r>
                        <a:rPr kumimoji="0" lang="tr-TR" sz="1200" b="1" i="0" u="none" strike="noStrike" cap="none" normalizeH="0" baseline="0" dirty="0" smtClean="0">
                          <a:ln>
                            <a:noFill/>
                          </a:ln>
                          <a:solidFill>
                            <a:schemeClr val="tx1"/>
                          </a:solidFill>
                          <a:effectLst/>
                          <a:latin typeface="Arial" charset="0"/>
                          <a:cs typeface="Arial" charset="0"/>
                        </a:rPr>
                        <a:t>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2644" name="Text Box 68"/>
          <p:cNvSpPr txBox="1">
            <a:spLocks noChangeArrowheads="1"/>
          </p:cNvSpPr>
          <p:nvPr/>
        </p:nvSpPr>
        <p:spPr bwMode="auto">
          <a:xfrm>
            <a:off x="3563620" y="427643"/>
            <a:ext cx="38131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dirty="0">
                <a:solidFill>
                  <a:srgbClr val="FF0000"/>
                </a:solidFill>
              </a:rPr>
              <a:t>YM=(Üst kıl – Alt kıl)x100=</a:t>
            </a:r>
          </a:p>
        </p:txBody>
      </p:sp>
      <p:sp>
        <p:nvSpPr>
          <p:cNvPr id="152645" name="Line 69"/>
          <p:cNvSpPr>
            <a:spLocks noChangeShapeType="1"/>
          </p:cNvSpPr>
          <p:nvPr/>
        </p:nvSpPr>
        <p:spPr bwMode="auto">
          <a:xfrm flipH="1" flipV="1">
            <a:off x="4880002" y="710810"/>
            <a:ext cx="590205" cy="60683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52646" name="Line 70"/>
          <p:cNvSpPr>
            <a:spLocks noChangeShapeType="1"/>
          </p:cNvSpPr>
          <p:nvPr/>
        </p:nvSpPr>
        <p:spPr bwMode="auto">
          <a:xfrm flipV="1">
            <a:off x="4548358" y="781946"/>
            <a:ext cx="972158" cy="64048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52647" name="Freeform 71"/>
          <p:cNvSpPr>
            <a:spLocks/>
          </p:cNvSpPr>
          <p:nvPr/>
        </p:nvSpPr>
        <p:spPr bwMode="auto">
          <a:xfrm>
            <a:off x="6267796" y="486772"/>
            <a:ext cx="1238597" cy="1258902"/>
          </a:xfrm>
          <a:custGeom>
            <a:avLst/>
            <a:gdLst>
              <a:gd name="T0" fmla="*/ 2147483646 w 664"/>
              <a:gd name="T1" fmla="*/ 2147483646 h 1073"/>
              <a:gd name="T2" fmla="*/ 2147483646 w 664"/>
              <a:gd name="T3" fmla="*/ 2147483646 h 1073"/>
              <a:gd name="T4" fmla="*/ 0 w 664"/>
              <a:gd name="T5" fmla="*/ 2147483646 h 1073"/>
              <a:gd name="T6" fmla="*/ 0 60000 65536"/>
              <a:gd name="T7" fmla="*/ 0 60000 65536"/>
              <a:gd name="T8" fmla="*/ 0 60000 65536"/>
            </a:gdLst>
            <a:ahLst/>
            <a:cxnLst>
              <a:cxn ang="T6">
                <a:pos x="T0" y="T1"/>
              </a:cxn>
              <a:cxn ang="T7">
                <a:pos x="T2" y="T3"/>
              </a:cxn>
              <a:cxn ang="T8">
                <a:pos x="T4" y="T5"/>
              </a:cxn>
            </a:cxnLst>
            <a:rect l="0" t="0" r="r" b="b"/>
            <a:pathLst>
              <a:path w="664" h="1073">
                <a:moveTo>
                  <a:pt x="453" y="75"/>
                </a:moveTo>
                <a:cubicBezTo>
                  <a:pt x="558" y="37"/>
                  <a:pt x="664" y="0"/>
                  <a:pt x="589" y="166"/>
                </a:cubicBezTo>
                <a:cubicBezTo>
                  <a:pt x="514" y="332"/>
                  <a:pt x="98" y="922"/>
                  <a:pt x="0" y="1073"/>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extLst>
      <p:ext uri="{BB962C8B-B14F-4D97-AF65-F5344CB8AC3E}">
        <p14:creationId xmlns:p14="http://schemas.microsoft.com/office/powerpoint/2010/main" val="3402405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2644"/>
                                        </p:tgtEl>
                                        <p:attrNameLst>
                                          <p:attrName>style.visibility</p:attrName>
                                        </p:attrNameLst>
                                      </p:cBhvr>
                                      <p:to>
                                        <p:strVal val="visible"/>
                                      </p:to>
                                    </p:set>
                                    <p:animEffect transition="in" filter="diamond(in)">
                                      <p:cBhvr>
                                        <p:cTn id="7" dur="2000"/>
                                        <p:tgtEl>
                                          <p:spTgt spid="152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2645"/>
                                        </p:tgtEl>
                                        <p:attrNameLst>
                                          <p:attrName>style.visibility</p:attrName>
                                        </p:attrNameLst>
                                      </p:cBhvr>
                                      <p:to>
                                        <p:strVal val="visible"/>
                                      </p:to>
                                    </p:set>
                                    <p:animEffect transition="in" filter="wipe(down)">
                                      <p:cBhvr>
                                        <p:cTn id="12" dur="2000"/>
                                        <p:tgtEl>
                                          <p:spTgt spid="152645"/>
                                        </p:tgtEl>
                                      </p:cBhvr>
                                    </p:animEffect>
                                  </p:childTnLst>
                                </p:cTn>
                              </p:par>
                            </p:childTnLst>
                          </p:cTn>
                        </p:par>
                        <p:par>
                          <p:cTn id="13" fill="hold" nodeType="afterGroup">
                            <p:stCondLst>
                              <p:cond delay="2000"/>
                            </p:stCondLst>
                            <p:childTnLst>
                              <p:par>
                                <p:cTn id="14" presetID="22" presetClass="entr" presetSubtype="4" fill="hold" nodeType="afterEffect">
                                  <p:stCondLst>
                                    <p:cond delay="0"/>
                                  </p:stCondLst>
                                  <p:childTnLst>
                                    <p:set>
                                      <p:cBhvr>
                                        <p:cTn id="15" dur="1" fill="hold">
                                          <p:stCondLst>
                                            <p:cond delay="0"/>
                                          </p:stCondLst>
                                        </p:cTn>
                                        <p:tgtEl>
                                          <p:spTgt spid="152646"/>
                                        </p:tgtEl>
                                        <p:attrNameLst>
                                          <p:attrName>style.visibility</p:attrName>
                                        </p:attrNameLst>
                                      </p:cBhvr>
                                      <p:to>
                                        <p:strVal val="visible"/>
                                      </p:to>
                                    </p:set>
                                    <p:animEffect transition="in" filter="wipe(down)">
                                      <p:cBhvr>
                                        <p:cTn id="16" dur="2000"/>
                                        <p:tgtEl>
                                          <p:spTgt spid="152646"/>
                                        </p:tgtEl>
                                      </p:cBhvr>
                                    </p:animEffect>
                                  </p:childTnLst>
                                </p:cTn>
                              </p:par>
                            </p:childTnLst>
                          </p:cTn>
                        </p:par>
                        <p:par>
                          <p:cTn id="17" fill="hold" nodeType="afterGroup">
                            <p:stCondLst>
                              <p:cond delay="4000"/>
                            </p:stCondLst>
                            <p:childTnLst>
                              <p:par>
                                <p:cTn id="18" presetID="22" presetClass="entr" presetSubtype="1" fill="hold" nodeType="afterEffect">
                                  <p:stCondLst>
                                    <p:cond delay="0"/>
                                  </p:stCondLst>
                                  <p:childTnLst>
                                    <p:set>
                                      <p:cBhvr>
                                        <p:cTn id="19" dur="1" fill="hold">
                                          <p:stCondLst>
                                            <p:cond delay="0"/>
                                          </p:stCondLst>
                                        </p:cTn>
                                        <p:tgtEl>
                                          <p:spTgt spid="152647"/>
                                        </p:tgtEl>
                                        <p:attrNameLst>
                                          <p:attrName>style.visibility</p:attrName>
                                        </p:attrNameLst>
                                      </p:cBhvr>
                                      <p:to>
                                        <p:strVal val="visible"/>
                                      </p:to>
                                    </p:set>
                                    <p:animEffect transition="in" filter="wipe(up)">
                                      <p:cBhvr>
                                        <p:cTn id="20" dur="2000"/>
                                        <p:tgtEl>
                                          <p:spTgt spid="15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2" name="Group 2"/>
          <p:cNvGraphicFramePr>
            <a:graphicFrameLocks noGrp="1"/>
          </p:cNvGraphicFramePr>
          <p:nvPr>
            <p:extLst>
              <p:ext uri="{D42A27DB-BD31-4B8C-83A1-F6EECF244321}">
                <p14:modId xmlns:p14="http://schemas.microsoft.com/office/powerpoint/2010/main" val="1753791464"/>
              </p:ext>
            </p:extLst>
          </p:nvPr>
        </p:nvGraphicFramePr>
        <p:xfrm>
          <a:off x="2367714" y="732473"/>
          <a:ext cx="7848600" cy="5395912"/>
        </p:xfrm>
        <a:graphic>
          <a:graphicData uri="http://schemas.openxmlformats.org/drawingml/2006/table">
            <a:tbl>
              <a:tblPr/>
              <a:tblGrid>
                <a:gridCol w="561975">
                  <a:extLst>
                    <a:ext uri="{9D8B030D-6E8A-4147-A177-3AD203B41FA5}">
                      <a16:colId xmlns:a16="http://schemas.microsoft.com/office/drawing/2014/main" val="20000"/>
                    </a:ext>
                  </a:extLst>
                </a:gridCol>
                <a:gridCol w="898525">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649287">
                  <a:extLst>
                    <a:ext uri="{9D8B030D-6E8A-4147-A177-3AD203B41FA5}">
                      <a16:colId xmlns:a16="http://schemas.microsoft.com/office/drawing/2014/main" val="20004"/>
                    </a:ext>
                  </a:extLst>
                </a:gridCol>
                <a:gridCol w="747713">
                  <a:extLst>
                    <a:ext uri="{9D8B030D-6E8A-4147-A177-3AD203B41FA5}">
                      <a16:colId xmlns:a16="http://schemas.microsoft.com/office/drawing/2014/main" val="20005"/>
                    </a:ext>
                  </a:extLst>
                </a:gridCol>
                <a:gridCol w="936625">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938213">
                  <a:extLst>
                    <a:ext uri="{9D8B030D-6E8A-4147-A177-3AD203B41FA5}">
                      <a16:colId xmlns:a16="http://schemas.microsoft.com/office/drawing/2014/main" val="20008"/>
                    </a:ext>
                  </a:extLst>
                </a:gridCol>
                <a:gridCol w="860425">
                  <a:extLst>
                    <a:ext uri="{9D8B030D-6E8A-4147-A177-3AD203B41FA5}">
                      <a16:colId xmlns:a16="http://schemas.microsoft.com/office/drawing/2014/main" val="20009"/>
                    </a:ext>
                  </a:extLst>
                </a:gridCol>
              </a:tblGrid>
              <a:tr h="27467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Dur.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Gözleme Noktaları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Mira Okumaları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Yatay mesafe (m)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Yatay açı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tr-TR" sz="1200" b="1" i="0" u="none" strike="noStrike" cap="none" normalizeH="0" baseline="0" dirty="0" err="1" smtClean="0">
                          <a:ln>
                            <a:noFill/>
                          </a:ln>
                          <a:solidFill>
                            <a:schemeClr val="tx1"/>
                          </a:solidFill>
                          <a:effectLst/>
                          <a:latin typeface="Arial" charset="0"/>
                          <a:ea typeface="Times New Roman" pitchFamily="18" charset="0"/>
                          <a:cs typeface="Arial" charset="0"/>
                        </a:rPr>
                        <a:t>grad</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Yükseklikler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Not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54">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Orta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Üst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G.E.Y.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Noktalar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55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1.069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1.155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1.542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1.332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1.236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1.630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1.475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2.682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39.00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35.20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10.80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35.40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207.30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243.20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336.40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203.20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H</a:t>
                      </a:r>
                      <a:r>
                        <a:rPr kumimoji="0" lang="tr-TR" sz="1200" b="1" i="0" u="none" strike="noStrike" cap="none" normalizeH="0" baseline="-30000" smtClean="0">
                          <a:ln>
                            <a:noFill/>
                          </a:ln>
                          <a:solidFill>
                            <a:schemeClr val="tx1"/>
                          </a:solidFill>
                          <a:effectLst/>
                          <a:latin typeface="Arial" charset="0"/>
                          <a:ea typeface="Times New Roman" pitchFamily="18" charset="0"/>
                          <a:cs typeface="Arial" charset="0"/>
                        </a:rPr>
                        <a:t>1</a:t>
                      </a: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7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1.073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1.188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0.876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0.578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0.903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65.00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86.10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201.40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361.60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341.00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 de i=1.546 m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1.872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1.298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2.197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2.093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2.522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2.250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1.856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2.004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2.276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65.00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43.20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62.00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55.00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57.00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36.60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97.40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222.10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290.20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310.60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346.90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Arial" charset="0"/>
                        </a:rPr>
                        <a:t>III. de</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tr-TR" sz="1200" b="1" i="0" u="none" strike="noStrike" cap="none" normalizeH="0" baseline="0" dirty="0" smtClean="0">
                          <a:ln>
                            <a:noFill/>
                          </a:ln>
                          <a:solidFill>
                            <a:schemeClr val="tx1"/>
                          </a:solidFill>
                          <a:effectLst/>
                          <a:latin typeface="Arial" charset="0"/>
                          <a:cs typeface="Arial" charset="0"/>
                        </a:rPr>
                        <a:t>i</a:t>
                      </a:r>
                      <a:r>
                        <a:rPr kumimoji="0" lang="tr-TR" sz="1200" b="1" i="0" u="none" strike="noStrike" cap="none" normalizeH="0" baseline="0" dirty="0" smtClean="0">
                          <a:ln>
                            <a:noFill/>
                          </a:ln>
                          <a:solidFill>
                            <a:schemeClr val="tx1"/>
                          </a:solidFill>
                          <a:effectLst/>
                          <a:latin typeface="Arial" charset="0"/>
                          <a:cs typeface="Times New Roman" pitchFamily="18" charset="0"/>
                        </a:rPr>
                        <a:t>=1.554 m.</a:t>
                      </a:r>
                      <a:r>
                        <a:rPr kumimoji="0" lang="tr-TR" sz="1200" b="1" i="0" u="none" strike="noStrike" cap="none" normalizeH="0" baseline="0" dirty="0" smtClean="0">
                          <a:ln>
                            <a:noFill/>
                          </a:ln>
                          <a:solidFill>
                            <a:schemeClr val="tx1"/>
                          </a:solidFill>
                          <a:effectLst/>
                          <a:latin typeface="Arial" charset="0"/>
                          <a:cs typeface="Arial" charset="0"/>
                        </a:rPr>
                        <a:t>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3667" name="Freeform 67"/>
          <p:cNvSpPr>
            <a:spLocks/>
          </p:cNvSpPr>
          <p:nvPr/>
        </p:nvSpPr>
        <p:spPr bwMode="auto">
          <a:xfrm rot="21149838" flipH="1">
            <a:off x="7996888" y="1363157"/>
            <a:ext cx="1657350" cy="215900"/>
          </a:xfrm>
          <a:custGeom>
            <a:avLst/>
            <a:gdLst>
              <a:gd name="T0" fmla="*/ 0 w 589"/>
              <a:gd name="T1" fmla="*/ 2147483646 h 106"/>
              <a:gd name="T2" fmla="*/ 2147483646 w 589"/>
              <a:gd name="T3" fmla="*/ 2147483646 h 106"/>
              <a:gd name="T4" fmla="*/ 2147483646 w 589"/>
              <a:gd name="T5" fmla="*/ 2147483646 h 106"/>
              <a:gd name="T6" fmla="*/ 2147483646 w 589"/>
              <a:gd name="T7" fmla="*/ 2147483646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 h="106">
                <a:moveTo>
                  <a:pt x="0" y="106"/>
                </a:moveTo>
                <a:cubicBezTo>
                  <a:pt x="49" y="68"/>
                  <a:pt x="98" y="30"/>
                  <a:pt x="181" y="15"/>
                </a:cubicBezTo>
                <a:cubicBezTo>
                  <a:pt x="264" y="0"/>
                  <a:pt x="431" y="8"/>
                  <a:pt x="499" y="15"/>
                </a:cubicBezTo>
                <a:cubicBezTo>
                  <a:pt x="567" y="22"/>
                  <a:pt x="574" y="45"/>
                  <a:pt x="589" y="6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53672" name="Freeform 72"/>
          <p:cNvSpPr>
            <a:spLocks/>
          </p:cNvSpPr>
          <p:nvPr/>
        </p:nvSpPr>
        <p:spPr bwMode="auto">
          <a:xfrm rot="382019">
            <a:off x="5080836" y="1667285"/>
            <a:ext cx="2676525" cy="254000"/>
          </a:xfrm>
          <a:custGeom>
            <a:avLst/>
            <a:gdLst>
              <a:gd name="T0" fmla="*/ 0 w 1407"/>
              <a:gd name="T1" fmla="*/ 0 h 143"/>
              <a:gd name="T2" fmla="*/ 2147483646 w 1407"/>
              <a:gd name="T3" fmla="*/ 2147483646 h 143"/>
              <a:gd name="T4" fmla="*/ 2147483646 w 1407"/>
              <a:gd name="T5" fmla="*/ 2147483646 h 143"/>
              <a:gd name="T6" fmla="*/ 2147483646 w 1407"/>
              <a:gd name="T7" fmla="*/ 2147483646 h 143"/>
              <a:gd name="T8" fmla="*/ 2147483646 w 1407"/>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7" h="143">
                <a:moveTo>
                  <a:pt x="0" y="0"/>
                </a:moveTo>
                <a:cubicBezTo>
                  <a:pt x="60" y="11"/>
                  <a:pt x="121" y="23"/>
                  <a:pt x="227" y="46"/>
                </a:cubicBezTo>
                <a:cubicBezTo>
                  <a:pt x="333" y="69"/>
                  <a:pt x="470" y="129"/>
                  <a:pt x="636" y="136"/>
                </a:cubicBezTo>
                <a:cubicBezTo>
                  <a:pt x="802" y="143"/>
                  <a:pt x="1097" y="114"/>
                  <a:pt x="1225" y="91"/>
                </a:cubicBezTo>
                <a:cubicBezTo>
                  <a:pt x="1353" y="68"/>
                  <a:pt x="1380" y="34"/>
                  <a:pt x="1407"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53675" name="Group 75"/>
          <p:cNvGrpSpPr>
            <a:grpSpLocks/>
          </p:cNvGrpSpPr>
          <p:nvPr/>
        </p:nvGrpSpPr>
        <p:grpSpPr bwMode="auto">
          <a:xfrm>
            <a:off x="7500419" y="1686336"/>
            <a:ext cx="819150" cy="647700"/>
            <a:chOff x="4286" y="1434"/>
            <a:chExt cx="516" cy="408"/>
          </a:xfrm>
        </p:grpSpPr>
        <p:sp>
          <p:nvSpPr>
            <p:cNvPr id="7234" name="Text Box 70"/>
            <p:cNvSpPr txBox="1">
              <a:spLocks noChangeArrowheads="1"/>
            </p:cNvSpPr>
            <p:nvPr/>
          </p:nvSpPr>
          <p:spPr bwMode="auto">
            <a:xfrm>
              <a:off x="4286" y="1592"/>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b="1">
                  <a:solidFill>
                    <a:srgbClr val="FF0000"/>
                  </a:solidFill>
                </a:rPr>
                <a:t>Topla</a:t>
              </a:r>
            </a:p>
          </p:txBody>
        </p:sp>
        <p:sp>
          <p:nvSpPr>
            <p:cNvPr id="7235" name="AutoShape 74"/>
            <p:cNvSpPr>
              <a:spLocks noChangeArrowheads="1"/>
            </p:cNvSpPr>
            <p:nvPr/>
          </p:nvSpPr>
          <p:spPr bwMode="auto">
            <a:xfrm>
              <a:off x="4558" y="1434"/>
              <a:ext cx="136" cy="136"/>
            </a:xfrm>
            <a:prstGeom prst="plus">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pSp>
    </p:spTree>
    <p:extLst>
      <p:ext uri="{BB962C8B-B14F-4D97-AF65-F5344CB8AC3E}">
        <p14:creationId xmlns:p14="http://schemas.microsoft.com/office/powerpoint/2010/main" val="3681792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53667"/>
                                        </p:tgtEl>
                                        <p:attrNameLst>
                                          <p:attrName>style.visibility</p:attrName>
                                        </p:attrNameLst>
                                      </p:cBhvr>
                                      <p:to>
                                        <p:strVal val="visible"/>
                                      </p:to>
                                    </p:set>
                                    <p:animEffect transition="in" filter="wipe(right)">
                                      <p:cBhvr>
                                        <p:cTn id="7" dur="2000"/>
                                        <p:tgtEl>
                                          <p:spTgt spid="153667"/>
                                        </p:tgtEl>
                                      </p:cBhvr>
                                    </p:animEffect>
                                  </p:childTnLst>
                                </p:cTn>
                              </p:par>
                              <p:par>
                                <p:cTn id="8" presetID="22" presetClass="entr" presetSubtype="8" fill="hold" nodeType="withEffect">
                                  <p:stCondLst>
                                    <p:cond delay="0"/>
                                  </p:stCondLst>
                                  <p:childTnLst>
                                    <p:set>
                                      <p:cBhvr>
                                        <p:cTn id="9" dur="1" fill="hold">
                                          <p:stCondLst>
                                            <p:cond delay="0"/>
                                          </p:stCondLst>
                                        </p:cTn>
                                        <p:tgtEl>
                                          <p:spTgt spid="153672"/>
                                        </p:tgtEl>
                                        <p:attrNameLst>
                                          <p:attrName>style.visibility</p:attrName>
                                        </p:attrNameLst>
                                      </p:cBhvr>
                                      <p:to>
                                        <p:strVal val="visible"/>
                                      </p:to>
                                    </p:set>
                                    <p:animEffect transition="in" filter="wipe(left)">
                                      <p:cBhvr>
                                        <p:cTn id="10" dur="2000"/>
                                        <p:tgtEl>
                                          <p:spTgt spid="153672"/>
                                        </p:tgtEl>
                                      </p:cBhvr>
                                    </p:animEffect>
                                  </p:childTnLst>
                                </p:cTn>
                              </p:par>
                            </p:childTnLst>
                          </p:cTn>
                        </p:par>
                        <p:par>
                          <p:cTn id="11" fill="hold" nodeType="afterGroup">
                            <p:stCondLst>
                              <p:cond delay="2000"/>
                            </p:stCondLst>
                            <p:childTnLst>
                              <p:par>
                                <p:cTn id="12" presetID="8" presetClass="entr" presetSubtype="16" fill="hold" nodeType="afterEffect">
                                  <p:stCondLst>
                                    <p:cond delay="0"/>
                                  </p:stCondLst>
                                  <p:childTnLst>
                                    <p:set>
                                      <p:cBhvr>
                                        <p:cTn id="13" dur="1" fill="hold">
                                          <p:stCondLst>
                                            <p:cond delay="0"/>
                                          </p:stCondLst>
                                        </p:cTn>
                                        <p:tgtEl>
                                          <p:spTgt spid="153675"/>
                                        </p:tgtEl>
                                        <p:attrNameLst>
                                          <p:attrName>style.visibility</p:attrName>
                                        </p:attrNameLst>
                                      </p:cBhvr>
                                      <p:to>
                                        <p:strVal val="visible"/>
                                      </p:to>
                                    </p:set>
                                    <p:animEffect transition="in" filter="diamond(in)">
                                      <p:cBhvr>
                                        <p:cTn id="14" dur="2000"/>
                                        <p:tgtEl>
                                          <p:spTgt spid="15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3719514" y="1484314"/>
            <a:ext cx="3019425" cy="4752975"/>
            <a:chOff x="2096" y="1525"/>
            <a:chExt cx="1320" cy="2404"/>
          </a:xfrm>
        </p:grpSpPr>
        <p:grpSp>
          <p:nvGrpSpPr>
            <p:cNvPr id="8198" name="Group 3"/>
            <p:cNvGrpSpPr>
              <a:grpSpLocks/>
            </p:cNvGrpSpPr>
            <p:nvPr/>
          </p:nvGrpSpPr>
          <p:grpSpPr bwMode="auto">
            <a:xfrm>
              <a:off x="2971" y="3068"/>
              <a:ext cx="317" cy="774"/>
              <a:chOff x="749" y="3168"/>
              <a:chExt cx="317" cy="774"/>
            </a:xfrm>
          </p:grpSpPr>
          <p:grpSp>
            <p:nvGrpSpPr>
              <p:cNvPr id="8207" name="Group 4"/>
              <p:cNvGrpSpPr>
                <a:grpSpLocks/>
              </p:cNvGrpSpPr>
              <p:nvPr/>
            </p:nvGrpSpPr>
            <p:grpSpPr bwMode="auto">
              <a:xfrm>
                <a:off x="749" y="3168"/>
                <a:ext cx="317" cy="580"/>
                <a:chOff x="567" y="2714"/>
                <a:chExt cx="317" cy="580"/>
              </a:xfrm>
            </p:grpSpPr>
            <p:sp>
              <p:nvSpPr>
                <p:cNvPr id="8209" name="Rectangle 5"/>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8210" name="Line 6"/>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11" name="Line 7"/>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12" name="Line 8"/>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8208" name="Text Box 9"/>
              <p:cNvSpPr txBox="1">
                <a:spLocks noChangeArrowheads="1"/>
              </p:cNvSpPr>
              <p:nvPr/>
            </p:nvSpPr>
            <p:spPr bwMode="auto">
              <a:xfrm>
                <a:off x="874" y="3755"/>
                <a:ext cx="53"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2503CF"/>
                    </a:solidFill>
                  </a:rPr>
                  <a:t>I</a:t>
                </a:r>
              </a:p>
            </p:txBody>
          </p:sp>
        </p:grpSp>
        <p:sp>
          <p:nvSpPr>
            <p:cNvPr id="8199" name="Line 10"/>
            <p:cNvSpPr>
              <a:spLocks noChangeShapeType="1"/>
            </p:cNvSpPr>
            <p:nvPr/>
          </p:nvSpPr>
          <p:spPr bwMode="auto">
            <a:xfrm>
              <a:off x="2471" y="1934"/>
              <a:ext cx="590" cy="1134"/>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00" name="Line 11"/>
            <p:cNvSpPr>
              <a:spLocks noChangeShapeType="1"/>
            </p:cNvSpPr>
            <p:nvPr/>
          </p:nvSpPr>
          <p:spPr bwMode="auto">
            <a:xfrm>
              <a:off x="2471" y="1525"/>
              <a:ext cx="0" cy="953"/>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01" name="Line 12"/>
            <p:cNvSpPr>
              <a:spLocks noChangeShapeType="1"/>
            </p:cNvSpPr>
            <p:nvPr/>
          </p:nvSpPr>
          <p:spPr bwMode="auto">
            <a:xfrm>
              <a:off x="2426" y="2478"/>
              <a:ext cx="0" cy="453"/>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02" name="Line 13"/>
            <p:cNvSpPr>
              <a:spLocks noChangeShapeType="1"/>
            </p:cNvSpPr>
            <p:nvPr/>
          </p:nvSpPr>
          <p:spPr bwMode="auto">
            <a:xfrm>
              <a:off x="2426" y="3249"/>
              <a:ext cx="0" cy="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03" name="Text Box 14"/>
            <p:cNvSpPr txBox="1">
              <a:spLocks noChangeArrowheads="1"/>
            </p:cNvSpPr>
            <p:nvPr/>
          </p:nvSpPr>
          <p:spPr bwMode="auto">
            <a:xfrm>
              <a:off x="2096" y="3005"/>
              <a:ext cx="466"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t>850.000 m</a:t>
              </a:r>
            </a:p>
          </p:txBody>
        </p:sp>
        <p:sp>
          <p:nvSpPr>
            <p:cNvPr id="8204" name="AutoShape 15"/>
            <p:cNvSpPr>
              <a:spLocks/>
            </p:cNvSpPr>
            <p:nvPr/>
          </p:nvSpPr>
          <p:spPr bwMode="auto">
            <a:xfrm>
              <a:off x="2336" y="1933"/>
              <a:ext cx="45" cy="545"/>
            </a:xfrm>
            <a:prstGeom prst="leftBrace">
              <a:avLst>
                <a:gd name="adj1" fmla="val 10092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8205" name="Text Box 16"/>
            <p:cNvSpPr txBox="1">
              <a:spLocks noChangeArrowheads="1"/>
            </p:cNvSpPr>
            <p:nvPr/>
          </p:nvSpPr>
          <p:spPr bwMode="auto">
            <a:xfrm>
              <a:off x="2744" y="1749"/>
              <a:ext cx="672"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t>Gözleme ekseni</a:t>
              </a:r>
            </a:p>
            <a:p>
              <a:pPr eaLnBrk="1" hangingPunct="1"/>
              <a:r>
                <a:rPr lang="tr-TR" altLang="tr-TR" sz="1600" b="1"/>
                <a:t>yüksekliği</a:t>
              </a:r>
            </a:p>
          </p:txBody>
        </p:sp>
        <p:sp>
          <p:nvSpPr>
            <p:cNvPr id="8206" name="Line 17"/>
            <p:cNvSpPr>
              <a:spLocks noChangeShapeType="1"/>
            </p:cNvSpPr>
            <p:nvPr/>
          </p:nvSpPr>
          <p:spPr bwMode="auto">
            <a:xfrm>
              <a:off x="2517" y="1933"/>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8195" name="Metin kutusu 1"/>
          <p:cNvSpPr txBox="1">
            <a:spLocks noChangeArrowheads="1"/>
          </p:cNvSpPr>
          <p:nvPr/>
        </p:nvSpPr>
        <p:spPr bwMode="auto">
          <a:xfrm>
            <a:off x="4538664" y="3244850"/>
            <a:ext cx="287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t>1</a:t>
            </a:r>
          </a:p>
        </p:txBody>
      </p:sp>
      <p:sp>
        <p:nvSpPr>
          <p:cNvPr id="8196" name="Metin kutusu 2"/>
          <p:cNvSpPr txBox="1">
            <a:spLocks noChangeArrowheads="1"/>
          </p:cNvSpPr>
          <p:nvPr/>
        </p:nvSpPr>
        <p:spPr bwMode="auto">
          <a:xfrm>
            <a:off x="3606801" y="2676525"/>
            <a:ext cx="646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t>1.264</a:t>
            </a:r>
          </a:p>
        </p:txBody>
      </p:sp>
      <p:sp>
        <p:nvSpPr>
          <p:cNvPr id="8197" name="Metin kutusu 3"/>
          <p:cNvSpPr txBox="1">
            <a:spLocks noChangeArrowheads="1"/>
          </p:cNvSpPr>
          <p:nvPr/>
        </p:nvSpPr>
        <p:spPr bwMode="auto">
          <a:xfrm>
            <a:off x="6600825" y="2138364"/>
            <a:ext cx="172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800" b="1"/>
              <a:t>851.264</a:t>
            </a:r>
          </a:p>
        </p:txBody>
      </p:sp>
    </p:spTree>
    <p:extLst>
      <p:ext uri="{BB962C8B-B14F-4D97-AF65-F5344CB8AC3E}">
        <p14:creationId xmlns:p14="http://schemas.microsoft.com/office/powerpoint/2010/main" val="1640786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Group 2"/>
          <p:cNvGraphicFramePr>
            <a:graphicFrameLocks noGrp="1"/>
          </p:cNvGraphicFramePr>
          <p:nvPr>
            <p:extLst>
              <p:ext uri="{D42A27DB-BD31-4B8C-83A1-F6EECF244321}">
                <p14:modId xmlns:p14="http://schemas.microsoft.com/office/powerpoint/2010/main" val="4210596547"/>
              </p:ext>
            </p:extLst>
          </p:nvPr>
        </p:nvGraphicFramePr>
        <p:xfrm>
          <a:off x="2342775" y="690909"/>
          <a:ext cx="7848600" cy="5395912"/>
        </p:xfrm>
        <a:graphic>
          <a:graphicData uri="http://schemas.openxmlformats.org/drawingml/2006/table">
            <a:tbl>
              <a:tblPr/>
              <a:tblGrid>
                <a:gridCol w="561975">
                  <a:extLst>
                    <a:ext uri="{9D8B030D-6E8A-4147-A177-3AD203B41FA5}">
                      <a16:colId xmlns:a16="http://schemas.microsoft.com/office/drawing/2014/main" val="20000"/>
                    </a:ext>
                  </a:extLst>
                </a:gridCol>
                <a:gridCol w="898525">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649287">
                  <a:extLst>
                    <a:ext uri="{9D8B030D-6E8A-4147-A177-3AD203B41FA5}">
                      <a16:colId xmlns:a16="http://schemas.microsoft.com/office/drawing/2014/main" val="20004"/>
                    </a:ext>
                  </a:extLst>
                </a:gridCol>
                <a:gridCol w="747713">
                  <a:extLst>
                    <a:ext uri="{9D8B030D-6E8A-4147-A177-3AD203B41FA5}">
                      <a16:colId xmlns:a16="http://schemas.microsoft.com/office/drawing/2014/main" val="20005"/>
                    </a:ext>
                  </a:extLst>
                </a:gridCol>
                <a:gridCol w="936625">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938213">
                  <a:extLst>
                    <a:ext uri="{9D8B030D-6E8A-4147-A177-3AD203B41FA5}">
                      <a16:colId xmlns:a16="http://schemas.microsoft.com/office/drawing/2014/main" val="20008"/>
                    </a:ext>
                  </a:extLst>
                </a:gridCol>
                <a:gridCol w="860425">
                  <a:extLst>
                    <a:ext uri="{9D8B030D-6E8A-4147-A177-3AD203B41FA5}">
                      <a16:colId xmlns:a16="http://schemas.microsoft.com/office/drawing/2014/main" val="20009"/>
                    </a:ext>
                  </a:extLst>
                </a:gridCol>
              </a:tblGrid>
              <a:tr h="27467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Dur.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Gözleme Noktaları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Mira Okumaları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Yatay mesafe (m)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Yatay açı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tr-TR" sz="1200" b="1" i="0" u="none" strike="noStrike" cap="none" normalizeH="0" baseline="0" dirty="0" err="1" smtClean="0">
                          <a:ln>
                            <a:noFill/>
                          </a:ln>
                          <a:solidFill>
                            <a:schemeClr val="tx1"/>
                          </a:solidFill>
                          <a:effectLst/>
                          <a:latin typeface="Arial" charset="0"/>
                          <a:ea typeface="Times New Roman" pitchFamily="18" charset="0"/>
                          <a:cs typeface="Arial" charset="0"/>
                        </a:rPr>
                        <a:t>grad</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Yükseklikler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Not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54">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Orta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Üst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G.E.Y.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Noktalar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55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1.069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1.155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1.542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1.332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1.236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1.630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1.475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2.682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39.00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35.20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10.80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35.40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207.30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243.20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336.40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203.20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851.264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H</a:t>
                      </a:r>
                      <a:r>
                        <a:rPr kumimoji="0" lang="tr-TR" sz="1200" b="1" i="0" u="none" strike="noStrike" cap="none" normalizeH="0" baseline="-30000" smtClean="0">
                          <a:ln>
                            <a:noFill/>
                          </a:ln>
                          <a:solidFill>
                            <a:schemeClr val="tx1"/>
                          </a:solidFill>
                          <a:effectLst/>
                          <a:latin typeface="Arial" charset="0"/>
                          <a:ea typeface="Times New Roman" pitchFamily="18" charset="0"/>
                          <a:cs typeface="Arial" charset="0"/>
                        </a:rPr>
                        <a:t>1</a:t>
                      </a: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7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1.073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1.188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0.876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0.578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0.903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65.00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86.10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201.40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361.60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341.00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 de i=1.546 m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1.872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1.298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2.197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2.093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2.522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2.250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1.856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2.004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2.276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65.00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43.20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62.00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55.00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57.00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36.60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97.40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222.10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290.20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310.60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346.90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Arial" charset="0"/>
                        </a:rPr>
                        <a:t>III. de</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tr-TR" sz="1200" b="1" i="0" u="none" strike="noStrike" cap="none" normalizeH="0" baseline="0" dirty="0" smtClean="0">
                          <a:ln>
                            <a:noFill/>
                          </a:ln>
                          <a:solidFill>
                            <a:schemeClr val="tx1"/>
                          </a:solidFill>
                          <a:effectLst/>
                          <a:latin typeface="Arial" charset="0"/>
                          <a:cs typeface="Arial" charset="0"/>
                        </a:rPr>
                        <a:t>i</a:t>
                      </a:r>
                      <a:r>
                        <a:rPr kumimoji="0" lang="tr-TR" sz="1200" b="1" i="0" u="none" strike="noStrike" cap="none" normalizeH="0" baseline="0" dirty="0" smtClean="0">
                          <a:ln>
                            <a:noFill/>
                          </a:ln>
                          <a:solidFill>
                            <a:schemeClr val="tx1"/>
                          </a:solidFill>
                          <a:effectLst/>
                          <a:latin typeface="Arial" charset="0"/>
                          <a:cs typeface="Times New Roman" pitchFamily="18" charset="0"/>
                        </a:rPr>
                        <a:t>=1.554 m.</a:t>
                      </a:r>
                      <a:r>
                        <a:rPr kumimoji="0" lang="tr-TR" sz="1200" b="1" i="0" u="none" strike="noStrike" cap="none" normalizeH="0" baseline="0" dirty="0" smtClean="0">
                          <a:ln>
                            <a:noFill/>
                          </a:ln>
                          <a:solidFill>
                            <a:schemeClr val="tx1"/>
                          </a:solidFill>
                          <a:effectLst/>
                          <a:latin typeface="Arial" charset="0"/>
                          <a:cs typeface="Arial" charset="0"/>
                        </a:rPr>
                        <a:t>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6500" name="Freeform 68"/>
          <p:cNvSpPr>
            <a:spLocks/>
          </p:cNvSpPr>
          <p:nvPr/>
        </p:nvSpPr>
        <p:spPr bwMode="auto">
          <a:xfrm>
            <a:off x="8212137" y="1746814"/>
            <a:ext cx="935038" cy="168275"/>
          </a:xfrm>
          <a:custGeom>
            <a:avLst/>
            <a:gdLst>
              <a:gd name="T0" fmla="*/ 0 w 589"/>
              <a:gd name="T1" fmla="*/ 2147483646 h 106"/>
              <a:gd name="T2" fmla="*/ 2147483646 w 589"/>
              <a:gd name="T3" fmla="*/ 2147483646 h 106"/>
              <a:gd name="T4" fmla="*/ 2147483646 w 589"/>
              <a:gd name="T5" fmla="*/ 2147483646 h 106"/>
              <a:gd name="T6" fmla="*/ 2147483646 w 589"/>
              <a:gd name="T7" fmla="*/ 2147483646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 h="106">
                <a:moveTo>
                  <a:pt x="0" y="106"/>
                </a:moveTo>
                <a:cubicBezTo>
                  <a:pt x="49" y="68"/>
                  <a:pt x="98" y="30"/>
                  <a:pt x="181" y="15"/>
                </a:cubicBezTo>
                <a:cubicBezTo>
                  <a:pt x="264" y="0"/>
                  <a:pt x="431" y="8"/>
                  <a:pt x="499" y="15"/>
                </a:cubicBezTo>
                <a:cubicBezTo>
                  <a:pt x="567" y="22"/>
                  <a:pt x="574" y="45"/>
                  <a:pt x="589" y="6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46501" name="Group 69"/>
          <p:cNvGrpSpPr>
            <a:grpSpLocks/>
          </p:cNvGrpSpPr>
          <p:nvPr/>
        </p:nvGrpSpPr>
        <p:grpSpPr bwMode="auto">
          <a:xfrm>
            <a:off x="8445904" y="2024974"/>
            <a:ext cx="819150" cy="681037"/>
            <a:chOff x="3729" y="1344"/>
            <a:chExt cx="516" cy="429"/>
          </a:xfrm>
        </p:grpSpPr>
        <p:sp>
          <p:nvSpPr>
            <p:cNvPr id="9284" name="Rectangle 70"/>
            <p:cNvSpPr>
              <a:spLocks noChangeArrowheads="1"/>
            </p:cNvSpPr>
            <p:nvPr/>
          </p:nvSpPr>
          <p:spPr bwMode="auto">
            <a:xfrm>
              <a:off x="3969" y="1344"/>
              <a:ext cx="22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9285" name="Text Box 71"/>
            <p:cNvSpPr txBox="1">
              <a:spLocks noChangeArrowheads="1"/>
            </p:cNvSpPr>
            <p:nvPr/>
          </p:nvSpPr>
          <p:spPr bwMode="auto">
            <a:xfrm>
              <a:off x="3729" y="152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b="1">
                  <a:solidFill>
                    <a:srgbClr val="FF0000"/>
                  </a:solidFill>
                </a:rPr>
                <a:t>Çıkar</a:t>
              </a:r>
            </a:p>
          </p:txBody>
        </p:sp>
      </p:grpSp>
      <p:grpSp>
        <p:nvGrpSpPr>
          <p:cNvPr id="146511" name="Group 79"/>
          <p:cNvGrpSpPr>
            <a:grpSpLocks/>
          </p:cNvGrpSpPr>
          <p:nvPr/>
        </p:nvGrpSpPr>
        <p:grpSpPr bwMode="auto">
          <a:xfrm>
            <a:off x="5256616" y="1484313"/>
            <a:ext cx="3455988" cy="1439863"/>
            <a:chOff x="2336" y="1298"/>
            <a:chExt cx="2177" cy="907"/>
          </a:xfrm>
        </p:grpSpPr>
        <p:sp>
          <p:nvSpPr>
            <p:cNvPr id="9282" name="Freeform 73"/>
            <p:cNvSpPr>
              <a:spLocks/>
            </p:cNvSpPr>
            <p:nvPr/>
          </p:nvSpPr>
          <p:spPr bwMode="auto">
            <a:xfrm rot="-444431">
              <a:off x="2426" y="1629"/>
              <a:ext cx="2087" cy="91"/>
            </a:xfrm>
            <a:custGeom>
              <a:avLst/>
              <a:gdLst>
                <a:gd name="T0" fmla="*/ 0 w 1407"/>
                <a:gd name="T1" fmla="*/ 0 h 143"/>
                <a:gd name="T2" fmla="*/ 17390 w 1407"/>
                <a:gd name="T3" fmla="*/ 1 h 143"/>
                <a:gd name="T4" fmla="*/ 48630 w 1407"/>
                <a:gd name="T5" fmla="*/ 1 h 143"/>
                <a:gd name="T6" fmla="*/ 93660 w 1407"/>
                <a:gd name="T7" fmla="*/ 1 h 143"/>
                <a:gd name="T8" fmla="*/ 107604 w 1407"/>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7" h="143">
                  <a:moveTo>
                    <a:pt x="0" y="0"/>
                  </a:moveTo>
                  <a:cubicBezTo>
                    <a:pt x="60" y="11"/>
                    <a:pt x="121" y="23"/>
                    <a:pt x="227" y="46"/>
                  </a:cubicBezTo>
                  <a:cubicBezTo>
                    <a:pt x="333" y="69"/>
                    <a:pt x="470" y="129"/>
                    <a:pt x="636" y="136"/>
                  </a:cubicBezTo>
                  <a:cubicBezTo>
                    <a:pt x="802" y="143"/>
                    <a:pt x="1097" y="114"/>
                    <a:pt x="1225" y="91"/>
                  </a:cubicBezTo>
                  <a:cubicBezTo>
                    <a:pt x="1353" y="68"/>
                    <a:pt x="1380" y="34"/>
                    <a:pt x="1407"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283" name="AutoShape 78"/>
            <p:cNvSpPr>
              <a:spLocks/>
            </p:cNvSpPr>
            <p:nvPr/>
          </p:nvSpPr>
          <p:spPr bwMode="auto">
            <a:xfrm>
              <a:off x="2336" y="1298"/>
              <a:ext cx="136" cy="907"/>
            </a:xfrm>
            <a:prstGeom prst="rightBrace">
              <a:avLst>
                <a:gd name="adj1" fmla="val 55576"/>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pSp>
    </p:spTree>
    <p:extLst>
      <p:ext uri="{BB962C8B-B14F-4D97-AF65-F5344CB8AC3E}">
        <p14:creationId xmlns:p14="http://schemas.microsoft.com/office/powerpoint/2010/main" val="462902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6500"/>
                                        </p:tgtEl>
                                        <p:attrNameLst>
                                          <p:attrName>style.visibility</p:attrName>
                                        </p:attrNameLst>
                                      </p:cBhvr>
                                      <p:to>
                                        <p:strVal val="visible"/>
                                      </p:to>
                                    </p:set>
                                    <p:animEffect transition="in" filter="wipe(left)">
                                      <p:cBhvr>
                                        <p:cTn id="7" dur="2000"/>
                                        <p:tgtEl>
                                          <p:spTgt spid="146500"/>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46511"/>
                                        </p:tgtEl>
                                        <p:attrNameLst>
                                          <p:attrName>style.visibility</p:attrName>
                                        </p:attrNameLst>
                                      </p:cBhvr>
                                      <p:to>
                                        <p:strVal val="visible"/>
                                      </p:to>
                                    </p:set>
                                    <p:animEffect transition="in" filter="wipe(left)">
                                      <p:cBhvr>
                                        <p:cTn id="11" dur="2000"/>
                                        <p:tgtEl>
                                          <p:spTgt spid="146511"/>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146501"/>
                                        </p:tgtEl>
                                        <p:attrNameLst>
                                          <p:attrName>style.visibility</p:attrName>
                                        </p:attrNameLst>
                                      </p:cBhvr>
                                      <p:to>
                                        <p:strVal val="visible"/>
                                      </p:to>
                                    </p:set>
                                    <p:animEffect transition="in" filter="diamond(in)">
                                      <p:cBhvr>
                                        <p:cTn id="15" dur="2000"/>
                                        <p:tgtEl>
                                          <p:spTgt spid="14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58" name="Group 2"/>
          <p:cNvGraphicFramePr>
            <a:graphicFrameLocks noGrp="1"/>
          </p:cNvGraphicFramePr>
          <p:nvPr>
            <p:extLst>
              <p:ext uri="{D42A27DB-BD31-4B8C-83A1-F6EECF244321}">
                <p14:modId xmlns:p14="http://schemas.microsoft.com/office/powerpoint/2010/main" val="492949843"/>
              </p:ext>
            </p:extLst>
          </p:nvPr>
        </p:nvGraphicFramePr>
        <p:xfrm>
          <a:off x="2359400" y="765723"/>
          <a:ext cx="7848600" cy="5395912"/>
        </p:xfrm>
        <a:graphic>
          <a:graphicData uri="http://schemas.openxmlformats.org/drawingml/2006/table">
            <a:tbl>
              <a:tblPr/>
              <a:tblGrid>
                <a:gridCol w="561975">
                  <a:extLst>
                    <a:ext uri="{9D8B030D-6E8A-4147-A177-3AD203B41FA5}">
                      <a16:colId xmlns:a16="http://schemas.microsoft.com/office/drawing/2014/main" val="20000"/>
                    </a:ext>
                  </a:extLst>
                </a:gridCol>
                <a:gridCol w="898525">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649287">
                  <a:extLst>
                    <a:ext uri="{9D8B030D-6E8A-4147-A177-3AD203B41FA5}">
                      <a16:colId xmlns:a16="http://schemas.microsoft.com/office/drawing/2014/main" val="20004"/>
                    </a:ext>
                  </a:extLst>
                </a:gridCol>
                <a:gridCol w="747713">
                  <a:extLst>
                    <a:ext uri="{9D8B030D-6E8A-4147-A177-3AD203B41FA5}">
                      <a16:colId xmlns:a16="http://schemas.microsoft.com/office/drawing/2014/main" val="20005"/>
                    </a:ext>
                  </a:extLst>
                </a:gridCol>
                <a:gridCol w="936625">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938213">
                  <a:extLst>
                    <a:ext uri="{9D8B030D-6E8A-4147-A177-3AD203B41FA5}">
                      <a16:colId xmlns:a16="http://schemas.microsoft.com/office/drawing/2014/main" val="20008"/>
                    </a:ext>
                  </a:extLst>
                </a:gridCol>
                <a:gridCol w="860425">
                  <a:extLst>
                    <a:ext uri="{9D8B030D-6E8A-4147-A177-3AD203B41FA5}">
                      <a16:colId xmlns:a16="http://schemas.microsoft.com/office/drawing/2014/main" val="20009"/>
                    </a:ext>
                  </a:extLst>
                </a:gridCol>
              </a:tblGrid>
              <a:tr h="27467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Dur.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Gözleme Noktaları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Mira Okumaları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Yatay mesafe (m)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Yatay açı</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tr-TR" sz="1200" b="1" i="0" u="none" strike="noStrike" cap="none" normalizeH="0" baseline="0" dirty="0" err="1" smtClean="0">
                          <a:ln>
                            <a:noFill/>
                          </a:ln>
                          <a:solidFill>
                            <a:schemeClr val="tx1"/>
                          </a:solidFill>
                          <a:effectLst/>
                          <a:latin typeface="Arial" charset="0"/>
                          <a:ea typeface="Times New Roman" pitchFamily="18" charset="0"/>
                          <a:cs typeface="Arial" charset="0"/>
                        </a:rPr>
                        <a:t>grad</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Yükseklikler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Not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54">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Orta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Üst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G.E.Y.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Noktalar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55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1.069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1.155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1.542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1.332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1.236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1.630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1.475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2.682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39.00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35.20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10.80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35.40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207.30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243.20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336.40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203.20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851.264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849.938</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849.722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850.072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849.843</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849.932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850.028</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848.882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H</a:t>
                      </a:r>
                      <a:r>
                        <a:rPr kumimoji="0" lang="tr-TR" sz="1200" b="1" i="0" u="none" strike="noStrike" cap="none" normalizeH="0" baseline="-30000" smtClean="0">
                          <a:ln>
                            <a:noFill/>
                          </a:ln>
                          <a:solidFill>
                            <a:schemeClr val="tx1"/>
                          </a:solidFill>
                          <a:effectLst/>
                          <a:latin typeface="Arial" charset="0"/>
                          <a:ea typeface="Times New Roman" pitchFamily="18" charset="0"/>
                          <a:cs typeface="Arial" charset="0"/>
                        </a:rPr>
                        <a:t>1</a:t>
                      </a: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7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1.073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1.188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0.876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0.578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0.903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65.00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86.10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201.40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361.60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341.00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 de i=1.546 m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1.872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1.298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2.197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2.093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2.522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2.250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1.856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2.004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2.276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65.00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43.20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62.00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55.00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57.00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36.60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97.40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222.10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290.20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310.60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346.90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Arial" charset="0"/>
                        </a:rPr>
                        <a:t>III. de</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tr-TR" sz="1200" b="1" i="0" u="none" strike="noStrike" cap="none" normalizeH="0" baseline="0" dirty="0" smtClean="0">
                          <a:ln>
                            <a:noFill/>
                          </a:ln>
                          <a:solidFill>
                            <a:schemeClr val="tx1"/>
                          </a:solidFill>
                          <a:effectLst/>
                          <a:latin typeface="Arial" charset="0"/>
                          <a:cs typeface="Arial" charset="0"/>
                        </a:rPr>
                        <a:t>i</a:t>
                      </a:r>
                      <a:r>
                        <a:rPr kumimoji="0" lang="tr-TR" sz="1200" b="1" i="0" u="none" strike="noStrike" cap="none" normalizeH="0" baseline="0" dirty="0" smtClean="0">
                          <a:ln>
                            <a:noFill/>
                          </a:ln>
                          <a:solidFill>
                            <a:schemeClr val="tx1"/>
                          </a:solidFill>
                          <a:effectLst/>
                          <a:latin typeface="Arial" charset="0"/>
                          <a:cs typeface="Times New Roman" pitchFamily="18" charset="0"/>
                        </a:rPr>
                        <a:t>=1.554 m.</a:t>
                      </a:r>
                      <a:r>
                        <a:rPr kumimoji="0" lang="tr-TR" sz="1200" b="1" i="0" u="none" strike="noStrike" cap="none" normalizeH="0" baseline="0" dirty="0" smtClean="0">
                          <a:ln>
                            <a:noFill/>
                          </a:ln>
                          <a:solidFill>
                            <a:schemeClr val="tx1"/>
                          </a:solidFill>
                          <a:effectLst/>
                          <a:latin typeface="Arial" charset="0"/>
                          <a:cs typeface="Arial" charset="0"/>
                        </a:rPr>
                        <a:t>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147519" name="Group 63"/>
          <p:cNvGrpSpPr>
            <a:grpSpLocks/>
          </p:cNvGrpSpPr>
          <p:nvPr/>
        </p:nvGrpSpPr>
        <p:grpSpPr bwMode="auto">
          <a:xfrm>
            <a:off x="7589839" y="3317241"/>
            <a:ext cx="819150" cy="538163"/>
            <a:chOff x="3094" y="1344"/>
            <a:chExt cx="516" cy="339"/>
          </a:xfrm>
        </p:grpSpPr>
        <p:sp>
          <p:nvSpPr>
            <p:cNvPr id="10306" name="AutoShape 64"/>
            <p:cNvSpPr>
              <a:spLocks noChangeArrowheads="1"/>
            </p:cNvSpPr>
            <p:nvPr/>
          </p:nvSpPr>
          <p:spPr bwMode="auto">
            <a:xfrm>
              <a:off x="3288" y="1344"/>
              <a:ext cx="136" cy="136"/>
            </a:xfrm>
            <a:prstGeom prst="plus">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0307" name="Text Box 65"/>
            <p:cNvSpPr txBox="1">
              <a:spLocks noChangeArrowheads="1"/>
            </p:cNvSpPr>
            <p:nvPr/>
          </p:nvSpPr>
          <p:spPr bwMode="auto">
            <a:xfrm>
              <a:off x="3094" y="143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b="1" dirty="0">
                  <a:solidFill>
                    <a:srgbClr val="FF0000"/>
                  </a:solidFill>
                </a:rPr>
                <a:t>Topla</a:t>
              </a:r>
            </a:p>
          </p:txBody>
        </p:sp>
      </p:grpSp>
      <p:sp>
        <p:nvSpPr>
          <p:cNvPr id="147522" name="Freeform 66"/>
          <p:cNvSpPr>
            <a:spLocks/>
          </p:cNvSpPr>
          <p:nvPr/>
        </p:nvSpPr>
        <p:spPr bwMode="auto">
          <a:xfrm flipH="1">
            <a:off x="8408989" y="3142802"/>
            <a:ext cx="1152525" cy="71438"/>
          </a:xfrm>
          <a:custGeom>
            <a:avLst/>
            <a:gdLst>
              <a:gd name="T0" fmla="*/ 0 w 1225"/>
              <a:gd name="T1" fmla="*/ 2147483646 h 45"/>
              <a:gd name="T2" fmla="*/ 2147483646 w 1225"/>
              <a:gd name="T3" fmla="*/ 0 h 45"/>
              <a:gd name="T4" fmla="*/ 2147483646 w 1225"/>
              <a:gd name="T5" fmla="*/ 2147483646 h 45"/>
              <a:gd name="T6" fmla="*/ 0 60000 65536"/>
              <a:gd name="T7" fmla="*/ 0 60000 65536"/>
              <a:gd name="T8" fmla="*/ 0 60000 65536"/>
            </a:gdLst>
            <a:ahLst/>
            <a:cxnLst>
              <a:cxn ang="T6">
                <a:pos x="T0" y="T1"/>
              </a:cxn>
              <a:cxn ang="T7">
                <a:pos x="T2" y="T3"/>
              </a:cxn>
              <a:cxn ang="T8">
                <a:pos x="T4" y="T5"/>
              </a:cxn>
            </a:cxnLst>
            <a:rect l="0" t="0" r="r" b="b"/>
            <a:pathLst>
              <a:path w="1225" h="45">
                <a:moveTo>
                  <a:pt x="0" y="45"/>
                </a:moveTo>
                <a:cubicBezTo>
                  <a:pt x="306" y="22"/>
                  <a:pt x="612" y="0"/>
                  <a:pt x="816" y="0"/>
                </a:cubicBezTo>
                <a:cubicBezTo>
                  <a:pt x="1020" y="0"/>
                  <a:pt x="1149" y="38"/>
                  <a:pt x="1225" y="45"/>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47523" name="Freeform 67"/>
          <p:cNvSpPr>
            <a:spLocks/>
          </p:cNvSpPr>
          <p:nvPr/>
        </p:nvSpPr>
        <p:spPr bwMode="auto">
          <a:xfrm>
            <a:off x="7787481" y="2866361"/>
            <a:ext cx="792163" cy="334962"/>
          </a:xfrm>
          <a:custGeom>
            <a:avLst/>
            <a:gdLst>
              <a:gd name="T0" fmla="*/ 2147483646 w 499"/>
              <a:gd name="T1" fmla="*/ 2147483646 h 211"/>
              <a:gd name="T2" fmla="*/ 2147483646 w 499"/>
              <a:gd name="T3" fmla="*/ 2147483646 h 211"/>
              <a:gd name="T4" fmla="*/ 0 w 499"/>
              <a:gd name="T5" fmla="*/ 2147483646 h 211"/>
              <a:gd name="T6" fmla="*/ 0 60000 65536"/>
              <a:gd name="T7" fmla="*/ 0 60000 65536"/>
              <a:gd name="T8" fmla="*/ 0 60000 65536"/>
            </a:gdLst>
            <a:ahLst/>
            <a:cxnLst>
              <a:cxn ang="T6">
                <a:pos x="T0" y="T1"/>
              </a:cxn>
              <a:cxn ang="T7">
                <a:pos x="T2" y="T3"/>
              </a:cxn>
              <a:cxn ang="T8">
                <a:pos x="T4" y="T5"/>
              </a:cxn>
            </a:cxnLst>
            <a:rect l="0" t="0" r="r" b="b"/>
            <a:pathLst>
              <a:path w="499" h="211">
                <a:moveTo>
                  <a:pt x="499" y="30"/>
                </a:moveTo>
                <a:cubicBezTo>
                  <a:pt x="404" y="15"/>
                  <a:pt x="310" y="0"/>
                  <a:pt x="227" y="30"/>
                </a:cubicBezTo>
                <a:cubicBezTo>
                  <a:pt x="144" y="60"/>
                  <a:pt x="72" y="135"/>
                  <a:pt x="0" y="211"/>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extLst>
      <p:ext uri="{BB962C8B-B14F-4D97-AF65-F5344CB8AC3E}">
        <p14:creationId xmlns:p14="http://schemas.microsoft.com/office/powerpoint/2010/main" val="178796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47523"/>
                                        </p:tgtEl>
                                        <p:attrNameLst>
                                          <p:attrName>style.visibility</p:attrName>
                                        </p:attrNameLst>
                                      </p:cBhvr>
                                      <p:to>
                                        <p:strVal val="visible"/>
                                      </p:to>
                                    </p:set>
                                    <p:animEffect transition="in" filter="wipe(right)">
                                      <p:cBhvr>
                                        <p:cTn id="7" dur="2000"/>
                                        <p:tgtEl>
                                          <p:spTgt spid="147523"/>
                                        </p:tgtEl>
                                      </p:cBhvr>
                                    </p:animEffect>
                                  </p:childTnLst>
                                </p:cTn>
                              </p:par>
                              <p:par>
                                <p:cTn id="8" presetID="22" presetClass="entr" presetSubtype="2" fill="hold" nodeType="withEffect">
                                  <p:stCondLst>
                                    <p:cond delay="0"/>
                                  </p:stCondLst>
                                  <p:childTnLst>
                                    <p:set>
                                      <p:cBhvr>
                                        <p:cTn id="9" dur="1" fill="hold">
                                          <p:stCondLst>
                                            <p:cond delay="0"/>
                                          </p:stCondLst>
                                        </p:cTn>
                                        <p:tgtEl>
                                          <p:spTgt spid="147522"/>
                                        </p:tgtEl>
                                        <p:attrNameLst>
                                          <p:attrName>style.visibility</p:attrName>
                                        </p:attrNameLst>
                                      </p:cBhvr>
                                      <p:to>
                                        <p:strVal val="visible"/>
                                      </p:to>
                                    </p:set>
                                    <p:animEffect transition="in" filter="wipe(right)">
                                      <p:cBhvr>
                                        <p:cTn id="10" dur="2000"/>
                                        <p:tgtEl>
                                          <p:spTgt spid="147522"/>
                                        </p:tgtEl>
                                      </p:cBhvr>
                                    </p:animEffect>
                                  </p:childTnLst>
                                </p:cTn>
                              </p:par>
                            </p:childTnLst>
                          </p:cTn>
                        </p:par>
                        <p:par>
                          <p:cTn id="11" fill="hold" nodeType="afterGroup">
                            <p:stCondLst>
                              <p:cond delay="2000"/>
                            </p:stCondLst>
                            <p:childTnLst>
                              <p:par>
                                <p:cTn id="12" presetID="8" presetClass="entr" presetSubtype="16" fill="hold" nodeType="afterEffect">
                                  <p:stCondLst>
                                    <p:cond delay="0"/>
                                  </p:stCondLst>
                                  <p:childTnLst>
                                    <p:set>
                                      <p:cBhvr>
                                        <p:cTn id="13" dur="1" fill="hold">
                                          <p:stCondLst>
                                            <p:cond delay="0"/>
                                          </p:stCondLst>
                                        </p:cTn>
                                        <p:tgtEl>
                                          <p:spTgt spid="147519"/>
                                        </p:tgtEl>
                                        <p:attrNameLst>
                                          <p:attrName>style.visibility</p:attrName>
                                        </p:attrNameLst>
                                      </p:cBhvr>
                                      <p:to>
                                        <p:strVal val="visible"/>
                                      </p:to>
                                    </p:set>
                                    <p:animEffect transition="in" filter="diamond(in)">
                                      <p:cBhvr>
                                        <p:cTn id="14" dur="2000"/>
                                        <p:tgtEl>
                                          <p:spTgt spid="147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2" name="Group 2"/>
          <p:cNvGraphicFramePr>
            <a:graphicFrameLocks noGrp="1"/>
          </p:cNvGraphicFramePr>
          <p:nvPr>
            <p:extLst>
              <p:ext uri="{D42A27DB-BD31-4B8C-83A1-F6EECF244321}">
                <p14:modId xmlns:p14="http://schemas.microsoft.com/office/powerpoint/2010/main" val="360317651"/>
              </p:ext>
            </p:extLst>
          </p:nvPr>
        </p:nvGraphicFramePr>
        <p:xfrm>
          <a:off x="2101706" y="666460"/>
          <a:ext cx="7848600" cy="5395912"/>
        </p:xfrm>
        <a:graphic>
          <a:graphicData uri="http://schemas.openxmlformats.org/drawingml/2006/table">
            <a:tbl>
              <a:tblPr/>
              <a:tblGrid>
                <a:gridCol w="561975">
                  <a:extLst>
                    <a:ext uri="{9D8B030D-6E8A-4147-A177-3AD203B41FA5}">
                      <a16:colId xmlns:a16="http://schemas.microsoft.com/office/drawing/2014/main" val="20000"/>
                    </a:ext>
                  </a:extLst>
                </a:gridCol>
                <a:gridCol w="898525">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649287">
                  <a:extLst>
                    <a:ext uri="{9D8B030D-6E8A-4147-A177-3AD203B41FA5}">
                      <a16:colId xmlns:a16="http://schemas.microsoft.com/office/drawing/2014/main" val="20004"/>
                    </a:ext>
                  </a:extLst>
                </a:gridCol>
                <a:gridCol w="747713">
                  <a:extLst>
                    <a:ext uri="{9D8B030D-6E8A-4147-A177-3AD203B41FA5}">
                      <a16:colId xmlns:a16="http://schemas.microsoft.com/office/drawing/2014/main" val="20005"/>
                    </a:ext>
                  </a:extLst>
                </a:gridCol>
                <a:gridCol w="936625">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938213">
                  <a:extLst>
                    <a:ext uri="{9D8B030D-6E8A-4147-A177-3AD203B41FA5}">
                      <a16:colId xmlns:a16="http://schemas.microsoft.com/office/drawing/2014/main" val="20008"/>
                    </a:ext>
                  </a:extLst>
                </a:gridCol>
                <a:gridCol w="860425">
                  <a:extLst>
                    <a:ext uri="{9D8B030D-6E8A-4147-A177-3AD203B41FA5}">
                      <a16:colId xmlns:a16="http://schemas.microsoft.com/office/drawing/2014/main" val="20009"/>
                    </a:ext>
                  </a:extLst>
                </a:gridCol>
              </a:tblGrid>
              <a:tr h="27467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Dur.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Gözleme Noktaları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Mira Okumaları</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Yatay mesafe (m)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Yatay açı</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tr-TR" sz="1200" b="1" i="0" u="none" strike="noStrike" cap="none" normalizeH="0" baseline="0" dirty="0" err="1" smtClean="0">
                          <a:ln>
                            <a:noFill/>
                          </a:ln>
                          <a:solidFill>
                            <a:schemeClr val="tx1"/>
                          </a:solidFill>
                          <a:effectLst/>
                          <a:latin typeface="Arial" charset="0"/>
                          <a:ea typeface="Times New Roman" pitchFamily="18" charset="0"/>
                          <a:cs typeface="Arial" charset="0"/>
                        </a:rPr>
                        <a:t>grad</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Yükseklikler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Not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54">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Alt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Orta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Üst kıl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G.E.Y.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Noktalar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55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1.069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1.155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1.542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1.332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1.236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1.630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1.368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1.475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2.682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39.00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35.20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10.80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35.40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207.30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236.40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243.20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336.40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203.20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851.264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849.938</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849.722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850.072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849.843</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849.932</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850.028</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848.882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H</a:t>
                      </a:r>
                      <a:r>
                        <a:rPr kumimoji="0" lang="tr-TR" sz="1200" b="1" i="0" u="none" strike="noStrike" cap="none" normalizeH="0" baseline="-30000" smtClean="0">
                          <a:ln>
                            <a:noFill/>
                          </a:ln>
                          <a:solidFill>
                            <a:schemeClr val="tx1"/>
                          </a:solidFill>
                          <a:effectLst/>
                          <a:latin typeface="Arial" charset="0"/>
                          <a:ea typeface="Times New Roman" pitchFamily="18" charset="0"/>
                          <a:cs typeface="Arial" charset="0"/>
                        </a:rPr>
                        <a:t>1</a:t>
                      </a: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=850.0m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7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III</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1.073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1.188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1.109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1.216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1.025</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0.876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0.578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1.252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1.276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1.123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0.903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1.464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1.328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1.221</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1.228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65.00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42.40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86.10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144.20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201.40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279.60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313.40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361.60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341.00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850.428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 de i=1.546 m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III</a:t>
                      </a:r>
                      <a:endParaRPr kumimoji="0" lang="tr-TR" sz="14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II</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1.872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1.298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1.392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1.454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1.648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2.197</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2.034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1.608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1.624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1.729</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1.933</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2.093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2.522</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2.250</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1.918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1.856</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2.004</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2.218</a:t>
                      </a: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2.276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65.00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43.20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62.00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46.40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55.00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57.00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36.60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36.20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97.40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222.10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290.20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310.60</a:t>
                      </a:r>
                      <a:endParaRPr kumimoji="0" lang="tr-TR"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346.90</a:t>
                      </a:r>
                      <a:endParaRPr kumimoji="0" lang="tr-TR" sz="2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Arial" charset="0"/>
                        </a:rPr>
                        <a:t>III. de</a:t>
                      </a:r>
                      <a:r>
                        <a:rPr kumimoji="0" lang="tr-TR" sz="12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tr-TR" sz="1200" b="1" i="0" u="none" strike="noStrike" cap="none" normalizeH="0" baseline="0" dirty="0" smtClean="0">
                          <a:ln>
                            <a:noFill/>
                          </a:ln>
                          <a:solidFill>
                            <a:schemeClr val="tx1"/>
                          </a:solidFill>
                          <a:effectLst/>
                          <a:latin typeface="Arial" charset="0"/>
                          <a:cs typeface="Arial" charset="0"/>
                        </a:rPr>
                        <a:t>i</a:t>
                      </a:r>
                      <a:r>
                        <a:rPr kumimoji="0" lang="tr-TR" sz="1200" b="1" i="0" u="none" strike="noStrike" cap="none" normalizeH="0" baseline="0" dirty="0" smtClean="0">
                          <a:ln>
                            <a:noFill/>
                          </a:ln>
                          <a:solidFill>
                            <a:schemeClr val="tx1"/>
                          </a:solidFill>
                          <a:effectLst/>
                          <a:latin typeface="Arial" charset="0"/>
                          <a:cs typeface="Times New Roman" pitchFamily="18" charset="0"/>
                        </a:rPr>
                        <a:t>=1.554 m.</a:t>
                      </a:r>
                      <a:r>
                        <a:rPr kumimoji="0" lang="tr-TR" sz="1200" b="1" i="0" u="none" strike="noStrike" cap="none" normalizeH="0" baseline="0" dirty="0" smtClean="0">
                          <a:ln>
                            <a:noFill/>
                          </a:ln>
                          <a:solidFill>
                            <a:schemeClr val="tx1"/>
                          </a:solidFill>
                          <a:effectLst/>
                          <a:latin typeface="Arial" charset="0"/>
                          <a:cs typeface="Arial" charset="0"/>
                        </a:rPr>
                        <a:t> ölçüldü.</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8548" name="Freeform 68"/>
          <p:cNvSpPr>
            <a:spLocks/>
          </p:cNvSpPr>
          <p:nvPr/>
        </p:nvSpPr>
        <p:spPr bwMode="auto">
          <a:xfrm rot="456867">
            <a:off x="8086796" y="2958396"/>
            <a:ext cx="935038" cy="168275"/>
          </a:xfrm>
          <a:custGeom>
            <a:avLst/>
            <a:gdLst>
              <a:gd name="T0" fmla="*/ 0 w 589"/>
              <a:gd name="T1" fmla="*/ 2147483646 h 106"/>
              <a:gd name="T2" fmla="*/ 2147483646 w 589"/>
              <a:gd name="T3" fmla="*/ 2147483646 h 106"/>
              <a:gd name="T4" fmla="*/ 2147483646 w 589"/>
              <a:gd name="T5" fmla="*/ 2147483646 h 106"/>
              <a:gd name="T6" fmla="*/ 2147483646 w 589"/>
              <a:gd name="T7" fmla="*/ 2147483646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 h="106">
                <a:moveTo>
                  <a:pt x="0" y="106"/>
                </a:moveTo>
                <a:cubicBezTo>
                  <a:pt x="49" y="68"/>
                  <a:pt x="98" y="30"/>
                  <a:pt x="181" y="15"/>
                </a:cubicBezTo>
                <a:cubicBezTo>
                  <a:pt x="264" y="0"/>
                  <a:pt x="431" y="8"/>
                  <a:pt x="499" y="15"/>
                </a:cubicBezTo>
                <a:cubicBezTo>
                  <a:pt x="567" y="22"/>
                  <a:pt x="574" y="45"/>
                  <a:pt x="589" y="6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48549" name="Group 69"/>
          <p:cNvGrpSpPr>
            <a:grpSpLocks/>
          </p:cNvGrpSpPr>
          <p:nvPr/>
        </p:nvGrpSpPr>
        <p:grpSpPr bwMode="auto">
          <a:xfrm>
            <a:off x="8294939" y="3233913"/>
            <a:ext cx="819150" cy="681037"/>
            <a:chOff x="3729" y="1344"/>
            <a:chExt cx="516" cy="429"/>
          </a:xfrm>
        </p:grpSpPr>
        <p:sp>
          <p:nvSpPr>
            <p:cNvPr id="11332" name="Rectangle 70"/>
            <p:cNvSpPr>
              <a:spLocks noChangeArrowheads="1"/>
            </p:cNvSpPr>
            <p:nvPr/>
          </p:nvSpPr>
          <p:spPr bwMode="auto">
            <a:xfrm>
              <a:off x="3969" y="1344"/>
              <a:ext cx="22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1333" name="Text Box 71"/>
            <p:cNvSpPr txBox="1">
              <a:spLocks noChangeArrowheads="1"/>
            </p:cNvSpPr>
            <p:nvPr/>
          </p:nvSpPr>
          <p:spPr bwMode="auto">
            <a:xfrm>
              <a:off x="3729" y="152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b="1" dirty="0">
                  <a:solidFill>
                    <a:srgbClr val="FF0000"/>
                  </a:solidFill>
                </a:rPr>
                <a:t>Çıkar</a:t>
              </a:r>
            </a:p>
          </p:txBody>
        </p:sp>
      </p:grpSp>
      <p:grpSp>
        <p:nvGrpSpPr>
          <p:cNvPr id="148552" name="Group 72"/>
          <p:cNvGrpSpPr>
            <a:grpSpLocks/>
          </p:cNvGrpSpPr>
          <p:nvPr/>
        </p:nvGrpSpPr>
        <p:grpSpPr bwMode="auto">
          <a:xfrm>
            <a:off x="5253037" y="3141663"/>
            <a:ext cx="3455988" cy="1439863"/>
            <a:chOff x="2336" y="1298"/>
            <a:chExt cx="2177" cy="907"/>
          </a:xfrm>
        </p:grpSpPr>
        <p:sp>
          <p:nvSpPr>
            <p:cNvPr id="11330" name="Freeform 73"/>
            <p:cNvSpPr>
              <a:spLocks/>
            </p:cNvSpPr>
            <p:nvPr/>
          </p:nvSpPr>
          <p:spPr bwMode="auto">
            <a:xfrm rot="-444431">
              <a:off x="2426" y="1629"/>
              <a:ext cx="2087" cy="91"/>
            </a:xfrm>
            <a:custGeom>
              <a:avLst/>
              <a:gdLst>
                <a:gd name="T0" fmla="*/ 0 w 1407"/>
                <a:gd name="T1" fmla="*/ 0 h 143"/>
                <a:gd name="T2" fmla="*/ 17390 w 1407"/>
                <a:gd name="T3" fmla="*/ 1 h 143"/>
                <a:gd name="T4" fmla="*/ 48630 w 1407"/>
                <a:gd name="T5" fmla="*/ 1 h 143"/>
                <a:gd name="T6" fmla="*/ 93660 w 1407"/>
                <a:gd name="T7" fmla="*/ 1 h 143"/>
                <a:gd name="T8" fmla="*/ 107604 w 1407"/>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7" h="143">
                  <a:moveTo>
                    <a:pt x="0" y="0"/>
                  </a:moveTo>
                  <a:cubicBezTo>
                    <a:pt x="60" y="11"/>
                    <a:pt x="121" y="23"/>
                    <a:pt x="227" y="46"/>
                  </a:cubicBezTo>
                  <a:cubicBezTo>
                    <a:pt x="333" y="69"/>
                    <a:pt x="470" y="129"/>
                    <a:pt x="636" y="136"/>
                  </a:cubicBezTo>
                  <a:cubicBezTo>
                    <a:pt x="802" y="143"/>
                    <a:pt x="1097" y="114"/>
                    <a:pt x="1225" y="91"/>
                  </a:cubicBezTo>
                  <a:cubicBezTo>
                    <a:pt x="1353" y="68"/>
                    <a:pt x="1380" y="34"/>
                    <a:pt x="1407"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1331" name="AutoShape 74"/>
            <p:cNvSpPr>
              <a:spLocks/>
            </p:cNvSpPr>
            <p:nvPr/>
          </p:nvSpPr>
          <p:spPr bwMode="auto">
            <a:xfrm>
              <a:off x="2336" y="1298"/>
              <a:ext cx="136" cy="907"/>
            </a:xfrm>
            <a:prstGeom prst="rightBrace">
              <a:avLst>
                <a:gd name="adj1" fmla="val 55576"/>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pSp>
    </p:spTree>
    <p:extLst>
      <p:ext uri="{BB962C8B-B14F-4D97-AF65-F5344CB8AC3E}">
        <p14:creationId xmlns:p14="http://schemas.microsoft.com/office/powerpoint/2010/main" val="1198183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8548"/>
                                        </p:tgtEl>
                                        <p:attrNameLst>
                                          <p:attrName>style.visibility</p:attrName>
                                        </p:attrNameLst>
                                      </p:cBhvr>
                                      <p:to>
                                        <p:strVal val="visible"/>
                                      </p:to>
                                    </p:set>
                                    <p:animEffect transition="in" filter="wipe(left)">
                                      <p:cBhvr>
                                        <p:cTn id="7" dur="2000"/>
                                        <p:tgtEl>
                                          <p:spTgt spid="148548"/>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48552"/>
                                        </p:tgtEl>
                                        <p:attrNameLst>
                                          <p:attrName>style.visibility</p:attrName>
                                        </p:attrNameLst>
                                      </p:cBhvr>
                                      <p:to>
                                        <p:strVal val="visible"/>
                                      </p:to>
                                    </p:set>
                                    <p:animEffect transition="in" filter="wipe(left)">
                                      <p:cBhvr>
                                        <p:cTn id="11" dur="2000"/>
                                        <p:tgtEl>
                                          <p:spTgt spid="148552"/>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148549"/>
                                        </p:tgtEl>
                                        <p:attrNameLst>
                                          <p:attrName>style.visibility</p:attrName>
                                        </p:attrNameLst>
                                      </p:cBhvr>
                                      <p:to>
                                        <p:strVal val="visible"/>
                                      </p:to>
                                    </p:set>
                                    <p:animEffect transition="in" filter="diamond(in)">
                                      <p:cBhvr>
                                        <p:cTn id="15" dur="2000"/>
                                        <p:tgtEl>
                                          <p:spTgt spid="14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TotalTime>
  <Words>2082</Words>
  <Application>Microsoft Office PowerPoint</Application>
  <PresentationFormat>Geniş ekran</PresentationFormat>
  <Paragraphs>1517</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Garamond</vt:lpstr>
      <vt:lpstr>Times New Roman</vt:lpstr>
      <vt:lpstr>Organik</vt:lpstr>
      <vt:lpstr>MÜHENDİSLİKTE ÖLÇME BİLGİSİ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MÜHENDİSLİKTE ÖLÇME BİLGİSİ</dc:title>
  <dc:creator>m.sevba yılmaz</dc:creator>
  <cp:lastModifiedBy>m.sevba yılmaz</cp:lastModifiedBy>
  <cp:revision>6</cp:revision>
  <dcterms:created xsi:type="dcterms:W3CDTF">2020-01-21T18:18:14Z</dcterms:created>
  <dcterms:modified xsi:type="dcterms:W3CDTF">2020-01-21T18:51:24Z</dcterms:modified>
</cp:coreProperties>
</file>