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668" r:id="rId4"/>
    <p:sldId id="688" r:id="rId5"/>
    <p:sldId id="719" r:id="rId6"/>
    <p:sldId id="725" r:id="rId7"/>
    <p:sldId id="726" r:id="rId8"/>
    <p:sldId id="720" r:id="rId9"/>
    <p:sldId id="721" r:id="rId10"/>
    <p:sldId id="722" r:id="rId11"/>
    <p:sldId id="723" r:id="rId12"/>
    <p:sldId id="710" r:id="rId13"/>
    <p:sldId id="718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GGY214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 BİLGİSİ VE MALİYET ANALİZİ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1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2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Banz</a:t>
            </a:r>
            <a:r>
              <a:rPr lang="tr-TR" dirty="0"/>
              <a:t>, H., 1979. </a:t>
            </a:r>
            <a:r>
              <a:rPr lang="tr-TR" dirty="0" err="1"/>
              <a:t>Building</a:t>
            </a:r>
            <a:r>
              <a:rPr lang="tr-TR" dirty="0"/>
              <a:t> Construction </a:t>
            </a:r>
            <a:r>
              <a:rPr lang="tr-TR" dirty="0" err="1"/>
              <a:t>Details</a:t>
            </a:r>
            <a:r>
              <a:rPr lang="tr-TR" dirty="0"/>
              <a:t> </a:t>
            </a:r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Drawings</a:t>
            </a:r>
            <a:r>
              <a:rPr lang="tr-TR" dirty="0"/>
              <a:t>,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Nostrand</a:t>
            </a:r>
            <a:r>
              <a:rPr lang="tr-TR" dirty="0"/>
              <a:t> </a:t>
            </a:r>
            <a:r>
              <a:rPr lang="tr-TR" dirty="0" err="1"/>
              <a:t>Reinhold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New York,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Francis, D. ve </a:t>
            </a:r>
            <a:r>
              <a:rPr lang="tr-TR" dirty="0" err="1"/>
              <a:t>Ching</a:t>
            </a:r>
            <a:r>
              <a:rPr lang="tr-TR" dirty="0"/>
              <a:t>, K., 2000. Yapı, Bilim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Griffith, A. </a:t>
            </a:r>
            <a:r>
              <a:rPr lang="tr-TR" dirty="0" err="1"/>
              <a:t>and</a:t>
            </a:r>
            <a:r>
              <a:rPr lang="tr-TR" dirty="0"/>
              <a:t> Watson, P., 2003. Construction Management: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, </a:t>
            </a:r>
            <a:r>
              <a:rPr lang="tr-TR" dirty="0" err="1"/>
              <a:t>Palgrave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Güner, M.S., 2001. Yapı Bilgisi (Yapı Teknolojisi I-II), Aktif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Harrison, C.B., 1992. </a:t>
            </a:r>
            <a:r>
              <a:rPr lang="tr-TR" dirty="0" err="1"/>
              <a:t>Problems</a:t>
            </a:r>
            <a:r>
              <a:rPr lang="tr-TR" dirty="0"/>
              <a:t> in </a:t>
            </a:r>
            <a:r>
              <a:rPr lang="tr-TR" dirty="0" err="1"/>
              <a:t>Roofing</a:t>
            </a:r>
            <a:r>
              <a:rPr lang="tr-TR" dirty="0"/>
              <a:t> Design, </a:t>
            </a:r>
            <a:r>
              <a:rPr lang="tr-TR" dirty="0" err="1"/>
              <a:t>Butterworth</a:t>
            </a:r>
            <a:r>
              <a:rPr lang="tr-TR" dirty="0"/>
              <a:t> Architecture, </a:t>
            </a:r>
            <a:r>
              <a:rPr lang="tr-TR" dirty="0" err="1"/>
              <a:t>London</a:t>
            </a:r>
            <a:r>
              <a:rPr lang="tr-TR" dirty="0"/>
              <a:t>, UK</a:t>
            </a:r>
            <a:r>
              <a:rPr lang="tr-TR" dirty="0" smtClean="0"/>
              <a:t>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Kymmell</a:t>
            </a:r>
            <a:r>
              <a:rPr lang="tr-TR" dirty="0"/>
              <a:t>, W., 2008. </a:t>
            </a:r>
            <a:r>
              <a:rPr lang="tr-TR" dirty="0" err="1"/>
              <a:t>Building</a:t>
            </a:r>
            <a:r>
              <a:rPr lang="tr-TR" dirty="0"/>
              <a:t> Information </a:t>
            </a:r>
            <a:r>
              <a:rPr lang="tr-TR" dirty="0" err="1"/>
              <a:t>Modeling</a:t>
            </a:r>
            <a:r>
              <a:rPr lang="tr-TR" dirty="0"/>
              <a:t>: Planning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Managing</a:t>
            </a:r>
            <a:r>
              <a:rPr lang="tr-TR" dirty="0"/>
              <a:t> Construction </a:t>
            </a:r>
            <a:r>
              <a:rPr lang="tr-TR" dirty="0" err="1"/>
              <a:t>Projects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4D CAD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, 1st Edition, </a:t>
            </a:r>
            <a:r>
              <a:rPr lang="tr-TR" dirty="0" err="1"/>
              <a:t>McGraw-Hill</a:t>
            </a:r>
            <a:r>
              <a:rPr lang="tr-TR" dirty="0"/>
              <a:t> Construction Series, Set 2,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Mann, A.P., 1989. </a:t>
            </a:r>
            <a:r>
              <a:rPr lang="tr-TR" dirty="0" err="1"/>
              <a:t>Illustrated</a:t>
            </a:r>
            <a:r>
              <a:rPr lang="tr-TR" dirty="0"/>
              <a:t> </a:t>
            </a:r>
            <a:r>
              <a:rPr lang="tr-TR" dirty="0" err="1"/>
              <a:t>Residential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Commercial Construction,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 </a:t>
            </a:r>
            <a:r>
              <a:rPr lang="tr-TR" dirty="0" err="1"/>
              <a:t>Englewood</a:t>
            </a:r>
            <a:r>
              <a:rPr lang="tr-TR" dirty="0"/>
              <a:t> </a:t>
            </a:r>
            <a:r>
              <a:rPr lang="tr-TR" dirty="0" err="1"/>
              <a:t>Cliffs</a:t>
            </a:r>
            <a:r>
              <a:rPr lang="tr-TR" dirty="0"/>
              <a:t>, New Jersey, USA.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Mindham</a:t>
            </a:r>
            <a:r>
              <a:rPr lang="tr-TR" dirty="0"/>
              <a:t>, C.N., 1994. </a:t>
            </a:r>
            <a:r>
              <a:rPr lang="tr-TR" dirty="0" err="1"/>
              <a:t>Roof</a:t>
            </a:r>
            <a:r>
              <a:rPr lang="tr-TR" dirty="0"/>
              <a:t> Construction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Loft</a:t>
            </a:r>
            <a:r>
              <a:rPr lang="tr-TR" dirty="0"/>
              <a:t> Conversion, </a:t>
            </a:r>
            <a:r>
              <a:rPr lang="tr-TR" dirty="0" err="1"/>
              <a:t>Blackwell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, UK.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Pancarcı</a:t>
            </a:r>
            <a:r>
              <a:rPr lang="tr-TR" dirty="0"/>
              <a:t> A. ve Öcal, M.E., 2009. Yapı İşletmesi ve </a:t>
            </a:r>
            <a:r>
              <a:rPr lang="tr-TR" dirty="0" err="1"/>
              <a:t>Maloluş</a:t>
            </a:r>
            <a:r>
              <a:rPr lang="tr-TR" dirty="0"/>
              <a:t> Hesapları, Birsen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Uğur, L.O., 2009. Yapı Maliyeti Çalışmaları </a:t>
            </a:r>
            <a:r>
              <a:rPr lang="tr-TR" dirty="0" err="1"/>
              <a:t>Alter</a:t>
            </a:r>
            <a:r>
              <a:rPr lang="tr-TR" dirty="0"/>
              <a:t>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Walker</a:t>
            </a:r>
            <a:r>
              <a:rPr lang="tr-TR" dirty="0"/>
              <a:t>, A., 2015. Project Management in Construction, 6th Edition, </a:t>
            </a:r>
            <a:r>
              <a:rPr lang="tr-TR" dirty="0" err="1"/>
              <a:t>Wiley-Blackwell</a:t>
            </a:r>
            <a:r>
              <a:rPr lang="tr-TR" dirty="0"/>
              <a:t>, UK.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6"/>
          <p:cNvSpPr txBox="1"/>
          <p:nvPr/>
        </p:nvSpPr>
        <p:spPr>
          <a:xfrm>
            <a:off x="313080" y="1643535"/>
            <a:ext cx="534416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Mimari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Kesit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469265" marR="5080" algn="just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Mimari projede </a:t>
            </a:r>
            <a:r>
              <a:rPr sz="2400" spc="-20" dirty="0">
                <a:latin typeface="Arial"/>
                <a:cs typeface="Arial"/>
              </a:rPr>
              <a:t>kesitler, </a:t>
            </a:r>
            <a:r>
              <a:rPr sz="2400" spc="-5" dirty="0">
                <a:latin typeface="Arial"/>
                <a:cs typeface="Arial"/>
              </a:rPr>
              <a:t>kat planları  gibi birçok </a:t>
            </a:r>
            <a:r>
              <a:rPr sz="2400" dirty="0">
                <a:latin typeface="Arial"/>
                <a:cs typeface="Arial"/>
              </a:rPr>
              <a:t>bilgi </a:t>
            </a:r>
            <a:r>
              <a:rPr sz="2400" spc="-25" dirty="0">
                <a:latin typeface="Arial"/>
                <a:cs typeface="Arial"/>
              </a:rPr>
              <a:t>verir. 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Tahminci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için 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kesitler </a:t>
            </a:r>
            <a:r>
              <a:rPr sz="2400" spc="-15" dirty="0">
                <a:solidFill>
                  <a:srgbClr val="FF0000"/>
                </a:solidFill>
                <a:latin typeface="Arial"/>
                <a:cs typeface="Arial"/>
              </a:rPr>
              <a:t>önemlidir</a:t>
            </a:r>
            <a:r>
              <a:rPr sz="2400" spc="-15" dirty="0">
                <a:latin typeface="Arial"/>
                <a:cs typeface="Arial"/>
              </a:rPr>
              <a:t>. </a:t>
            </a:r>
            <a:r>
              <a:rPr sz="2400" spc="-5" dirty="0">
                <a:latin typeface="Arial"/>
                <a:cs typeface="Arial"/>
              </a:rPr>
              <a:t>Bir projede en </a:t>
            </a:r>
            <a:r>
              <a:rPr sz="2400" spc="-10" dirty="0">
                <a:latin typeface="Arial"/>
                <a:cs typeface="Arial"/>
              </a:rPr>
              <a:t>az  </a:t>
            </a:r>
            <a:r>
              <a:rPr sz="2400" spc="-5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kesit </a:t>
            </a:r>
            <a:r>
              <a:rPr sz="2400" spc="-5" dirty="0">
                <a:latin typeface="Arial"/>
                <a:cs typeface="Arial"/>
              </a:rPr>
              <a:t>bulunur ve bu kesitlerden bir  tanesi merdivenden </a:t>
            </a:r>
            <a:r>
              <a:rPr sz="2400" spc="-25" dirty="0">
                <a:latin typeface="Arial"/>
                <a:cs typeface="Arial"/>
              </a:rPr>
              <a:t>geçer. </a:t>
            </a:r>
            <a:r>
              <a:rPr sz="2400" spc="-5" dirty="0">
                <a:latin typeface="Arial"/>
                <a:cs typeface="Arial"/>
              </a:rPr>
              <a:t>Kesitin  geçtiği yerde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döşeme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şekli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mahal  isimleri </a:t>
            </a:r>
            <a:r>
              <a:rPr sz="2400" spc="-5" dirty="0">
                <a:latin typeface="Arial"/>
                <a:cs typeface="Arial"/>
              </a:rPr>
              <a:t>ile birçok bilgiler</a:t>
            </a:r>
            <a:r>
              <a:rPr sz="2400" spc="6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alınır.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8"/>
          <p:cNvSpPr/>
          <p:nvPr/>
        </p:nvSpPr>
        <p:spPr>
          <a:xfrm>
            <a:off x="5755322" y="1900013"/>
            <a:ext cx="2998385" cy="34158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719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object 6"/>
          <p:cNvSpPr txBox="1"/>
          <p:nvPr/>
        </p:nvSpPr>
        <p:spPr>
          <a:xfrm>
            <a:off x="313080" y="1654686"/>
            <a:ext cx="5342255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Görünüşler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469265" marR="5080" algn="just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Binanın projesinde bütün  görünüşleri görmek </a:t>
            </a:r>
            <a:r>
              <a:rPr sz="2400" spc="-20" dirty="0">
                <a:latin typeface="Arial"/>
                <a:cs typeface="Arial"/>
              </a:rPr>
              <a:t>mümkündür.  </a:t>
            </a:r>
            <a:r>
              <a:rPr sz="2400" spc="-5" dirty="0">
                <a:latin typeface="Arial"/>
                <a:cs typeface="Arial"/>
              </a:rPr>
              <a:t>Görünüşlerde yapının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ince işleri ile 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ilgili bilgiler</a:t>
            </a:r>
            <a:r>
              <a:rPr sz="2400" spc="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alınır.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9" name="object 8"/>
          <p:cNvSpPr/>
          <p:nvPr/>
        </p:nvSpPr>
        <p:spPr>
          <a:xfrm>
            <a:off x="5655335" y="1654686"/>
            <a:ext cx="3116758" cy="39330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29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9" name="object 8"/>
          <p:cNvSpPr/>
          <p:nvPr/>
        </p:nvSpPr>
        <p:spPr>
          <a:xfrm>
            <a:off x="5655335" y="1654686"/>
            <a:ext cx="3116758" cy="39330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6"/>
          <p:cNvSpPr txBox="1"/>
          <p:nvPr/>
        </p:nvSpPr>
        <p:spPr>
          <a:xfrm>
            <a:off x="172449" y="1654686"/>
            <a:ext cx="5211445" cy="3501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Görünüşler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F0000"/>
              </a:buClr>
              <a:buFont typeface="Arial"/>
              <a:buChar char="•"/>
            </a:pPr>
            <a:endParaRPr sz="2500" dirty="0">
              <a:latin typeface="Times New Roman"/>
              <a:cs typeface="Times New Roman"/>
            </a:endParaRPr>
          </a:p>
          <a:p>
            <a:pPr marL="926465" marR="508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yol üstündeki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katların </a:t>
            </a:r>
            <a:r>
              <a:rPr sz="2000" spc="-5" dirty="0">
                <a:latin typeface="Arial"/>
                <a:cs typeface="Arial"/>
              </a:rPr>
              <a:t>tüm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görünüşleri</a:t>
            </a:r>
            <a:r>
              <a:rPr sz="2000" spc="-5" dirty="0">
                <a:latin typeface="Arial"/>
                <a:cs typeface="Arial"/>
              </a:rPr>
              <a:t>,  kat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kotları</a:t>
            </a:r>
            <a:endParaRPr sz="2000" dirty="0">
              <a:latin typeface="Arial"/>
              <a:cs typeface="Arial"/>
            </a:endParaRPr>
          </a:p>
          <a:p>
            <a:pPr marL="927100" marR="456565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yol altında kat varsa, kesit çizgi ile  kotları</a:t>
            </a:r>
            <a:endParaRPr sz="2000" dirty="0">
              <a:latin typeface="Arial"/>
              <a:cs typeface="Arial"/>
            </a:endParaRPr>
          </a:p>
          <a:p>
            <a:pPr marL="926465" marR="875665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cephe</a:t>
            </a:r>
            <a:r>
              <a:rPr sz="2000" spc="-5" dirty="0">
                <a:latin typeface="Arial"/>
                <a:cs typeface="Arial"/>
              </a:rPr>
              <a:t>de kullanılacak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kaplama  malzemesi </a:t>
            </a:r>
            <a:r>
              <a:rPr sz="2000" spc="-5" dirty="0">
                <a:latin typeface="Arial"/>
                <a:cs typeface="Arial"/>
              </a:rPr>
              <a:t>ve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renkleri,</a:t>
            </a:r>
            <a:endParaRPr sz="20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balkon korkulukları</a:t>
            </a:r>
            <a:r>
              <a:rPr sz="2000" spc="-5" dirty="0">
                <a:latin typeface="Arial"/>
                <a:cs typeface="Arial"/>
              </a:rPr>
              <a:t>nın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görünüşü</a:t>
            </a:r>
            <a:endParaRPr sz="20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yağmur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olukları</a:t>
            </a:r>
            <a:endParaRPr sz="20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cephe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kapı pencere</a:t>
            </a:r>
            <a:r>
              <a:rPr sz="20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görünüşleri</a:t>
            </a:r>
            <a:r>
              <a:rPr sz="2000" spc="-5" dirty="0"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666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9" name="object 8"/>
          <p:cNvSpPr/>
          <p:nvPr/>
        </p:nvSpPr>
        <p:spPr>
          <a:xfrm>
            <a:off x="5655335" y="1654686"/>
            <a:ext cx="3116758" cy="39330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 txBox="1"/>
          <p:nvPr/>
        </p:nvSpPr>
        <p:spPr>
          <a:xfrm>
            <a:off x="313080" y="1654686"/>
            <a:ext cx="5144135" cy="2891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Görünüşler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F0000"/>
              </a:buClr>
              <a:buFont typeface="Arial"/>
              <a:buChar char="•"/>
            </a:pPr>
            <a:endParaRPr sz="2500" dirty="0">
              <a:latin typeface="Times New Roman"/>
              <a:cs typeface="Times New Roman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çatı </a:t>
            </a:r>
            <a:r>
              <a:rPr sz="2000" spc="-5" dirty="0">
                <a:latin typeface="Arial"/>
                <a:cs typeface="Arial"/>
              </a:rPr>
              <a:t>ve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baca görünüş </a:t>
            </a:r>
            <a:r>
              <a:rPr sz="2000" spc="-5" dirty="0">
                <a:latin typeface="Arial"/>
                <a:cs typeface="Arial"/>
              </a:rPr>
              <a:t>ve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kotları</a:t>
            </a:r>
            <a:r>
              <a:rPr sz="2000" spc="-5" dirty="0"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balkon</a:t>
            </a:r>
            <a:r>
              <a:rPr sz="2000" spc="-5" dirty="0">
                <a:latin typeface="Arial"/>
                <a:cs typeface="Arial"/>
              </a:rPr>
              <a:t>,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saçaklar </a:t>
            </a:r>
            <a:r>
              <a:rPr sz="2000" spc="-5" dirty="0">
                <a:latin typeface="Arial"/>
                <a:cs typeface="Arial"/>
              </a:rPr>
              <a:t>görünüş ve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kotları</a:t>
            </a:r>
            <a:r>
              <a:rPr sz="2000" spc="-5" dirty="0"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yol </a:t>
            </a:r>
            <a:r>
              <a:rPr sz="2000" spc="-5" dirty="0">
                <a:latin typeface="Arial"/>
                <a:cs typeface="Arial"/>
              </a:rPr>
              <a:t>ve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tretuvar</a:t>
            </a:r>
            <a:r>
              <a:rPr sz="2000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kotları</a:t>
            </a:r>
            <a:r>
              <a:rPr sz="2000" spc="-5" dirty="0"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yapı bahçeli nizam ise,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bahçe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kotları</a:t>
            </a:r>
            <a:r>
              <a:rPr sz="2000" spc="-5" dirty="0"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subasman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kotu</a:t>
            </a:r>
            <a:r>
              <a:rPr sz="2000" spc="-5" dirty="0"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927100" marR="508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yapının cinsi ve özelliğine göre birçok  detay cephe görünüşlerinde yer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alır.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289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183599" y="1498569"/>
            <a:ext cx="880745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Temeller</a:t>
            </a:r>
            <a:endParaRPr sz="2400" dirty="0">
              <a:latin typeface="Arial"/>
              <a:cs typeface="Arial"/>
            </a:endParaRPr>
          </a:p>
          <a:p>
            <a:pPr marL="12700" marR="5080" indent="913765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Bunların dışında </a:t>
            </a:r>
            <a:r>
              <a:rPr sz="2400" dirty="0">
                <a:latin typeface="Arial"/>
                <a:cs typeface="Arial"/>
              </a:rPr>
              <a:t>özellikle </a:t>
            </a:r>
            <a:r>
              <a:rPr sz="2400" spc="-5" dirty="0">
                <a:latin typeface="Arial"/>
                <a:cs typeface="Arial"/>
              </a:rPr>
              <a:t>yığma </a:t>
            </a:r>
            <a:r>
              <a:rPr sz="2400" dirty="0">
                <a:latin typeface="Arial"/>
                <a:cs typeface="Arial"/>
              </a:rPr>
              <a:t>binalarda </a:t>
            </a:r>
            <a:r>
              <a:rPr sz="2400" spc="-5" dirty="0">
                <a:latin typeface="Arial"/>
                <a:cs typeface="Arial"/>
              </a:rPr>
              <a:t>uygulanan taş,  tuğla ve beton temel planları ile karşılaşmak</a:t>
            </a:r>
            <a:r>
              <a:rPr sz="2400" spc="9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mümkündür.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28347" y="3318881"/>
            <a:ext cx="8317953" cy="2071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419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94388" y="1565477"/>
            <a:ext cx="8805545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Temeller</a:t>
            </a:r>
            <a:endParaRPr sz="2400" dirty="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</a:pPr>
            <a:r>
              <a:rPr sz="2400" spc="-60" dirty="0">
                <a:latin typeface="Arial"/>
                <a:cs typeface="Arial"/>
              </a:rPr>
              <a:t>Temel </a:t>
            </a:r>
            <a:r>
              <a:rPr sz="2400" spc="-5" dirty="0">
                <a:latin typeface="Arial"/>
                <a:cs typeface="Arial"/>
              </a:rPr>
              <a:t>şekli ne olursa</a:t>
            </a:r>
            <a:r>
              <a:rPr sz="2400" spc="9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olsun;</a:t>
            </a:r>
            <a:endParaRPr sz="2400" dirty="0">
              <a:latin typeface="Arial"/>
              <a:cs typeface="Arial"/>
            </a:endParaRPr>
          </a:p>
          <a:p>
            <a:pPr marL="1466850" lvl="2" indent="-540385">
              <a:lnSpc>
                <a:spcPct val="100000"/>
              </a:lnSpc>
              <a:buClr>
                <a:srgbClr val="000000"/>
              </a:buClr>
              <a:buChar char="•"/>
              <a:tabLst>
                <a:tab pos="1466850" algn="l"/>
                <a:tab pos="146748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temel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planından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841500" lvl="3" indent="-457200">
              <a:lnSpc>
                <a:spcPct val="100000"/>
              </a:lnSpc>
              <a:buChar char="•"/>
              <a:tabLst>
                <a:tab pos="1840864" algn="l"/>
                <a:tab pos="18415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hatıllar </a:t>
            </a:r>
            <a:r>
              <a:rPr sz="2400" spc="-5" dirty="0">
                <a:latin typeface="Arial"/>
                <a:cs typeface="Arial"/>
              </a:rPr>
              <a:t>(bağlantı kirişleri) ve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ebatları</a:t>
            </a:r>
            <a:r>
              <a:rPr sz="2400" spc="-5" dirty="0">
                <a:latin typeface="Arial"/>
                <a:cs typeface="Arial"/>
              </a:rPr>
              <a:t>,</a:t>
            </a:r>
            <a:endParaRPr sz="2400" dirty="0">
              <a:latin typeface="Arial"/>
              <a:cs typeface="Arial"/>
            </a:endParaRPr>
          </a:p>
          <a:p>
            <a:pPr marL="1841500" lvl="3" indent="-457200">
              <a:lnSpc>
                <a:spcPct val="100000"/>
              </a:lnSpc>
              <a:buChar char="•"/>
              <a:tabLst>
                <a:tab pos="1840864" algn="l"/>
                <a:tab pos="1841500" algn="l"/>
              </a:tabLst>
            </a:pPr>
            <a:r>
              <a:rPr sz="2400" spc="-5" dirty="0">
                <a:latin typeface="Arial"/>
                <a:cs typeface="Arial"/>
              </a:rPr>
              <a:t>temel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genişlik </a:t>
            </a:r>
            <a:r>
              <a:rPr sz="2400" spc="-5" dirty="0">
                <a:latin typeface="Arial"/>
                <a:cs typeface="Arial"/>
              </a:rPr>
              <a:t>ve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yükseklikleri</a:t>
            </a:r>
            <a:r>
              <a:rPr sz="2400" spc="-5" dirty="0">
                <a:latin typeface="Arial"/>
                <a:cs typeface="Arial"/>
              </a:rPr>
              <a:t>,</a:t>
            </a:r>
            <a:endParaRPr sz="2400" dirty="0">
              <a:latin typeface="Arial"/>
              <a:cs typeface="Arial"/>
            </a:endParaRPr>
          </a:p>
          <a:p>
            <a:pPr marL="1384300" lvl="2" indent="-457200">
              <a:lnSpc>
                <a:spcPct val="100000"/>
              </a:lnSpc>
              <a:buChar char="•"/>
              <a:tabLst>
                <a:tab pos="1383665" algn="l"/>
                <a:tab pos="13843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kesitlerden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841500" marR="5080" lvl="3" indent="-457834">
              <a:lnSpc>
                <a:spcPct val="100000"/>
              </a:lnSpc>
              <a:buFont typeface="Arial"/>
              <a:buChar char="•"/>
              <a:tabLst>
                <a:tab pos="1925955" algn="l"/>
                <a:tab pos="1926589" algn="l"/>
                <a:tab pos="3248025" algn="l"/>
                <a:tab pos="4467225" algn="l"/>
                <a:tab pos="5653405" algn="l"/>
                <a:tab pos="7180580" algn="l"/>
                <a:tab pos="7840345" algn="l"/>
              </a:tabLst>
            </a:pPr>
            <a:r>
              <a:rPr dirty="0"/>
              <a:t>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tem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alt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ı	</a:t>
            </a:r>
            <a:r>
              <a:rPr sz="2400" spc="-10" dirty="0">
                <a:latin typeface="Arial"/>
                <a:cs typeface="Arial"/>
              </a:rPr>
              <a:t>(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svi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b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ton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,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z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asyo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,	vs.)	</a:t>
            </a:r>
            <a:r>
              <a:rPr sz="2400" spc="-10" dirty="0">
                <a:latin typeface="Arial"/>
                <a:cs typeface="Arial"/>
              </a:rPr>
              <a:t>b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g</a:t>
            </a:r>
            <a:r>
              <a:rPr sz="2400" dirty="0">
                <a:latin typeface="Arial"/>
                <a:cs typeface="Arial"/>
              </a:rPr>
              <a:t>il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i  </a:t>
            </a:r>
            <a:r>
              <a:rPr sz="2400" spc="-25" dirty="0">
                <a:latin typeface="Arial"/>
                <a:cs typeface="Arial"/>
              </a:rPr>
              <a:t>alınır.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869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183599" y="1364754"/>
            <a:ext cx="860234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Temeller</a:t>
            </a:r>
            <a:endParaRPr sz="2400" dirty="0">
              <a:latin typeface="Arial"/>
              <a:cs typeface="Arial"/>
            </a:endParaRPr>
          </a:p>
          <a:p>
            <a:pPr marL="1841500" lvl="2" indent="-457200">
              <a:lnSpc>
                <a:spcPct val="100000"/>
              </a:lnSpc>
              <a:buChar char="•"/>
              <a:tabLst>
                <a:tab pos="1840864" algn="l"/>
                <a:tab pos="18415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Mütemadi (sürekli)</a:t>
            </a:r>
            <a:r>
              <a:rPr sz="2400" spc="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temeller</a:t>
            </a:r>
            <a:endParaRPr sz="2400" dirty="0">
              <a:latin typeface="Arial"/>
              <a:cs typeface="Arial"/>
            </a:endParaRPr>
          </a:p>
          <a:p>
            <a:pPr marL="1841500" marR="5080">
              <a:lnSpc>
                <a:spcPct val="100000"/>
              </a:lnSpc>
              <a:spcBef>
                <a:spcPts val="10"/>
              </a:spcBef>
            </a:pPr>
            <a:r>
              <a:rPr sz="2000" spc="-80" dirty="0">
                <a:latin typeface="Arial"/>
                <a:cs typeface="Arial"/>
              </a:rPr>
              <a:t>Tek </a:t>
            </a:r>
            <a:r>
              <a:rPr sz="2000" spc="-5" dirty="0">
                <a:latin typeface="Arial"/>
                <a:cs typeface="Arial"/>
              </a:rPr>
              <a:t>yönlü mütemadi ve çift yönlü mütemadi temeller </a:t>
            </a:r>
            <a:r>
              <a:rPr sz="2000" spc="-10" dirty="0">
                <a:latin typeface="Arial"/>
                <a:cs typeface="Arial"/>
              </a:rPr>
              <a:t>olmak  </a:t>
            </a:r>
            <a:r>
              <a:rPr sz="2000" spc="-5" dirty="0">
                <a:latin typeface="Arial"/>
                <a:cs typeface="Arial"/>
              </a:rPr>
              <a:t>üzere 2 </a:t>
            </a:r>
            <a:r>
              <a:rPr sz="2000" spc="-15" dirty="0">
                <a:latin typeface="Arial"/>
                <a:cs typeface="Arial"/>
              </a:rPr>
              <a:t>çeşittir. </a:t>
            </a:r>
            <a:r>
              <a:rPr sz="2000" spc="-80" dirty="0">
                <a:latin typeface="Arial"/>
                <a:cs typeface="Arial"/>
              </a:rPr>
              <a:t>Tek </a:t>
            </a:r>
            <a:r>
              <a:rPr sz="2000" spc="-5" dirty="0">
                <a:latin typeface="Arial"/>
                <a:cs typeface="Arial"/>
              </a:rPr>
              <a:t>yönlü mütemadi temellerde, diğer yönde  temeller bağ kirişleri ile </a:t>
            </a:r>
            <a:r>
              <a:rPr sz="2000" spc="-20" dirty="0">
                <a:latin typeface="Arial"/>
                <a:cs typeface="Arial"/>
              </a:rPr>
              <a:t>bağlıdır.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Projede;</a:t>
            </a:r>
            <a:endParaRPr sz="2000" dirty="0">
              <a:latin typeface="Arial"/>
              <a:cs typeface="Arial"/>
            </a:endParaRPr>
          </a:p>
          <a:p>
            <a:pPr marL="2298700" lvl="3" indent="-457200">
              <a:lnSpc>
                <a:spcPct val="100000"/>
              </a:lnSpc>
              <a:buChar char="•"/>
              <a:tabLst>
                <a:tab pos="2298065" algn="l"/>
                <a:tab pos="2298700" algn="l"/>
              </a:tabLst>
            </a:pPr>
            <a:r>
              <a:rPr sz="2000" spc="-5" dirty="0">
                <a:latin typeface="Arial"/>
                <a:cs typeface="Arial"/>
              </a:rPr>
              <a:t>mütemadi temel isimleri (T1), (60/90) ebatları</a:t>
            </a:r>
            <a:endParaRPr sz="2000" dirty="0">
              <a:latin typeface="Arial"/>
              <a:cs typeface="Arial"/>
            </a:endParaRPr>
          </a:p>
          <a:p>
            <a:pPr marL="2298700" lvl="3" indent="-457200">
              <a:lnSpc>
                <a:spcPct val="100000"/>
              </a:lnSpc>
              <a:buChar char="•"/>
              <a:tabLst>
                <a:tab pos="2298065" algn="l"/>
                <a:tab pos="2298700" algn="l"/>
              </a:tabLst>
            </a:pPr>
            <a:r>
              <a:rPr sz="2000" spc="-5" dirty="0">
                <a:latin typeface="Arial"/>
                <a:cs typeface="Arial"/>
              </a:rPr>
              <a:t>kolon isimleri (S101, </a:t>
            </a:r>
            <a:r>
              <a:rPr sz="2000" spc="-10" dirty="0">
                <a:latin typeface="Arial"/>
                <a:cs typeface="Arial"/>
              </a:rPr>
              <a:t>S102 </a:t>
            </a:r>
            <a:r>
              <a:rPr sz="2000" spc="-5" dirty="0">
                <a:latin typeface="Arial"/>
                <a:cs typeface="Arial"/>
              </a:rPr>
              <a:t>..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vs)</a:t>
            </a:r>
            <a:endParaRPr sz="2000" dirty="0">
              <a:latin typeface="Arial"/>
              <a:cs typeface="Arial"/>
            </a:endParaRPr>
          </a:p>
          <a:p>
            <a:pPr marL="2298700" lvl="3" indent="-457200">
              <a:lnSpc>
                <a:spcPct val="100000"/>
              </a:lnSpc>
              <a:buChar char="•"/>
              <a:tabLst>
                <a:tab pos="2298065" algn="l"/>
                <a:tab pos="2298700" algn="l"/>
              </a:tabLst>
            </a:pPr>
            <a:r>
              <a:rPr sz="2000" spc="-5" dirty="0">
                <a:latin typeface="Arial"/>
                <a:cs typeface="Arial"/>
              </a:rPr>
              <a:t>hatıl isim ve ebatları (BK1, BK2, 30/30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40" dirty="0">
                <a:latin typeface="Arial"/>
                <a:cs typeface="Arial"/>
              </a:rPr>
              <a:t>v.s)</a:t>
            </a:r>
            <a:endParaRPr sz="2000" dirty="0">
              <a:latin typeface="Arial"/>
              <a:cs typeface="Arial"/>
            </a:endParaRPr>
          </a:p>
          <a:p>
            <a:pPr marL="2298700" lvl="3" indent="-457200">
              <a:lnSpc>
                <a:spcPct val="100000"/>
              </a:lnSpc>
              <a:buChar char="•"/>
              <a:tabLst>
                <a:tab pos="2298065" algn="l"/>
                <a:tab pos="2298700" algn="l"/>
              </a:tabLst>
            </a:pPr>
            <a:r>
              <a:rPr sz="2000" spc="-5" dirty="0">
                <a:latin typeface="Arial"/>
                <a:cs typeface="Arial"/>
              </a:rPr>
              <a:t>kolon aks veya sabit kenar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ölçüleri,</a:t>
            </a:r>
            <a:endParaRPr sz="2000" dirty="0">
              <a:latin typeface="Arial"/>
              <a:cs typeface="Arial"/>
            </a:endParaRPr>
          </a:p>
          <a:p>
            <a:pPr marL="2298700" lvl="3" indent="-457200">
              <a:lnSpc>
                <a:spcPct val="100000"/>
              </a:lnSpc>
              <a:buChar char="•"/>
              <a:tabLst>
                <a:tab pos="2298065" algn="l"/>
                <a:tab pos="2298700" algn="l"/>
              </a:tabLst>
            </a:pPr>
            <a:r>
              <a:rPr sz="2000" spc="-5" dirty="0">
                <a:latin typeface="Arial"/>
                <a:cs typeface="Arial"/>
              </a:rPr>
              <a:t>temel ölçeği (1/50, 1/100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  <a:p>
            <a:pPr marL="2298700" lvl="3" indent="-457200">
              <a:lnSpc>
                <a:spcPct val="100000"/>
              </a:lnSpc>
              <a:buChar char="•"/>
              <a:tabLst>
                <a:tab pos="2298065" algn="l"/>
                <a:tab pos="2298700" algn="l"/>
              </a:tabLst>
            </a:pPr>
            <a:r>
              <a:rPr sz="2000" spc="-5" dirty="0">
                <a:latin typeface="Arial"/>
                <a:cs typeface="Arial"/>
              </a:rPr>
              <a:t>temelde kullanılan beton ve çelik sınıfı (BS, ST) yer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alır.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084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6"/>
          <p:cNvSpPr txBox="1"/>
          <p:nvPr/>
        </p:nvSpPr>
        <p:spPr>
          <a:xfrm>
            <a:off x="0" y="1732744"/>
            <a:ext cx="880745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Kolon aplikasyon</a:t>
            </a:r>
            <a:r>
              <a:rPr sz="240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planı</a:t>
            </a:r>
            <a:endParaRPr sz="2400" dirty="0">
              <a:latin typeface="Arial"/>
              <a:cs typeface="Arial"/>
            </a:endParaRPr>
          </a:p>
          <a:p>
            <a:pPr marL="904875" marR="6350">
              <a:lnSpc>
                <a:spcPct val="100000"/>
              </a:lnSpc>
              <a:tabLst>
                <a:tab pos="2510155" algn="l"/>
                <a:tab pos="3419475" algn="l"/>
                <a:tab pos="4887595" algn="l"/>
                <a:tab pos="5728970" algn="l"/>
                <a:tab pos="6876415" algn="l"/>
              </a:tabLst>
            </a:pPr>
            <a:r>
              <a:rPr sz="2400" dirty="0">
                <a:latin typeface="Arial"/>
                <a:cs typeface="Arial"/>
              </a:rPr>
              <a:t>K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onla</a:t>
            </a:r>
            <a:r>
              <a:rPr sz="2400" spc="-5" dirty="0">
                <a:latin typeface="Arial"/>
                <a:cs typeface="Arial"/>
              </a:rPr>
              <a:t>rı</a:t>
            </a:r>
            <a:r>
              <a:rPr sz="2400" dirty="0">
                <a:latin typeface="Arial"/>
                <a:cs typeface="Arial"/>
              </a:rPr>
              <a:t>n	</a:t>
            </a:r>
            <a:r>
              <a:rPr sz="2400" spc="-10" dirty="0">
                <a:latin typeface="Arial"/>
                <a:cs typeface="Arial"/>
              </a:rPr>
              <a:t>pr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j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spc="5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arı</a:t>
            </a:r>
            <a:r>
              <a:rPr sz="2400" dirty="0">
                <a:latin typeface="Arial"/>
                <a:cs typeface="Arial"/>
              </a:rPr>
              <a:t>na	</a:t>
            </a:r>
            <a:r>
              <a:rPr sz="2400" spc="-5" dirty="0">
                <a:latin typeface="Arial"/>
                <a:cs typeface="Arial"/>
              </a:rPr>
              <a:t>gö</a:t>
            </a:r>
            <a:r>
              <a:rPr sz="2400" spc="-1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teme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b</a:t>
            </a:r>
            <a:r>
              <a:rPr sz="2400" dirty="0">
                <a:latin typeface="Arial"/>
                <a:cs typeface="Arial"/>
              </a:rPr>
              <a:t>ağ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nm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na  </a:t>
            </a:r>
            <a:r>
              <a:rPr sz="2400" spc="-5" dirty="0">
                <a:latin typeface="Arial"/>
                <a:cs typeface="Arial"/>
              </a:rPr>
              <a:t>kolon aplikasyonu </a:t>
            </a:r>
            <a:r>
              <a:rPr sz="2400" spc="-30" dirty="0">
                <a:latin typeface="Arial"/>
                <a:cs typeface="Arial"/>
              </a:rPr>
              <a:t>denir. </a:t>
            </a:r>
            <a:r>
              <a:rPr sz="2400" spc="-5" dirty="0">
                <a:latin typeface="Arial"/>
                <a:cs typeface="Arial"/>
              </a:rPr>
              <a:t>Kolon aplikasyon</a:t>
            </a:r>
            <a:r>
              <a:rPr sz="2400" spc="114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planında;</a:t>
            </a:r>
            <a:endParaRPr sz="2400" dirty="0">
              <a:latin typeface="Arial"/>
              <a:cs typeface="Arial"/>
            </a:endParaRPr>
          </a:p>
          <a:p>
            <a:pPr marL="1361440" marR="6350" lvl="2" indent="-457200">
              <a:lnSpc>
                <a:spcPct val="100000"/>
              </a:lnSpc>
              <a:buChar char="•"/>
              <a:tabLst>
                <a:tab pos="1362075" algn="l"/>
                <a:tab pos="1362710" algn="l"/>
                <a:tab pos="2845435" algn="l"/>
                <a:tab pos="3326765" algn="l"/>
                <a:tab pos="4845685" algn="l"/>
                <a:tab pos="5445760" algn="l"/>
                <a:tab pos="5894705" algn="l"/>
                <a:tab pos="7106920" algn="l"/>
                <a:tab pos="7741284" algn="l"/>
              </a:tabLst>
            </a:pPr>
            <a:r>
              <a:rPr sz="2400" dirty="0">
                <a:latin typeface="Arial"/>
                <a:cs typeface="Arial"/>
              </a:rPr>
              <a:t>ko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arı</a:t>
            </a:r>
            <a:r>
              <a:rPr sz="2400" dirty="0">
                <a:latin typeface="Arial"/>
                <a:cs typeface="Arial"/>
              </a:rPr>
              <a:t>n	</a:t>
            </a:r>
            <a:r>
              <a:rPr sz="2400" spc="-5" dirty="0">
                <a:latin typeface="Arial"/>
                <a:cs typeface="Arial"/>
              </a:rPr>
              <a:t>ve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p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de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ri</a:t>
            </a:r>
            <a:r>
              <a:rPr sz="2400" spc="-5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h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	i</a:t>
            </a:r>
            <a:r>
              <a:rPr sz="2400" spc="-5" dirty="0">
                <a:latin typeface="Arial"/>
                <a:cs typeface="Arial"/>
              </a:rPr>
              <a:t>ki</a:t>
            </a:r>
            <a:r>
              <a:rPr sz="2400" dirty="0">
                <a:latin typeface="Arial"/>
                <a:cs typeface="Arial"/>
              </a:rPr>
              <a:t>	y</a:t>
            </a:r>
            <a:r>
              <a:rPr sz="2400" spc="-5" dirty="0">
                <a:latin typeface="Arial"/>
                <a:cs typeface="Arial"/>
              </a:rPr>
              <a:t>önd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k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ö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ç</a:t>
            </a:r>
            <a:r>
              <a:rPr sz="2400" spc="-5" dirty="0">
                <a:latin typeface="Arial"/>
                <a:cs typeface="Arial"/>
              </a:rPr>
              <a:t>ü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i,  </a:t>
            </a:r>
            <a:r>
              <a:rPr sz="2400" spc="-5" dirty="0">
                <a:latin typeface="Arial"/>
                <a:cs typeface="Arial"/>
              </a:rPr>
              <a:t>kolonların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ismi,</a:t>
            </a:r>
            <a:endParaRPr sz="2400" dirty="0">
              <a:latin typeface="Arial"/>
              <a:cs typeface="Arial"/>
            </a:endParaRPr>
          </a:p>
          <a:p>
            <a:pPr marL="1362075" lvl="2" indent="-457834">
              <a:lnSpc>
                <a:spcPct val="100000"/>
              </a:lnSpc>
              <a:buChar char="•"/>
              <a:tabLst>
                <a:tab pos="1362075" algn="l"/>
                <a:tab pos="1362710" algn="l"/>
              </a:tabLst>
            </a:pPr>
            <a:r>
              <a:rPr sz="2400" spc="-5" dirty="0">
                <a:latin typeface="Arial"/>
                <a:cs typeface="Arial"/>
              </a:rPr>
              <a:t>ebatları,</a:t>
            </a:r>
            <a:endParaRPr sz="2400" dirty="0">
              <a:latin typeface="Arial"/>
              <a:cs typeface="Arial"/>
            </a:endParaRPr>
          </a:p>
          <a:p>
            <a:pPr marL="1362075" marR="5080" lvl="2" indent="-457834">
              <a:lnSpc>
                <a:spcPct val="100000"/>
              </a:lnSpc>
              <a:buChar char="•"/>
              <a:tabLst>
                <a:tab pos="1362075" algn="l"/>
                <a:tab pos="1362710" algn="l"/>
                <a:tab pos="2548255" algn="l"/>
                <a:tab pos="3717290" algn="l"/>
                <a:tab pos="4732020" algn="l"/>
                <a:tab pos="5221605" algn="l"/>
                <a:tab pos="5965190" algn="l"/>
                <a:tab pos="6438265" algn="l"/>
                <a:tab pos="7352030" algn="l"/>
                <a:tab pos="8472805" algn="l"/>
              </a:tabLst>
            </a:pPr>
            <a:r>
              <a:rPr sz="2400" spc="-5" dirty="0">
                <a:latin typeface="Arial"/>
                <a:cs typeface="Arial"/>
              </a:rPr>
              <a:t>iç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nd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5" dirty="0">
                <a:latin typeface="Arial"/>
                <a:cs typeface="Arial"/>
              </a:rPr>
              <a:t>k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b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spc="5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una</a:t>
            </a:r>
            <a:r>
              <a:rPr sz="2400" dirty="0">
                <a:latin typeface="Arial"/>
                <a:cs typeface="Arial"/>
              </a:rPr>
              <a:t>	don</a:t>
            </a:r>
            <a:r>
              <a:rPr sz="2400" spc="-5" dirty="0">
                <a:latin typeface="Arial"/>
                <a:cs typeface="Arial"/>
              </a:rPr>
              <a:t>at</a:t>
            </a:r>
            <a:r>
              <a:rPr sz="2400" dirty="0">
                <a:latin typeface="Arial"/>
                <a:cs typeface="Arial"/>
              </a:rPr>
              <a:t>ı	</a:t>
            </a:r>
            <a:r>
              <a:rPr sz="2400" spc="-5" dirty="0">
                <a:latin typeface="Arial"/>
                <a:cs typeface="Arial"/>
              </a:rPr>
              <a:t>ve</a:t>
            </a:r>
            <a:r>
              <a:rPr sz="2400" dirty="0">
                <a:latin typeface="Arial"/>
                <a:cs typeface="Arial"/>
              </a:rPr>
              <a:t>	ça</a:t>
            </a:r>
            <a:r>
              <a:rPr sz="2400" spc="-5" dirty="0">
                <a:latin typeface="Arial"/>
                <a:cs typeface="Arial"/>
              </a:rPr>
              <a:t>p</a:t>
            </a:r>
            <a:r>
              <a:rPr sz="2400" dirty="0">
                <a:latin typeface="Arial"/>
                <a:cs typeface="Arial"/>
              </a:rPr>
              <a:t>ı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ri</a:t>
            </a:r>
            <a:r>
              <a:rPr sz="2400" spc="-5" dirty="0">
                <a:latin typeface="Arial"/>
                <a:cs typeface="Arial"/>
              </a:rPr>
              <a:t>ye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b</a:t>
            </a:r>
            <a:r>
              <a:rPr sz="2400" dirty="0">
                <a:latin typeface="Arial"/>
                <a:cs typeface="Arial"/>
              </a:rPr>
              <a:t>il</a:t>
            </a:r>
            <a:r>
              <a:rPr sz="2400" spc="-10" dirty="0">
                <a:latin typeface="Arial"/>
                <a:cs typeface="Arial"/>
              </a:rPr>
              <a:t>g</a:t>
            </a:r>
            <a:r>
              <a:rPr sz="2400" dirty="0">
                <a:latin typeface="Arial"/>
                <a:cs typeface="Arial"/>
              </a:rPr>
              <a:t>il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v</a:t>
            </a:r>
            <a:r>
              <a:rPr sz="2400" spc="-5" dirty="0">
                <a:latin typeface="Arial"/>
                <a:cs typeface="Arial"/>
              </a:rPr>
              <a:t>e  çiroz adetleri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belirtilir.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967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17139</TotalTime>
  <Words>590</Words>
  <Application>Microsoft Office PowerPoint</Application>
  <PresentationFormat>Ekran Gösterisi (4:3)</PresentationFormat>
  <Paragraphs>85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880</cp:revision>
  <cp:lastPrinted>2016-10-24T07:53:35Z</cp:lastPrinted>
  <dcterms:created xsi:type="dcterms:W3CDTF">2016-09-18T09:35:24Z</dcterms:created>
  <dcterms:modified xsi:type="dcterms:W3CDTF">2020-02-28T06:34:46Z</dcterms:modified>
</cp:coreProperties>
</file>