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en-US" dirty="0"/>
              <a:t>Duygular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Söylem</a:t>
            </a:r>
            <a:r>
              <a:rPr lang="en-US" dirty="0"/>
              <a:t> - 2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İktidar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b="1" u="sng" dirty="0">
                <a:solidFill>
                  <a:schemeClr val="bg1"/>
                </a:solidFill>
              </a:rPr>
              <a:t>“</a:t>
            </a:r>
            <a:r>
              <a:rPr lang="tr-TR" dirty="0">
                <a:solidFill>
                  <a:schemeClr val="bg1"/>
                </a:solidFill>
              </a:rPr>
              <a:t>Bedenlerin iğrenme nesnelerine dönüşme şekillerini düşünürken, iğrenmenin iktidar ilişkilerindeki önemini görebiliriz. İğrenme iktidar için neden bu kadar önemlidir?...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Sara Ahmed,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Kültürel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Politikası</a:t>
            </a:r>
            <a:r>
              <a:rPr lang="en-US" dirty="0">
                <a:solidFill>
                  <a:schemeClr val="bg1"/>
                </a:solidFill>
              </a:rPr>
              <a:t>, s115</a:t>
            </a:r>
          </a:p>
          <a:p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bkz</a:t>
            </a:r>
            <a:r>
              <a:rPr lang="en-US" dirty="0">
                <a:solidFill>
                  <a:schemeClr val="bg1"/>
                </a:solidFill>
              </a:rPr>
              <a:t>. Foucault) Bilgi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rejimi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kavramsallaştırılır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Bilgi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birbirlerini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zümrenin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olduğu</a:t>
            </a:r>
            <a:r>
              <a:rPr lang="en-US" dirty="0">
                <a:solidFill>
                  <a:schemeClr val="bg1"/>
                </a:solidFill>
              </a:rPr>
              <a:t>, o </a:t>
            </a:r>
            <a:r>
              <a:rPr lang="en-US" dirty="0" err="1">
                <a:solidFill>
                  <a:schemeClr val="bg1"/>
                </a:solidFill>
              </a:rPr>
              <a:t>zümrenin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güç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değildir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gruplar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öncelemez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Gruplar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öznellikler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kimlikler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pozisyonlar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tarafından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üretilir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ilişkilerinde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’ </a:t>
            </a:r>
            <a:r>
              <a:rPr lang="en-US" dirty="0" err="1">
                <a:solidFill>
                  <a:schemeClr val="bg1"/>
                </a:solidFill>
              </a:rPr>
              <a:t>sorusu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merkezi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önemdedir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işlediği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hangi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tekniklerle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tatbik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edildiği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hangi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öznellikleri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ürettiği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sorulardır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İktidar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Teknolojileri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Foucault’nın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kuramı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eleştirel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yaklaşımların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ardı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ettiği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mekanizmalarına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yoğunlaşır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Geç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dönem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çalışmaları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iktidarın</a:t>
            </a:r>
            <a:r>
              <a:rPr lang="en-US" dirty="0">
                <a:solidFill>
                  <a:schemeClr val="bg1"/>
                </a:solidFill>
              </a:rPr>
              <a:t> salt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söylemsel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oluşum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kavranmasının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yetersizliklerini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teslim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Bkz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Hapishanenin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Doğuşu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Anlamın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kaynağı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üreticisi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yaratıcısı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kavrayışını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reddeder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sadece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baskı-yasaklama-yasa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koyma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işlemediği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etkisinin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olduğu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fikri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İktidar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tipolojileri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 err="1">
                <a:solidFill>
                  <a:schemeClr val="bg1"/>
                </a:solidFill>
              </a:rPr>
              <a:t>Egemenlik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mutlak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sarsılmaz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koyucu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Sınırların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ihlalinde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mutlak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hatırlatan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teknolojisini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kullanır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Gücün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kaynağı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meşruiyetinin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sarsılmazlığı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5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İktidar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Teknolojileri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fontScale="925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İktidar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tipolojileri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 err="1">
                <a:solidFill>
                  <a:schemeClr val="bg1"/>
                </a:solidFill>
              </a:rPr>
              <a:t>Disiplin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Islah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edici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düzenleyici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mekanizmasıdır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Gözetim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mekanizmasının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işleyişinde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önemdedir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Dışarıda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bedenleri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hareketlerini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gözetleyen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varlığına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dayalıdır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Aynı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zamanda</a:t>
            </a:r>
            <a:r>
              <a:rPr lang="en-US" dirty="0">
                <a:solidFill>
                  <a:schemeClr val="bg1"/>
                </a:solidFill>
              </a:rPr>
              <a:t>, her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bedenin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kendisinin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gözetlendiğinin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farkındalığına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dayalıdır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Bedenlerin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denetlenmesinde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normallik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standartları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karşıtıyla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tanımlanır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bilgi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rejimi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bedenlerin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insanın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kendisini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gözetlemesinin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fikri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teknolojisi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işlev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kazanır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Biyoiktidar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mekanizmasının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ikinci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örneği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bedenler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nüfusun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bütünüdür</a:t>
            </a:r>
            <a:r>
              <a:rPr lang="en-US" dirty="0">
                <a:solidFill>
                  <a:schemeClr val="bg1"/>
                </a:solidFill>
              </a:rPr>
              <a:t> - </a:t>
            </a:r>
            <a:r>
              <a:rPr lang="en-US" dirty="0" err="1">
                <a:solidFill>
                  <a:schemeClr val="bg1"/>
                </a:solidFill>
              </a:rPr>
              <a:t>kolektif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bedenidir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Baskılama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mekanizmalarının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nüfusun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iyi</a:t>
            </a:r>
            <a:r>
              <a:rPr lang="en-US" dirty="0">
                <a:solidFill>
                  <a:schemeClr val="bg1"/>
                </a:solidFill>
              </a:rPr>
              <a:t>’ </a:t>
            </a:r>
            <a:r>
              <a:rPr lang="en-US" dirty="0" err="1">
                <a:solidFill>
                  <a:schemeClr val="bg1"/>
                </a:solidFill>
              </a:rPr>
              <a:t>yaşam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formlarına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yönlendirilmesi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teşvik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edilmesi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Yaşamı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sınırlamaz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yasaklamaz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yaşamsal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verir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onun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yönelimler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düzenlenmesini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sağlar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35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İktidar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Teknolojileri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Duygular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Egemenlik-Disiplin-</a:t>
            </a:r>
            <a:r>
              <a:rPr lang="tr-TR" sz="2000" dirty="0" err="1">
                <a:solidFill>
                  <a:schemeClr val="bg1"/>
                </a:solidFill>
              </a:rPr>
              <a:t>Biyo</a:t>
            </a:r>
            <a:r>
              <a:rPr lang="tr-TR" sz="2000" dirty="0">
                <a:solidFill>
                  <a:schemeClr val="bg1"/>
                </a:solidFill>
              </a:rPr>
              <a:t>-iktidar lineer bir tarihsel gelişim evrelerini anlatmaz.</a:t>
            </a:r>
          </a:p>
          <a:p>
            <a:r>
              <a:rPr lang="tr-TR" sz="2000" dirty="0">
                <a:solidFill>
                  <a:schemeClr val="bg1"/>
                </a:solidFill>
              </a:rPr>
              <a:t>farklı bilgi rejimleri içerisinde bir arada işleyen karmaşık bir ağ gibi düşünülmelidir. </a:t>
            </a:r>
          </a:p>
          <a:p>
            <a:r>
              <a:rPr lang="tr-TR" sz="2000" dirty="0">
                <a:solidFill>
                  <a:schemeClr val="bg1"/>
                </a:solidFill>
              </a:rPr>
              <a:t>Toplumsal yaşamın kılcallarına sızarak her bir bedene, pratiğe farklı etkilerde bulunarak özneyi üretir. </a:t>
            </a:r>
          </a:p>
          <a:p>
            <a:r>
              <a:rPr lang="tr-TR" sz="2000" u="sng" dirty="0">
                <a:solidFill>
                  <a:schemeClr val="bg1"/>
                </a:solidFill>
              </a:rPr>
              <a:t>İktidarın </a:t>
            </a:r>
            <a:r>
              <a:rPr lang="tr-TR" sz="2000" dirty="0">
                <a:solidFill>
                  <a:schemeClr val="bg1"/>
                </a:solidFill>
              </a:rPr>
              <a:t>dilsel mantığı:</a:t>
            </a:r>
          </a:p>
          <a:p>
            <a:pPr lvl="1"/>
            <a:r>
              <a:rPr lang="en-US" sz="1800" b="1" u="sng" dirty="0" err="1">
                <a:solidFill>
                  <a:schemeClr val="bg1"/>
                </a:solidFill>
              </a:rPr>
              <a:t>İğrenç</a:t>
            </a:r>
            <a:r>
              <a:rPr lang="en-US" sz="1800" b="1" u="sng" dirty="0">
                <a:solidFill>
                  <a:schemeClr val="bg1"/>
                </a:solidFill>
              </a:rPr>
              <a:t> </a:t>
            </a:r>
            <a:r>
              <a:rPr lang="en-US" sz="1800" b="1" u="sng" dirty="0" err="1">
                <a:solidFill>
                  <a:schemeClr val="bg1"/>
                </a:solidFill>
              </a:rPr>
              <a:t>olan</a:t>
            </a:r>
            <a:r>
              <a:rPr lang="en-US" sz="1800" dirty="0">
                <a:solidFill>
                  <a:schemeClr val="bg1"/>
                </a:solidFill>
              </a:rPr>
              <a:t>: </a:t>
            </a:r>
            <a:r>
              <a:rPr lang="en-US" sz="1800" dirty="0" err="1">
                <a:solidFill>
                  <a:schemeClr val="bg1"/>
                </a:solidFill>
              </a:rPr>
              <a:t>Daha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aşağı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daha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altta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tenezzül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edilmeyenin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bilgisi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Mutluluk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Söylemleri</a:t>
            </a:r>
            <a:r>
              <a:rPr lang="en-US" sz="1800" dirty="0">
                <a:solidFill>
                  <a:schemeClr val="bg1"/>
                </a:solidFill>
              </a:rPr>
              <a:t>: </a:t>
            </a:r>
            <a:r>
              <a:rPr lang="tr-TR" sz="1800" dirty="0">
                <a:solidFill>
                  <a:schemeClr val="bg1"/>
                </a:solidFill>
              </a:rPr>
              <a:t>Belli bir </a:t>
            </a:r>
            <a:r>
              <a:rPr lang="tr-TR" sz="1800" b="1" dirty="0">
                <a:solidFill>
                  <a:schemeClr val="bg1"/>
                </a:solidFill>
              </a:rPr>
              <a:t>güzergahı</a:t>
            </a:r>
            <a:r>
              <a:rPr lang="tr-TR" sz="1800" dirty="0">
                <a:solidFill>
                  <a:schemeClr val="bg1"/>
                </a:solidFill>
              </a:rPr>
              <a:t> teşvik eden </a:t>
            </a:r>
            <a:r>
              <a:rPr lang="tr-TR" sz="1800" b="1" dirty="0" err="1">
                <a:solidFill>
                  <a:schemeClr val="bg1"/>
                </a:solidFill>
              </a:rPr>
              <a:t>biyopolitik</a:t>
            </a:r>
            <a:r>
              <a:rPr lang="tr-TR" sz="1800" dirty="0">
                <a:solidFill>
                  <a:schemeClr val="bg1"/>
                </a:solidFill>
              </a:rPr>
              <a:t> bir iktidar formu. </a:t>
            </a:r>
            <a:r>
              <a:rPr lang="tr-TR" sz="1800" u="sng" dirty="0">
                <a:solidFill>
                  <a:schemeClr val="bg1"/>
                </a:solidFill>
              </a:rPr>
              <a:t>Mutluluk rejimi = Hakikat rejimi. </a:t>
            </a:r>
            <a:endParaRPr lang="en-US" sz="1800" dirty="0">
              <a:solidFill>
                <a:schemeClr val="bg1"/>
              </a:solidFill>
            </a:endParaRPr>
          </a:p>
          <a:p>
            <a:pPr lvl="1"/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13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Performatif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Siyaset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Dilin oynaklığı, karar </a:t>
            </a:r>
            <a:r>
              <a:rPr lang="tr-TR" sz="2000" dirty="0" err="1">
                <a:solidFill>
                  <a:schemeClr val="bg1"/>
                </a:solidFill>
              </a:rPr>
              <a:t>verilemezliği</a:t>
            </a:r>
            <a:r>
              <a:rPr lang="tr-TR" sz="2000" dirty="0">
                <a:solidFill>
                  <a:schemeClr val="bg1"/>
                </a:solidFill>
              </a:rPr>
              <a:t>.  (bkz. </a:t>
            </a:r>
            <a:r>
              <a:rPr lang="tr-TR" sz="2000" dirty="0" err="1">
                <a:solidFill>
                  <a:schemeClr val="bg1"/>
                </a:solidFill>
              </a:rPr>
              <a:t>Derrida</a:t>
            </a:r>
            <a:r>
              <a:rPr lang="tr-TR" sz="2000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Gösterenler zinciri ile </a:t>
            </a:r>
            <a:r>
              <a:rPr lang="tr-TR" sz="1800" dirty="0" err="1">
                <a:solidFill>
                  <a:schemeClr val="bg1"/>
                </a:solidFill>
              </a:rPr>
              <a:t>anlam’ın</a:t>
            </a:r>
            <a:r>
              <a:rPr lang="tr-TR" sz="1800" dirty="0">
                <a:solidFill>
                  <a:schemeClr val="bg1"/>
                </a:solidFill>
              </a:rPr>
              <a:t> üretimi; 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Öyleyse </a:t>
            </a:r>
            <a:r>
              <a:rPr lang="tr-TR" sz="1800" dirty="0" err="1">
                <a:solidFill>
                  <a:schemeClr val="bg1"/>
                </a:solidFill>
              </a:rPr>
              <a:t>anlam’ın</a:t>
            </a:r>
            <a:r>
              <a:rPr lang="tr-TR" sz="1800" dirty="0">
                <a:solidFill>
                  <a:schemeClr val="bg1"/>
                </a:solidFill>
              </a:rPr>
              <a:t> başka türlü de üretilebilir olduğundan söz edilebilir mi?</a:t>
            </a:r>
          </a:p>
          <a:p>
            <a:pPr lvl="2"/>
            <a:r>
              <a:rPr lang="tr-TR" sz="1600" dirty="0" err="1">
                <a:solidFill>
                  <a:schemeClr val="bg1"/>
                </a:solidFill>
              </a:rPr>
              <a:t>Yinelenebilirlik</a:t>
            </a:r>
            <a:r>
              <a:rPr lang="tr-TR" sz="1600" dirty="0">
                <a:solidFill>
                  <a:schemeClr val="bg1"/>
                </a:solidFill>
              </a:rPr>
              <a:t> </a:t>
            </a:r>
            <a:r>
              <a:rPr lang="mr-IN" sz="1600" dirty="0">
                <a:solidFill>
                  <a:schemeClr val="bg1"/>
                </a:solidFill>
              </a:rPr>
              <a:t>–</a:t>
            </a:r>
            <a:r>
              <a:rPr lang="tr-TR" sz="1600" dirty="0">
                <a:solidFill>
                  <a:schemeClr val="bg1"/>
                </a:solidFill>
              </a:rPr>
              <a:t> </a:t>
            </a:r>
            <a:r>
              <a:rPr lang="tr-TR" sz="1600" dirty="0" err="1">
                <a:solidFill>
                  <a:schemeClr val="bg1"/>
                </a:solidFill>
              </a:rPr>
              <a:t>performativite</a:t>
            </a:r>
            <a:endParaRPr lang="tr-TR" sz="1600" dirty="0">
              <a:solidFill>
                <a:schemeClr val="bg1"/>
              </a:solidFill>
            </a:endParaRPr>
          </a:p>
          <a:p>
            <a:pPr lvl="2"/>
            <a:r>
              <a:rPr lang="tr-TR" sz="1600" b="1" u="sng" dirty="0">
                <a:solidFill>
                  <a:schemeClr val="bg1"/>
                </a:solidFill>
              </a:rPr>
              <a:t>Kesme</a:t>
            </a:r>
            <a:r>
              <a:rPr lang="tr-TR" sz="1600" dirty="0">
                <a:solidFill>
                  <a:schemeClr val="bg1"/>
                </a:solidFill>
              </a:rPr>
              <a:t> </a:t>
            </a:r>
            <a:r>
              <a:rPr lang="mr-IN" sz="1600" dirty="0">
                <a:solidFill>
                  <a:schemeClr val="bg1"/>
                </a:solidFill>
              </a:rPr>
              <a:t>–</a:t>
            </a:r>
            <a:r>
              <a:rPr lang="tr-TR" sz="1600" dirty="0">
                <a:solidFill>
                  <a:schemeClr val="bg1"/>
                </a:solidFill>
              </a:rPr>
              <a:t> göstergeler zincirini kırma. </a:t>
            </a:r>
          </a:p>
          <a:p>
            <a:r>
              <a:rPr lang="tr-TR" sz="2000" dirty="0" err="1">
                <a:solidFill>
                  <a:schemeClr val="bg1"/>
                </a:solidFill>
              </a:rPr>
              <a:t>Performativite</a:t>
            </a:r>
            <a:r>
              <a:rPr lang="tr-TR" sz="2000" dirty="0">
                <a:solidFill>
                  <a:schemeClr val="bg1"/>
                </a:solidFill>
              </a:rPr>
              <a:t> (</a:t>
            </a:r>
            <a:r>
              <a:rPr lang="tr-TR" sz="2000" dirty="0" err="1">
                <a:solidFill>
                  <a:schemeClr val="bg1"/>
                </a:solidFill>
              </a:rPr>
              <a:t>Butler</a:t>
            </a:r>
            <a:r>
              <a:rPr lang="tr-TR" sz="2000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tekrarlanan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edimler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anlamlandırıcı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pratiklerdir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verili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doğal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maddi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olguya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dayalı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norm </a:t>
            </a:r>
            <a:r>
              <a:rPr lang="en-US" sz="1800" dirty="0" err="1">
                <a:solidFill>
                  <a:schemeClr val="bg1"/>
                </a:solidFill>
              </a:rPr>
              <a:t>kavramının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reddi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Bu </a:t>
            </a:r>
            <a:r>
              <a:rPr lang="en-US" sz="1800" dirty="0" err="1">
                <a:solidFill>
                  <a:schemeClr val="bg1"/>
                </a:solidFill>
              </a:rPr>
              <a:t>kavrayış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durağan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sabit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ve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istikrarlı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normativite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kavramsallaştırmasını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aşar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performatiflik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aktörlerin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özerk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seçimlerinden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oluşmaz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Her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toplumsal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cinsiyet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edimi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tarihselliğin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ürünüdür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  <a:p>
            <a:pPr lvl="2"/>
            <a:endParaRPr lang="tr-TR" sz="1600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2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Performatif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Siyaset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Performativite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kuramı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kimlik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kategorilerinin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bilgi-iktidar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rejimlerinin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inşa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ettiği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kurgular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olduğunu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göstermeyi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amaçlar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Butler’ın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projesi</a:t>
            </a:r>
            <a:r>
              <a:rPr lang="en-US" dirty="0">
                <a:solidFill>
                  <a:schemeClr val="bg1"/>
                </a:solidFill>
              </a:rPr>
              <a:t> humanist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felsefesinin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eleştirisine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dayanır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Dilin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temsil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kurulduğu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şekillendiğini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savunur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Doğallaşmış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kategorilerin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öncesinde</a:t>
            </a:r>
            <a:r>
              <a:rPr lang="en-US" dirty="0">
                <a:solidFill>
                  <a:schemeClr val="bg1"/>
                </a:solidFill>
              </a:rPr>
              <a:t> var </a:t>
            </a:r>
            <a:r>
              <a:rPr lang="en-US" dirty="0" err="1">
                <a:solidFill>
                  <a:schemeClr val="bg1"/>
                </a:solidFill>
              </a:rPr>
              <a:t>olmadığını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sürerek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öncülü</a:t>
            </a:r>
            <a:r>
              <a:rPr lang="en-US" dirty="0">
                <a:solidFill>
                  <a:schemeClr val="bg1"/>
                </a:solidFill>
              </a:rPr>
              <a:t> feminist </a:t>
            </a:r>
            <a:r>
              <a:rPr lang="en-US" dirty="0" err="1">
                <a:solidFill>
                  <a:schemeClr val="bg1"/>
                </a:solidFill>
              </a:rPr>
              <a:t>teorileri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eleştirir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  <a:p>
            <a:r>
              <a:rPr lang="en-US" sz="2200" dirty="0">
                <a:solidFill>
                  <a:schemeClr val="bg1"/>
                </a:solidFill>
              </a:rPr>
              <a:t>Buna </a:t>
            </a:r>
            <a:r>
              <a:rPr lang="en-US" sz="2200" dirty="0" err="1">
                <a:solidFill>
                  <a:schemeClr val="bg1"/>
                </a:solidFill>
              </a:rPr>
              <a:t>göre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duygular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kültürel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performanslardır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kategorilerinin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inşasında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zaman’a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vurgu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yapar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</a:rPr>
              <a:t>Performans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vurgusu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Goffman’ın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dramaturjik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yaklaşımından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ayrışır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Butler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performatiflik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verili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senaryoların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tatbik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edildiği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faillik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değildir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Kuramı</a:t>
            </a:r>
            <a:r>
              <a:rPr lang="en-US" dirty="0">
                <a:solidFill>
                  <a:schemeClr val="bg1"/>
                </a:solidFill>
              </a:rPr>
              <a:t> post-</a:t>
            </a:r>
            <a:r>
              <a:rPr lang="en-US" dirty="0" err="1">
                <a:solidFill>
                  <a:schemeClr val="bg1"/>
                </a:solidFill>
              </a:rPr>
              <a:t>yapısalcı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anlayışa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yaslanan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konuşma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edimleri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kuramı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üzerine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temellenir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63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Performatif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Faillik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Butler </a:t>
            </a:r>
            <a:r>
              <a:rPr lang="en-US" dirty="0" err="1">
                <a:solidFill>
                  <a:schemeClr val="bg1"/>
                </a:solidFill>
              </a:rPr>
              <a:t>normların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inşa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edilmesinde</a:t>
            </a:r>
            <a:r>
              <a:rPr lang="en-US" dirty="0">
                <a:solidFill>
                  <a:schemeClr val="bg1"/>
                </a:solidFill>
              </a:rPr>
              <a:t> humanist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kavrayışını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reddetse</a:t>
            </a:r>
            <a:r>
              <a:rPr lang="en-US" dirty="0">
                <a:solidFill>
                  <a:schemeClr val="bg1"/>
                </a:solidFill>
              </a:rPr>
              <a:t> de, </a:t>
            </a:r>
            <a:r>
              <a:rPr lang="en-US" dirty="0" err="1">
                <a:solidFill>
                  <a:schemeClr val="bg1"/>
                </a:solidFill>
              </a:rPr>
              <a:t>faillik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olasılığını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dışlamaz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</a:rPr>
              <a:t>performatif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kurulum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failliğe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tanır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Edimler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anlamlandırıcı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pratikler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normları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devam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ettirir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bozar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istikrarsızlaştırır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dönüştürür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yeniden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zamanda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tersyüz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güç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işleyebilir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tr-TR" b="1" u="sng" dirty="0" err="1">
                <a:solidFill>
                  <a:schemeClr val="bg1"/>
                </a:solidFill>
              </a:rPr>
              <a:t>Performativite</a:t>
            </a:r>
            <a:r>
              <a:rPr lang="tr-TR" dirty="0">
                <a:solidFill>
                  <a:schemeClr val="bg1"/>
                </a:solidFill>
              </a:rPr>
              <a:t>: Yineleme </a:t>
            </a:r>
            <a:r>
              <a:rPr lang="mr-IN" dirty="0">
                <a:solidFill>
                  <a:schemeClr val="bg1"/>
                </a:solidFill>
              </a:rPr>
              <a:t>–</a:t>
            </a:r>
            <a:r>
              <a:rPr lang="tr-TR" dirty="0">
                <a:solidFill>
                  <a:schemeClr val="bg1"/>
                </a:solidFill>
              </a:rPr>
              <a:t> tekrar. Söylemin etki gücü tekrarlarla ortaya çıkıyor.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Karşılaşma-Temas -&gt; Bedenlerin/pratiklerin/nesnelerin adlandırılması -&gt; </a:t>
            </a:r>
            <a:r>
              <a:rPr lang="tr-TR" b="1" u="sng" dirty="0">
                <a:solidFill>
                  <a:schemeClr val="bg1"/>
                </a:solidFill>
              </a:rPr>
              <a:t>Tekrarlar </a:t>
            </a:r>
            <a:r>
              <a:rPr lang="mr-IN" b="1" u="sng" dirty="0">
                <a:solidFill>
                  <a:schemeClr val="bg1"/>
                </a:solidFill>
              </a:rPr>
              <a:t>–</a:t>
            </a:r>
            <a:r>
              <a:rPr lang="tr-TR" b="1" u="sng" dirty="0">
                <a:solidFill>
                  <a:schemeClr val="bg1"/>
                </a:solidFill>
              </a:rPr>
              <a:t> Zamansal boyut </a:t>
            </a:r>
            <a:r>
              <a:rPr lang="tr-TR" dirty="0">
                <a:solidFill>
                  <a:schemeClr val="bg1"/>
                </a:solidFill>
              </a:rPr>
              <a:t>-&gt; Duyguların nesnelere </a:t>
            </a:r>
            <a:r>
              <a:rPr lang="tr-TR" b="1" u="sng" dirty="0">
                <a:solidFill>
                  <a:schemeClr val="bg1"/>
                </a:solidFill>
              </a:rPr>
              <a:t>yapışması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Gösterilen </a:t>
            </a:r>
            <a:r>
              <a:rPr lang="tr-TR" dirty="0" err="1">
                <a:solidFill>
                  <a:schemeClr val="bg1"/>
                </a:solidFill>
              </a:rPr>
              <a:t>gösteren’i</a:t>
            </a:r>
            <a:r>
              <a:rPr lang="tr-TR" dirty="0">
                <a:solidFill>
                  <a:schemeClr val="bg1"/>
                </a:solidFill>
              </a:rPr>
              <a:t> anlatır hale gelebilir.</a:t>
            </a:r>
          </a:p>
          <a:p>
            <a:r>
              <a:rPr lang="tr-TR" dirty="0">
                <a:solidFill>
                  <a:schemeClr val="bg1"/>
                </a:solidFill>
              </a:rPr>
              <a:t>Farklı </a:t>
            </a:r>
            <a:r>
              <a:rPr lang="tr-TR" b="1" u="sng" dirty="0">
                <a:solidFill>
                  <a:schemeClr val="bg1"/>
                </a:solidFill>
              </a:rPr>
              <a:t>tekrarların</a:t>
            </a:r>
            <a:r>
              <a:rPr lang="tr-TR" dirty="0">
                <a:solidFill>
                  <a:schemeClr val="bg1"/>
                </a:solidFill>
              </a:rPr>
              <a:t> olasılığı</a:t>
            </a:r>
            <a:r>
              <a:rPr lang="tr-TR" b="1" u="sng" dirty="0">
                <a:solidFill>
                  <a:schemeClr val="bg1"/>
                </a:solidFill>
              </a:rPr>
              <a:t>: Gösteren-Gösterilen ilişkisinin kesilme olasılığı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dilin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duygulanımlarını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yüz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yeni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gösterenler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zincirine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yapıştığı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oyunları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Öyleyse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inşası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dilin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oynaklığından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yararlanarak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koyucu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sembolik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göstergelerini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bozabilir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kesebilir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modifiye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edebilir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11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dirty="0" err="1">
                <a:solidFill>
                  <a:srgbClr val="FFFFFF"/>
                </a:solidFill>
              </a:rPr>
              <a:t>Performativite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Kuramının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Vaatleri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Doğal, sabit, </a:t>
            </a:r>
            <a:r>
              <a:rPr lang="tr-TR" b="1" u="sng" dirty="0">
                <a:solidFill>
                  <a:schemeClr val="bg1"/>
                </a:solidFill>
              </a:rPr>
              <a:t>söylemden önce var olan duygulanımların reddi</a:t>
            </a:r>
          </a:p>
          <a:p>
            <a:r>
              <a:rPr lang="tr-TR" b="1" u="sng" dirty="0" err="1">
                <a:solidFill>
                  <a:schemeClr val="bg1"/>
                </a:solidFill>
              </a:rPr>
              <a:t>Monolitik</a:t>
            </a:r>
            <a:r>
              <a:rPr lang="tr-TR" b="1" u="sng" dirty="0">
                <a:solidFill>
                  <a:schemeClr val="bg1"/>
                </a:solidFill>
              </a:rPr>
              <a:t>, tekil </a:t>
            </a:r>
            <a:r>
              <a:rPr lang="tr-TR" b="1" u="sng" dirty="0" err="1">
                <a:solidFill>
                  <a:schemeClr val="bg1"/>
                </a:solidFill>
              </a:rPr>
              <a:t>duygulanımsal</a:t>
            </a:r>
            <a:r>
              <a:rPr lang="tr-TR" b="1" u="sng" dirty="0">
                <a:solidFill>
                  <a:schemeClr val="bg1"/>
                </a:solidFill>
              </a:rPr>
              <a:t> ekonomilerin (</a:t>
            </a:r>
            <a:r>
              <a:rPr lang="tr-TR" b="1" u="sng" dirty="0" err="1">
                <a:solidFill>
                  <a:schemeClr val="bg1"/>
                </a:solidFill>
              </a:rPr>
              <a:t>affective</a:t>
            </a:r>
            <a:r>
              <a:rPr lang="tr-TR" b="1" u="sng" dirty="0">
                <a:solidFill>
                  <a:schemeClr val="bg1"/>
                </a:solidFill>
              </a:rPr>
              <a:t> </a:t>
            </a:r>
            <a:r>
              <a:rPr lang="tr-TR" b="1" u="sng" dirty="0" err="1">
                <a:solidFill>
                  <a:schemeClr val="bg1"/>
                </a:solidFill>
              </a:rPr>
              <a:t>economies</a:t>
            </a:r>
            <a:r>
              <a:rPr lang="tr-TR" b="1" u="sng" dirty="0">
                <a:solidFill>
                  <a:schemeClr val="bg1"/>
                </a:solidFill>
              </a:rPr>
              <a:t>) reddi</a:t>
            </a:r>
          </a:p>
          <a:p>
            <a:r>
              <a:rPr lang="tr-TR" b="1" u="sng" dirty="0">
                <a:solidFill>
                  <a:schemeClr val="bg1"/>
                </a:solidFill>
              </a:rPr>
              <a:t>Dilin oynaklığından yararlanan, dinamik bir duygulanım kavrayışı</a:t>
            </a:r>
          </a:p>
          <a:p>
            <a:r>
              <a:rPr lang="tr-TR" dirty="0" err="1">
                <a:solidFill>
                  <a:schemeClr val="bg1"/>
                </a:solidFill>
              </a:rPr>
              <a:t>Performatif</a:t>
            </a:r>
            <a:r>
              <a:rPr lang="tr-TR" dirty="0">
                <a:solidFill>
                  <a:schemeClr val="bg1"/>
                </a:solidFill>
              </a:rPr>
              <a:t>, akışkan, sürekli yeniden anlamlandırılan, tersyüz edilen. </a:t>
            </a:r>
          </a:p>
          <a:p>
            <a:r>
              <a:rPr lang="tr-TR" b="1" u="sng" dirty="0" err="1">
                <a:solidFill>
                  <a:schemeClr val="bg1"/>
                </a:solidFill>
              </a:rPr>
              <a:t>Duygulanımsal</a:t>
            </a:r>
            <a:r>
              <a:rPr lang="tr-TR" b="1" u="sng" dirty="0">
                <a:solidFill>
                  <a:schemeClr val="bg1"/>
                </a:solidFill>
              </a:rPr>
              <a:t> söylemlerin </a:t>
            </a:r>
            <a:r>
              <a:rPr lang="tr-TR" b="1" u="sng" dirty="0" err="1">
                <a:solidFill>
                  <a:schemeClr val="bg1"/>
                </a:solidFill>
              </a:rPr>
              <a:t>doğallaştırıcı</a:t>
            </a:r>
            <a:r>
              <a:rPr lang="tr-TR" b="1" u="sng" dirty="0">
                <a:solidFill>
                  <a:schemeClr val="bg1"/>
                </a:solidFill>
              </a:rPr>
              <a:t> etkisinin </a:t>
            </a:r>
            <a:r>
              <a:rPr lang="tr-TR" b="1" u="sng" dirty="0" err="1">
                <a:solidFill>
                  <a:schemeClr val="bg1"/>
                </a:solidFill>
              </a:rPr>
              <a:t>yapısöküme</a:t>
            </a:r>
            <a:r>
              <a:rPr lang="tr-TR" b="1" u="sng" dirty="0">
                <a:solidFill>
                  <a:schemeClr val="bg1"/>
                </a:solidFill>
              </a:rPr>
              <a:t> uğratılması</a:t>
            </a:r>
          </a:p>
        </p:txBody>
      </p:sp>
    </p:spTree>
    <p:extLst>
      <p:ext uri="{BB962C8B-B14F-4D97-AF65-F5344CB8AC3E}">
        <p14:creationId xmlns:p14="http://schemas.microsoft.com/office/powerpoint/2010/main" val="1427351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764</Words>
  <Application>Microsoft Macintosh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Gill Sans MT</vt:lpstr>
      <vt:lpstr>SavonVTI</vt:lpstr>
      <vt:lpstr>Duygular ve Söylem - 2</vt:lpstr>
      <vt:lpstr>Duygu ve İktidar</vt:lpstr>
      <vt:lpstr>İktidar Teknolojileri</vt:lpstr>
      <vt:lpstr>İktidar Teknolojileri</vt:lpstr>
      <vt:lpstr>İktidar Teknolojileri ve Duygular</vt:lpstr>
      <vt:lpstr>Duygular ve Performatif Siyaset</vt:lpstr>
      <vt:lpstr>Duygular ve Performatif Siyaset</vt:lpstr>
      <vt:lpstr>Performatif Faillik</vt:lpstr>
      <vt:lpstr>Performativite Kuramının Vaatleri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15</cp:revision>
  <dcterms:created xsi:type="dcterms:W3CDTF">2019-10-14T13:51:37Z</dcterms:created>
  <dcterms:modified xsi:type="dcterms:W3CDTF">2019-10-14T16:53:53Z</dcterms:modified>
</cp:coreProperties>
</file>