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a:bodyPr>
          <a:lstStyle/>
          <a:p>
            <a:r>
              <a:rPr lang="tr-TR" sz="2800" b="1" dirty="0" smtClean="0">
                <a:latin typeface="Calibri" pitchFamily="34" charset="0"/>
                <a:cs typeface="Calibri" pitchFamily="34" charset="0"/>
              </a:rPr>
              <a:t>Hong Kong</a:t>
            </a:r>
            <a:endParaRPr lang="tr-TR" sz="2800" b="1" dirty="0">
              <a:latin typeface="Calibri" pitchFamily="34" charset="0"/>
              <a:cs typeface="Calibri" pitchFamily="34" charset="0"/>
            </a:endParaRPr>
          </a:p>
        </p:txBody>
      </p:sp>
      <p:sp>
        <p:nvSpPr>
          <p:cNvPr id="3" name="2 İçerik Yer Tutucusu"/>
          <p:cNvSpPr>
            <a:spLocks noGrp="1"/>
          </p:cNvSpPr>
          <p:nvPr>
            <p:ph idx="1"/>
          </p:nvPr>
        </p:nvSpPr>
        <p:spPr>
          <a:xfrm>
            <a:off x="611560" y="1052736"/>
            <a:ext cx="8064896" cy="5616624"/>
          </a:xfrm>
        </p:spPr>
        <p:txBody>
          <a:bodyPr>
            <a:noAutofit/>
          </a:bodyPr>
          <a:lstStyle/>
          <a:p>
            <a:pPr algn="just"/>
            <a:r>
              <a:rPr lang="tr-TR" sz="2300" dirty="0" smtClean="0">
                <a:latin typeface="Calibri" pitchFamily="34" charset="0"/>
                <a:cs typeface="Calibri" pitchFamily="34" charset="0"/>
              </a:rPr>
              <a:t>Hong Kong 1842’den 1961’e kadar Britanya İmparatorluğu’nun sömürgesidir.  1961 yılında İngiltere’ye bağımlı bölge statüsü alır ve bu durum ülkenin konumu açısından bir değişim yaratmaz. Ancak 1984 yılında İngiltere ve Çin, Hong Kong’un 1997 yılında tamamen Çin’in bir parçası olmasıyla ilgili anlaşmaya varırlar. Britanya himayesinde demokratik bir sistemle yönetilen Hong Kong’un el değiştirmesini takip eden 50 yıl süresince demokrasi olarak kalması ve sonrasında (2046 yılında) yeni bir karar verilmesi konusunda ortaklaşırlar.</a:t>
            </a:r>
          </a:p>
          <a:p>
            <a:pPr algn="just"/>
            <a:r>
              <a:rPr lang="tr-TR" sz="2300" dirty="0" smtClean="0">
                <a:latin typeface="Calibri" pitchFamily="34" charset="0"/>
                <a:cs typeface="Calibri" pitchFamily="34" charset="0"/>
              </a:rPr>
              <a:t>Film eleştirmenleri, 1984 sonrasında çekilen bütün filmlerin eski İngiliz sömürgesi olan Hong Kong’un Çin’in bir parçası olduktan sonra neyle karşılaşacağına dair endişeler çerçevesinde yorumlanması gerektiğini ileri sürmüşlerdir.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600" b="1" dirty="0" smtClean="0">
                <a:latin typeface="+mn-lt"/>
                <a:cs typeface="Times New Roman" pitchFamily="18" charset="0"/>
              </a:rPr>
              <a:t>KAYNAKÇA</a:t>
            </a:r>
            <a:endParaRPr lang="tr-TR" sz="2600" b="1" dirty="0">
              <a:latin typeface="+mn-lt"/>
              <a:cs typeface="Times New Roman" pitchFamily="18" charset="0"/>
            </a:endParaRPr>
          </a:p>
        </p:txBody>
      </p:sp>
      <p:sp>
        <p:nvSpPr>
          <p:cNvPr id="3" name="2 İçerik Yer Tutucusu"/>
          <p:cNvSpPr>
            <a:spLocks noGrp="1"/>
          </p:cNvSpPr>
          <p:nvPr>
            <p:ph idx="1"/>
          </p:nvPr>
        </p:nvSpPr>
        <p:spPr>
          <a:xfrm>
            <a:off x="457200" y="1340768"/>
            <a:ext cx="8229600" cy="4785395"/>
          </a:xfrm>
        </p:spPr>
        <p:txBody>
          <a:bodyPr>
            <a:normAutofit/>
          </a:bodyPr>
          <a:lstStyle/>
          <a:p>
            <a:pPr algn="just"/>
            <a:r>
              <a:rPr lang="tr-TR" sz="2400" dirty="0" err="1" smtClean="0">
                <a:cs typeface="Times New Roman" pitchFamily="18" charset="0"/>
              </a:rPr>
              <a:t>Nockhimson</a:t>
            </a:r>
            <a:r>
              <a:rPr lang="tr-TR" sz="2400" dirty="0" smtClean="0">
                <a:cs typeface="Times New Roman" pitchFamily="18" charset="0"/>
              </a:rPr>
              <a:t>, M. P. (2013). Wong Kar-</a:t>
            </a:r>
            <a:r>
              <a:rPr lang="tr-TR" sz="2400" dirty="0" err="1" smtClean="0">
                <a:cs typeface="Times New Roman" pitchFamily="18" charset="0"/>
              </a:rPr>
              <a:t>wai</a:t>
            </a:r>
            <a:r>
              <a:rPr lang="tr-TR" sz="2400" dirty="0" smtClean="0">
                <a:cs typeface="Times New Roman" pitchFamily="18" charset="0"/>
              </a:rPr>
              <a:t>, Şimdi Görüyorsunuz. </a:t>
            </a:r>
            <a:r>
              <a:rPr lang="tr-TR" sz="2400" i="1" dirty="0" smtClean="0">
                <a:cs typeface="Times New Roman" pitchFamily="18" charset="0"/>
              </a:rPr>
              <a:t>Bir Dünya Sinema</a:t>
            </a:r>
            <a:r>
              <a:rPr lang="tr-TR" sz="2400" dirty="0" smtClean="0">
                <a:cs typeface="Times New Roman" pitchFamily="18" charset="0"/>
              </a:rPr>
              <a:t> (Ö. Yaren, </a:t>
            </a:r>
            <a:r>
              <a:rPr lang="tr-TR" sz="2400" dirty="0" err="1" smtClean="0">
                <a:cs typeface="Times New Roman" pitchFamily="18" charset="0"/>
              </a:rPr>
              <a:t>Çev</a:t>
            </a:r>
            <a:r>
              <a:rPr lang="tr-TR" sz="2400" dirty="0" smtClean="0">
                <a:cs typeface="Times New Roman" pitchFamily="18" charset="0"/>
              </a:rPr>
              <a:t>.). Ankara: De Ki. 329- 351.</a:t>
            </a:r>
          </a:p>
          <a:p>
            <a:pPr algn="just"/>
            <a:r>
              <a:rPr lang="tr-TR" sz="2400" dirty="0" err="1" smtClean="0">
                <a:cs typeface="Times New Roman" pitchFamily="18" charset="0"/>
              </a:rPr>
              <a:t>Cheuk</a:t>
            </a:r>
            <a:r>
              <a:rPr lang="tr-TR" sz="2400" dirty="0" smtClean="0">
                <a:cs typeface="Times New Roman" pitchFamily="18" charset="0"/>
              </a:rPr>
              <a:t>-</a:t>
            </a:r>
            <a:r>
              <a:rPr lang="tr-TR" sz="2400" dirty="0" err="1" smtClean="0">
                <a:cs typeface="Times New Roman" pitchFamily="18" charset="0"/>
              </a:rPr>
              <a:t>To</a:t>
            </a:r>
            <a:r>
              <a:rPr lang="tr-TR" sz="2400" dirty="0" smtClean="0">
                <a:cs typeface="Times New Roman" pitchFamily="18" charset="0"/>
              </a:rPr>
              <a:t>, </a:t>
            </a:r>
            <a:r>
              <a:rPr lang="tr-TR" sz="2400" dirty="0" err="1" smtClean="0">
                <a:cs typeface="Times New Roman" pitchFamily="18" charset="0"/>
              </a:rPr>
              <a:t>Li</a:t>
            </a:r>
            <a:r>
              <a:rPr lang="tr-TR" sz="2400" dirty="0" smtClean="0">
                <a:cs typeface="Times New Roman" pitchFamily="18" charset="0"/>
              </a:rPr>
              <a:t> (2008). Hong Kong’da Popüler Sinema. </a:t>
            </a:r>
            <a:r>
              <a:rPr lang="tr-TR" sz="2400" i="1" dirty="0" smtClean="0">
                <a:cs typeface="Times New Roman" pitchFamily="18" charset="0"/>
              </a:rPr>
              <a:t>Dünya Sinema Tarihi (</a:t>
            </a:r>
            <a:r>
              <a:rPr lang="tr-TR" sz="2400" dirty="0" smtClean="0">
                <a:cs typeface="Times New Roman" pitchFamily="18" charset="0"/>
              </a:rPr>
              <a:t>A. Fethi, </a:t>
            </a:r>
            <a:r>
              <a:rPr lang="tr-TR" sz="2400" dirty="0" err="1" smtClean="0">
                <a:cs typeface="Times New Roman" pitchFamily="18" charset="0"/>
              </a:rPr>
              <a:t>Çev</a:t>
            </a:r>
            <a:r>
              <a:rPr lang="tr-TR" sz="2400" dirty="0" smtClean="0">
                <a:cs typeface="Times New Roman" pitchFamily="18" charset="0"/>
              </a:rPr>
              <a:t>.). İstanbul: </a:t>
            </a:r>
            <a:r>
              <a:rPr lang="tr-TR" sz="2400" dirty="0" err="1" smtClean="0">
                <a:cs typeface="Times New Roman" pitchFamily="18" charset="0"/>
              </a:rPr>
              <a:t>Kabalcı</a:t>
            </a:r>
            <a:r>
              <a:rPr lang="tr-TR" sz="2400" dirty="0" smtClean="0">
                <a:cs typeface="Times New Roman" pitchFamily="18" charset="0"/>
              </a:rPr>
              <a:t>. 801-808.</a:t>
            </a:r>
          </a:p>
          <a:p>
            <a:pPr algn="just"/>
            <a:r>
              <a:rPr lang="tr-TR" sz="2400" dirty="0" err="1" smtClean="0">
                <a:cs typeface="Times New Roman" pitchFamily="18" charset="0"/>
              </a:rPr>
              <a:t>Bordwell</a:t>
            </a:r>
            <a:r>
              <a:rPr lang="tr-TR" sz="2400" dirty="0" smtClean="0">
                <a:cs typeface="Times New Roman" pitchFamily="18" charset="0"/>
              </a:rPr>
              <a:t>, </a:t>
            </a:r>
            <a:r>
              <a:rPr lang="tr-TR" sz="2400" dirty="0" err="1" smtClean="0">
                <a:cs typeface="Times New Roman" pitchFamily="18" charset="0"/>
              </a:rPr>
              <a:t>David</a:t>
            </a:r>
            <a:r>
              <a:rPr lang="tr-TR" sz="2400" dirty="0" smtClean="0">
                <a:cs typeface="Times New Roman" pitchFamily="18" charset="0"/>
              </a:rPr>
              <a:t> &amp; </a:t>
            </a:r>
            <a:r>
              <a:rPr lang="tr-TR" sz="2400" dirty="0" err="1" smtClean="0">
                <a:cs typeface="Times New Roman" pitchFamily="18" charset="0"/>
              </a:rPr>
              <a:t>Thompson</a:t>
            </a:r>
            <a:r>
              <a:rPr lang="tr-TR" sz="2400" dirty="0" smtClean="0">
                <a:cs typeface="Times New Roman" pitchFamily="18" charset="0"/>
              </a:rPr>
              <a:t>, </a:t>
            </a:r>
            <a:r>
              <a:rPr lang="tr-TR" sz="2400" dirty="0" err="1" smtClean="0">
                <a:cs typeface="Times New Roman" pitchFamily="18" charset="0"/>
              </a:rPr>
              <a:t>Kristin</a:t>
            </a:r>
            <a:r>
              <a:rPr lang="tr-TR" sz="2400" dirty="0" smtClean="0">
                <a:cs typeface="Times New Roman" pitchFamily="18" charset="0"/>
              </a:rPr>
              <a:t> (2012). Hong Kong Sineması: 1980’ler-1990’lar. </a:t>
            </a:r>
            <a:r>
              <a:rPr lang="tr-TR" sz="2400" i="1" dirty="0" smtClean="0">
                <a:cs typeface="Times New Roman" pitchFamily="18" charset="0"/>
              </a:rPr>
              <a:t>Film Sanatı</a:t>
            </a:r>
            <a:r>
              <a:rPr lang="tr-TR" sz="2400" dirty="0" smtClean="0">
                <a:cs typeface="Times New Roman" pitchFamily="18" charset="0"/>
              </a:rPr>
              <a:t> (E. Yılmaz &amp; E. S. Onat, </a:t>
            </a:r>
            <a:r>
              <a:rPr lang="tr-TR" sz="2400" dirty="0" err="1" smtClean="0">
                <a:cs typeface="Times New Roman" pitchFamily="18" charset="0"/>
              </a:rPr>
              <a:t>Çev</a:t>
            </a:r>
            <a:r>
              <a:rPr lang="tr-TR" sz="2400" dirty="0" smtClean="0">
                <a:cs typeface="Times New Roman" pitchFamily="18" charset="0"/>
              </a:rPr>
              <a:t>.). Ankara: De Ki. 482-485.</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800" b="1" dirty="0" smtClean="0">
                <a:cs typeface="Times New Roman" pitchFamily="18" charset="0"/>
              </a:rPr>
              <a:t>Hong Kong Sineması</a:t>
            </a:r>
            <a:endParaRPr lang="tr-TR" sz="2800" b="1" dirty="0">
              <a:cs typeface="Times New Roman" pitchFamily="18" charset="0"/>
            </a:endParaRPr>
          </a:p>
        </p:txBody>
      </p:sp>
      <p:sp>
        <p:nvSpPr>
          <p:cNvPr id="3" name="2 İçerik Yer Tutucusu"/>
          <p:cNvSpPr>
            <a:spLocks noGrp="1"/>
          </p:cNvSpPr>
          <p:nvPr>
            <p:ph idx="1"/>
          </p:nvPr>
        </p:nvSpPr>
        <p:spPr>
          <a:xfrm>
            <a:off x="539552" y="980728"/>
            <a:ext cx="8147248" cy="5688632"/>
          </a:xfrm>
        </p:spPr>
        <p:txBody>
          <a:bodyPr>
            <a:normAutofit/>
          </a:bodyPr>
          <a:lstStyle/>
          <a:p>
            <a:pPr algn="just"/>
            <a:r>
              <a:rPr lang="tr-TR" sz="2200" dirty="0" smtClean="0">
                <a:latin typeface="+mj-lt"/>
                <a:cs typeface="Times New Roman" pitchFamily="18" charset="0"/>
              </a:rPr>
              <a:t>Hong Kong sineması başlangıçta klasik </a:t>
            </a:r>
            <a:r>
              <a:rPr lang="tr-TR" sz="2200" dirty="0" err="1" smtClean="0">
                <a:latin typeface="+mj-lt"/>
                <a:cs typeface="Times New Roman" pitchFamily="18" charset="0"/>
              </a:rPr>
              <a:t>Şangay</a:t>
            </a:r>
            <a:r>
              <a:rPr lang="tr-TR" sz="2200" dirty="0" smtClean="0">
                <a:latin typeface="+mj-lt"/>
                <a:cs typeface="Times New Roman" pitchFamily="18" charset="0"/>
              </a:rPr>
              <a:t> sineması geleneğini ve türlerini benimsemiş; sonrasında ise daha az siyasi tabunun olduğu bir ortamda kendi sinema modelini geliştirmiştir.</a:t>
            </a:r>
          </a:p>
          <a:p>
            <a:pPr algn="just"/>
            <a:r>
              <a:rPr lang="tr-TR" sz="2200" dirty="0" smtClean="0">
                <a:latin typeface="+mj-lt"/>
                <a:cs typeface="Times New Roman" pitchFamily="18" charset="0"/>
              </a:rPr>
              <a:t>Sessiz sinema döneminde ve 1930’lu yıllarda film üretiminin söz konusu olduğu Hong Kong’da 2. Dünya Savaşı sırasında Japon işgali nedeniyle üretim durmuş ve endüstri 1950’li yıllarda yeniden canlanmıştır.</a:t>
            </a:r>
          </a:p>
          <a:p>
            <a:pPr algn="just"/>
            <a:r>
              <a:rPr lang="tr-TR" sz="2200" dirty="0" smtClean="0">
                <a:latin typeface="+mj-lt"/>
                <a:cs typeface="Times New Roman" pitchFamily="18" charset="0"/>
              </a:rPr>
              <a:t>2. Dünya Savaşı sonrası Hong Kong sinemasını üç başlık çerçevesinde değerlendirmemiz mümkündür. 1946-1970 arası Hong Kong sinemasının klasik dönemi olarak adlandırılabilir. Bu dönemde  hem Mandarin (resmi Çin dili) dilinde hem de Kantonca (yerel dil) filmler gerçekleştirilir. Stüdyo esaslı film üretiminin söz konusu olduğu bu dönemde, Hollywood ve Japonya’daki tür sisteminden etkilenen bir eğlence sineması geliştirilmiştir. Aynı zamanda yerel ve deniz aşırı bir dağıtım ağı da kurulmuştur. </a:t>
            </a: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0"/>
            <a:ext cx="7859216" cy="764704"/>
          </a:xfrm>
        </p:spPr>
        <p:txBody>
          <a:bodyPr>
            <a:normAutofit/>
          </a:bodyPr>
          <a:lstStyle/>
          <a:p>
            <a:r>
              <a:rPr lang="tr-TR" sz="2800" b="1" dirty="0" smtClean="0">
                <a:cs typeface="Times New Roman" pitchFamily="18" charset="0"/>
              </a:rPr>
              <a:t>Klasik Dönem</a:t>
            </a:r>
            <a:endParaRPr lang="tr-TR" sz="2800" b="1" dirty="0"/>
          </a:p>
        </p:txBody>
      </p:sp>
      <p:sp>
        <p:nvSpPr>
          <p:cNvPr id="3" name="2 İçerik Yer Tutucusu"/>
          <p:cNvSpPr>
            <a:spLocks noGrp="1"/>
          </p:cNvSpPr>
          <p:nvPr>
            <p:ph idx="1"/>
          </p:nvPr>
        </p:nvSpPr>
        <p:spPr>
          <a:xfrm>
            <a:off x="457200" y="620688"/>
            <a:ext cx="8229600" cy="6237312"/>
          </a:xfrm>
        </p:spPr>
        <p:txBody>
          <a:bodyPr>
            <a:noAutofit/>
          </a:bodyPr>
          <a:lstStyle/>
          <a:p>
            <a:pPr algn="just"/>
            <a:r>
              <a:rPr lang="tr-TR" sz="2200" dirty="0" smtClean="0">
                <a:latin typeface="+mj-lt"/>
              </a:rPr>
              <a:t>2. Dünya Savaşı sonrasında </a:t>
            </a:r>
            <a:r>
              <a:rPr lang="tr-TR" sz="2200" dirty="0" err="1" smtClean="0">
                <a:latin typeface="+mj-lt"/>
              </a:rPr>
              <a:t>Şangay’dan</a:t>
            </a:r>
            <a:r>
              <a:rPr lang="tr-TR" sz="2200" dirty="0" smtClean="0">
                <a:latin typeface="+mj-lt"/>
              </a:rPr>
              <a:t> Hong Kong’a göç eden yönetmenler, burada Mandarin dilinde filmler çekmişlerdir. Çoğu Japonya’nın Çin’i işgal ettiği sırada Japonların kontrolündeki stüdyolarda çalıştığı için, savaş sonrasında hain damgası yeme tehlikesiyle karşı karşıya kalmış ve Hong Kong’a gelmiştir. Bu yönetmenlerin Hong Kong’da gerçekleştirdiği filmler </a:t>
            </a:r>
            <a:r>
              <a:rPr lang="tr-TR" sz="2200" dirty="0" err="1" smtClean="0">
                <a:latin typeface="+mj-lt"/>
              </a:rPr>
              <a:t>Şangay’da</a:t>
            </a:r>
            <a:r>
              <a:rPr lang="tr-TR" sz="2200" dirty="0" smtClean="0">
                <a:latin typeface="+mj-lt"/>
              </a:rPr>
              <a:t> çekilen filmlerin üslubuna benzemektedir. Hong Kong’da halk ağırlıklı olarak Kantonca konuştuğu için Mandarin dilinde çekilen filmler göçmen seyirciye ve Tayvan pazarına hitap etmiştir.</a:t>
            </a:r>
            <a:r>
              <a:rPr lang="tr-TR" sz="2200" dirty="0">
                <a:latin typeface="+mj-lt"/>
              </a:rPr>
              <a:t> </a:t>
            </a:r>
            <a:r>
              <a:rPr lang="tr-TR" sz="2200" dirty="0" smtClean="0">
                <a:latin typeface="+mj-lt"/>
              </a:rPr>
              <a:t>1950’lerin ortasında göçmenlerin kalıcı oldukları kesinleşmiş ve Mandarin sineması Hong Kong’la daha fazla bütünleşmiş; didaktik bir sinema üslubu yerini eğlence sinemasına ve türsel çeşitliliğe bırakmıştır.</a:t>
            </a:r>
          </a:p>
          <a:p>
            <a:pPr algn="just"/>
            <a:r>
              <a:rPr lang="tr-TR" sz="2200" dirty="0" smtClean="0">
                <a:latin typeface="+mj-lt"/>
              </a:rPr>
              <a:t>Hong Kong’da Kantonca filmlerin çoğu ise eğitim düzeyi düşük işçi sınıfını hedeflemiştir. Filmlerde basmakalıp tiplemeler ve argo kullanılmış; öyküler opera, folklor ve popüler öğelerden alınmıştır. </a:t>
            </a:r>
            <a:r>
              <a:rPr lang="tr-TR" sz="2200" dirty="0" smtClean="0">
                <a:latin typeface="+mj-lt"/>
                <a:cs typeface="Calibri" pitchFamily="34" charset="0"/>
              </a:rPr>
              <a:t>Kantonca filmlerin yapımı 1960’ların sonunda düşüşe geçmiştir.</a:t>
            </a:r>
          </a:p>
          <a:p>
            <a:pPr algn="just"/>
            <a:endParaRPr lang="tr-TR" sz="2200" dirty="0" smtClean="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408712"/>
          </a:xfrm>
        </p:spPr>
        <p:txBody>
          <a:bodyPr>
            <a:normAutofit fontScale="70000" lnSpcReduction="20000"/>
          </a:bodyPr>
          <a:lstStyle/>
          <a:p>
            <a:pPr algn="ctr">
              <a:lnSpc>
                <a:spcPct val="120000"/>
              </a:lnSpc>
              <a:buNone/>
            </a:pPr>
            <a:r>
              <a:rPr lang="tr-TR" sz="4000" b="1" dirty="0" smtClean="0">
                <a:latin typeface="+mj-lt"/>
                <a:cs typeface="Calibri" pitchFamily="34" charset="0"/>
              </a:rPr>
              <a:t>Geçiş Dönemi</a:t>
            </a:r>
          </a:p>
          <a:p>
            <a:pPr algn="just">
              <a:lnSpc>
                <a:spcPct val="120000"/>
              </a:lnSpc>
            </a:pPr>
            <a:r>
              <a:rPr lang="tr-TR" sz="3100" dirty="0" smtClean="0">
                <a:latin typeface="+mj-lt"/>
                <a:cs typeface="Calibri" pitchFamily="34" charset="0"/>
              </a:rPr>
              <a:t>1970 yılında Kantonca egemenliğini kaybederken, daha çok kentte geçen Mandarin aksiyon dövüş sanatı filmleri egemenlik kazanmıştır. Tayvan’la birlikte Hong Kong bu filmlerin en önemli uygulayıcısı haline gelmiştir. Ülkedeki en önemli stüdyo </a:t>
            </a:r>
            <a:r>
              <a:rPr lang="tr-TR" sz="3100" dirty="0" err="1" smtClean="0">
                <a:latin typeface="+mj-lt"/>
                <a:cs typeface="Calibri" pitchFamily="34" charset="0"/>
              </a:rPr>
              <a:t>Shaw</a:t>
            </a:r>
            <a:r>
              <a:rPr lang="tr-TR" sz="3100" dirty="0" smtClean="0">
                <a:latin typeface="+mj-lt"/>
                <a:cs typeface="Calibri" pitchFamily="34" charset="0"/>
              </a:rPr>
              <a:t> </a:t>
            </a:r>
            <a:r>
              <a:rPr lang="tr-TR" sz="3100" dirty="0" err="1" smtClean="0">
                <a:latin typeface="+mj-lt"/>
                <a:cs typeface="Calibri" pitchFamily="34" charset="0"/>
              </a:rPr>
              <a:t>Brothers’dır</a:t>
            </a:r>
            <a:r>
              <a:rPr lang="tr-TR" sz="3100" dirty="0" smtClean="0">
                <a:latin typeface="+mj-lt"/>
                <a:cs typeface="Calibri" pitchFamily="34" charset="0"/>
              </a:rPr>
              <a:t>. </a:t>
            </a:r>
            <a:r>
              <a:rPr lang="tr-TR" sz="3100" dirty="0" err="1" smtClean="0">
                <a:latin typeface="+mj-lt"/>
                <a:cs typeface="Calibri" pitchFamily="34" charset="0"/>
              </a:rPr>
              <a:t>Shaw</a:t>
            </a:r>
            <a:r>
              <a:rPr lang="tr-TR" sz="3100" dirty="0" smtClean="0">
                <a:latin typeface="+mj-lt"/>
                <a:cs typeface="Calibri" pitchFamily="34" charset="0"/>
              </a:rPr>
              <a:t> Kardeşler bütün Doğu Asya’ya hitap eden, ağırlıklı olarak Mandarin dilinde (Çince) filmler çekmişlerdir. En başarılı filmleri kanlı, kılıç dövüşü filmleridir. </a:t>
            </a:r>
            <a:r>
              <a:rPr lang="tr-TR" sz="3100" dirty="0" err="1" smtClean="0">
                <a:latin typeface="+mj-lt"/>
                <a:cs typeface="Calibri" pitchFamily="34" charset="0"/>
              </a:rPr>
              <a:t>Shaw</a:t>
            </a:r>
            <a:r>
              <a:rPr lang="tr-TR" sz="3100" dirty="0" smtClean="0">
                <a:latin typeface="+mj-lt"/>
                <a:cs typeface="Calibri" pitchFamily="34" charset="0"/>
              </a:rPr>
              <a:t> </a:t>
            </a:r>
            <a:r>
              <a:rPr lang="tr-TR" sz="3100" dirty="0" err="1" smtClean="0">
                <a:latin typeface="+mj-lt"/>
                <a:cs typeface="Calibri" pitchFamily="34" charset="0"/>
              </a:rPr>
              <a:t>Kardeşler’in</a:t>
            </a:r>
            <a:r>
              <a:rPr lang="tr-TR" sz="3100" dirty="0" smtClean="0">
                <a:latin typeface="+mj-lt"/>
                <a:cs typeface="Calibri" pitchFamily="34" charset="0"/>
              </a:rPr>
              <a:t> birlikte çalıştığı yönetmenler şiddetin ağırlıklı olduğu erkek melodramları çekmiştir. Ayrıca 1970’li yıllarda ülkenin bir başka önemli stüdyosu olan Golden </a:t>
            </a:r>
            <a:r>
              <a:rPr lang="tr-TR" sz="3100" dirty="0" err="1" smtClean="0">
                <a:latin typeface="+mj-lt"/>
                <a:cs typeface="Calibri" pitchFamily="34" charset="0"/>
              </a:rPr>
              <a:t>Harvest</a:t>
            </a:r>
            <a:r>
              <a:rPr lang="tr-TR" sz="3100" dirty="0" smtClean="0">
                <a:latin typeface="+mj-lt"/>
                <a:cs typeface="Calibri" pitchFamily="34" charset="0"/>
              </a:rPr>
              <a:t>, Bruce Lee’nin oynadığı kung fu filmleriyle başarı kazanmıştır. Bruce Lee ölümüne kadar sadece 4 dövüş filminde rol alsa da dünyanın dikkatini Hong Kong sinemasına çekmiştir. Hong Kong sineması ağırlıklı olarak akrobatik ve şiddet dolu aksiyonla özdeşleştirilmiştir. </a:t>
            </a:r>
          </a:p>
          <a:p>
            <a:pPr algn="just">
              <a:lnSpc>
                <a:spcPct val="120000"/>
              </a:lnSpc>
            </a:pPr>
            <a:r>
              <a:rPr lang="tr-TR" sz="3100" dirty="0" smtClean="0">
                <a:latin typeface="+mj-lt"/>
                <a:cs typeface="Calibri" pitchFamily="34" charset="0"/>
              </a:rPr>
              <a:t>1973 yılında yerli ekonomide yaşanan durgunluğun ardından Kantonca dublajlı filmler gişede yeniden yüksek hasılat elde etmeye başlamıştır.</a:t>
            </a:r>
          </a:p>
          <a:p>
            <a:pPr algn="just">
              <a:lnSpc>
                <a:spcPct val="120000"/>
              </a:lnSpc>
            </a:pPr>
            <a:endParaRPr lang="tr-TR" sz="4000" dirty="0" smtClean="0">
              <a:latin typeface="+mj-lt"/>
              <a:cs typeface="Calibri" pitchFamily="34" charset="0"/>
            </a:endParaRPr>
          </a:p>
          <a:p>
            <a:pPr algn="just">
              <a:buNone/>
            </a:pPr>
            <a:endParaRPr lang="tr-TR" sz="24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76672"/>
            <a:ext cx="8219256" cy="6048672"/>
          </a:xfrm>
        </p:spPr>
        <p:txBody>
          <a:bodyPr>
            <a:normAutofit/>
          </a:bodyPr>
          <a:lstStyle/>
          <a:p>
            <a:pPr algn="just">
              <a:lnSpc>
                <a:spcPct val="120000"/>
              </a:lnSpc>
            </a:pPr>
            <a:r>
              <a:rPr lang="tr-TR" sz="2200" dirty="0" smtClean="0">
                <a:latin typeface="+mj-lt"/>
                <a:cs typeface="Calibri" pitchFamily="34" charset="0"/>
              </a:rPr>
              <a:t>Mandarin sineması-Kanton sineması ayrımı bitmiş; bütün filmler Mandarin dilinde çekildikten sonra (Mandarin ya da Kanton) dublaj yapılmıştır.</a:t>
            </a:r>
            <a:endParaRPr lang="tr-TR" sz="2200" dirty="0" smtClean="0">
              <a:latin typeface="+mj-lt"/>
              <a:cs typeface="Times New Roman" pitchFamily="18" charset="0"/>
            </a:endParaRPr>
          </a:p>
          <a:p>
            <a:pPr algn="just"/>
            <a:r>
              <a:rPr lang="tr-TR" sz="2200" dirty="0" smtClean="0">
                <a:latin typeface="+mj-lt"/>
                <a:cs typeface="Times New Roman" pitchFamily="18" charset="0"/>
              </a:rPr>
              <a:t>On yılın sonunda kung fu filmleriyle toplumsal taşlamayı birleştiren  kung fu komedisi ortaya çıkmış ve </a:t>
            </a:r>
            <a:r>
              <a:rPr lang="tr-TR" sz="2200" dirty="0" err="1" smtClean="0">
                <a:latin typeface="+mj-lt"/>
                <a:cs typeface="Times New Roman" pitchFamily="18" charset="0"/>
              </a:rPr>
              <a:t>Jackie</a:t>
            </a:r>
            <a:r>
              <a:rPr lang="tr-TR" sz="2200" dirty="0" smtClean="0">
                <a:latin typeface="+mj-lt"/>
                <a:cs typeface="Times New Roman" pitchFamily="18" charset="0"/>
              </a:rPr>
              <a:t> </a:t>
            </a:r>
            <a:r>
              <a:rPr lang="tr-TR" sz="2200" dirty="0" err="1" smtClean="0">
                <a:latin typeface="+mj-lt"/>
                <a:cs typeface="Times New Roman" pitchFamily="18" charset="0"/>
              </a:rPr>
              <a:t>Chan</a:t>
            </a:r>
            <a:r>
              <a:rPr lang="tr-TR" sz="2200" dirty="0" smtClean="0">
                <a:latin typeface="+mj-lt"/>
                <a:cs typeface="Times New Roman" pitchFamily="18" charset="0"/>
              </a:rPr>
              <a:t> bu filmlerde yıldızlaşmıştır. Gösterişli aksiyon sahnelerinin argo, söz oyunları ve mizahla birleştiği, alaycılık ve oportünizm içeren filmler çekilmiştir.</a:t>
            </a:r>
          </a:p>
          <a:p>
            <a:pPr algn="ctr">
              <a:buNone/>
            </a:pPr>
            <a:r>
              <a:rPr lang="tr-TR" sz="3000" b="1" dirty="0" smtClean="0">
                <a:latin typeface="+mj-lt"/>
                <a:cs typeface="Times New Roman" pitchFamily="18" charset="0"/>
              </a:rPr>
              <a:t>Modern Dönem</a:t>
            </a:r>
          </a:p>
          <a:p>
            <a:pPr algn="just"/>
            <a:r>
              <a:rPr lang="tr-TR" sz="2200" dirty="0" smtClean="0">
                <a:latin typeface="+mj-lt"/>
                <a:cs typeface="Times New Roman" pitchFamily="18" charset="0"/>
              </a:rPr>
              <a:t>1979 yılında Hong Kong sinemasında yeni dalga filmleri (sanat sineması) ortaya çıkmıştır. Yeni dalga İngiltere’de ya da Amerika’da eğitim alan ve sinemadan önce televizyon sayesinde deneyim kazanan yeni bir yönetmen kuşağı tarafından oluşturulmuştur. </a:t>
            </a:r>
            <a:r>
              <a:rPr lang="tr-TR" sz="2200" dirty="0" smtClean="0">
                <a:latin typeface="+mj-lt"/>
                <a:cs typeface="Calibri" pitchFamily="34" charset="0"/>
              </a:rPr>
              <a:t>Ancak bu grubun pek çok üyesi aynı zamanda bağımsız şirketler için tür filmleri de çekmiş; yeni dalga zamanla ticari, ana akım sinemayla bütünleşmiştir.</a:t>
            </a:r>
            <a:endParaRPr lang="tr-TR" sz="2200" dirty="0">
              <a:latin typeface="+mj-lt"/>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336704"/>
          </a:xfrm>
        </p:spPr>
        <p:txBody>
          <a:bodyPr>
            <a:normAutofit fontScale="62500" lnSpcReduction="20000"/>
          </a:bodyPr>
          <a:lstStyle/>
          <a:p>
            <a:pPr algn="just">
              <a:lnSpc>
                <a:spcPct val="120000"/>
              </a:lnSpc>
            </a:pPr>
            <a:r>
              <a:rPr lang="tr-TR" sz="3500" dirty="0" smtClean="0">
                <a:latin typeface="+mj-lt"/>
                <a:cs typeface="Calibri" pitchFamily="34" charset="0"/>
              </a:rPr>
              <a:t>Tsui Hark bu eğilimin öncüsüdür. </a:t>
            </a:r>
            <a:r>
              <a:rPr lang="tr-TR" sz="3500" i="1" dirty="0" smtClean="0">
                <a:latin typeface="+mj-lt"/>
                <a:cs typeface="Calibri" pitchFamily="34" charset="0"/>
              </a:rPr>
              <a:t>Daha İyi Bir Yarın</a:t>
            </a:r>
            <a:r>
              <a:rPr lang="tr-TR" sz="3500" dirty="0" smtClean="0">
                <a:latin typeface="+mj-lt"/>
                <a:cs typeface="Calibri" pitchFamily="34" charset="0"/>
              </a:rPr>
              <a:t>’da (</a:t>
            </a:r>
            <a:r>
              <a:rPr lang="tr-TR" sz="3500" i="1" dirty="0" smtClean="0">
                <a:latin typeface="+mj-lt"/>
                <a:cs typeface="Calibri" pitchFamily="34" charset="0"/>
              </a:rPr>
              <a:t>A </a:t>
            </a:r>
            <a:r>
              <a:rPr lang="tr-TR" sz="3500" i="1" dirty="0" err="1" smtClean="0">
                <a:latin typeface="+mj-lt"/>
                <a:cs typeface="Calibri" pitchFamily="34" charset="0"/>
              </a:rPr>
              <a:t>Better</a:t>
            </a:r>
            <a:r>
              <a:rPr lang="tr-TR" sz="3500" i="1" dirty="0" smtClean="0">
                <a:latin typeface="+mj-lt"/>
                <a:cs typeface="Calibri" pitchFamily="34" charset="0"/>
              </a:rPr>
              <a:t> </a:t>
            </a:r>
            <a:r>
              <a:rPr lang="tr-TR" sz="3500" i="1" dirty="0" err="1" smtClean="0">
                <a:latin typeface="+mj-lt"/>
                <a:cs typeface="Calibri" pitchFamily="34" charset="0"/>
              </a:rPr>
              <a:t>Tomorrow</a:t>
            </a:r>
            <a:r>
              <a:rPr lang="tr-TR" sz="3500" dirty="0" smtClean="0">
                <a:latin typeface="+mj-lt"/>
                <a:cs typeface="Calibri" pitchFamily="34" charset="0"/>
              </a:rPr>
              <a:t>, 1986) John </a:t>
            </a:r>
            <a:r>
              <a:rPr lang="tr-TR" sz="3500" dirty="0" err="1" smtClean="0">
                <a:latin typeface="+mj-lt"/>
                <a:cs typeface="Calibri" pitchFamily="34" charset="0"/>
              </a:rPr>
              <a:t>Woo</a:t>
            </a:r>
            <a:r>
              <a:rPr lang="tr-TR" sz="3500" dirty="0" smtClean="0">
                <a:latin typeface="+mj-lt"/>
                <a:cs typeface="Calibri" pitchFamily="34" charset="0"/>
              </a:rPr>
              <a:t> ile işbirliği yapmıştır. Tabanca taşıma kılıç dövüşünün yerini alsa da kung </a:t>
            </a:r>
            <a:r>
              <a:rPr lang="tr-TR" sz="3500" dirty="0" err="1" smtClean="0">
                <a:latin typeface="+mj-lt"/>
                <a:cs typeface="Calibri" pitchFamily="34" charset="0"/>
              </a:rPr>
              <a:t>fu’nun</a:t>
            </a:r>
            <a:r>
              <a:rPr lang="tr-TR" sz="3500" dirty="0" smtClean="0">
                <a:latin typeface="+mj-lt"/>
                <a:cs typeface="Calibri" pitchFamily="34" charset="0"/>
              </a:rPr>
              <a:t> erkeklik onuruna ve kardeşlik hukukuna dayanan temaları varlığını korumuştur.</a:t>
            </a:r>
          </a:p>
          <a:p>
            <a:pPr algn="just">
              <a:lnSpc>
                <a:spcPct val="120000"/>
              </a:lnSpc>
            </a:pPr>
            <a:r>
              <a:rPr lang="tr-TR" sz="3500" dirty="0" smtClean="0">
                <a:latin typeface="+mj-lt"/>
                <a:cs typeface="Calibri" pitchFamily="34" charset="0"/>
              </a:rPr>
              <a:t>1980’lerde ve 1990’larda Hong Kong filmleri, Çin efsanelerinden ve Hollywood tür filmlerinden ödünç alınan konularıyla gevşek bir yapı sergilemiş, bu durum aksiyon sahnelerinin aralara yerleştirilmesini kolaylaştırmıştır. Komedi ve dövüş sanatlarının bir arada olduğu bu filmlerde, kadın ya da erkek kahramanlar dövüş sahnelerinde havada asılı kalmış ve ateş etmişlerdir. Ayrıca hızlı kurgu kullanımı ve stilize ışık tasarımıyla öne çıkan bu filmlerde parlak kırmızı, mavi ve sarılara yer verilmiştir. </a:t>
            </a:r>
          </a:p>
          <a:p>
            <a:pPr algn="just">
              <a:lnSpc>
                <a:spcPct val="120000"/>
              </a:lnSpc>
            </a:pPr>
            <a:r>
              <a:rPr lang="tr-TR" sz="3500" dirty="0" smtClean="0">
                <a:latin typeface="+mj-lt"/>
                <a:cs typeface="Calibri" pitchFamily="34" charset="0"/>
              </a:rPr>
              <a:t>1990’larda Hong Kong aksiyon sinemasının altın çağı sona ermiştir. </a:t>
            </a:r>
            <a:r>
              <a:rPr lang="tr-TR" sz="3500" dirty="0" err="1" smtClean="0">
                <a:latin typeface="+mj-lt"/>
                <a:cs typeface="Calibri" pitchFamily="34" charset="0"/>
              </a:rPr>
              <a:t>Jackie</a:t>
            </a:r>
            <a:r>
              <a:rPr lang="tr-TR" sz="3500" dirty="0" smtClean="0">
                <a:latin typeface="+mj-lt"/>
                <a:cs typeface="Calibri" pitchFamily="34" charset="0"/>
              </a:rPr>
              <a:t> </a:t>
            </a:r>
            <a:r>
              <a:rPr lang="tr-TR" sz="3500" dirty="0" err="1" smtClean="0">
                <a:latin typeface="+mj-lt"/>
                <a:cs typeface="Calibri" pitchFamily="34" charset="0"/>
              </a:rPr>
              <a:t>Chan</a:t>
            </a:r>
            <a:r>
              <a:rPr lang="tr-TR" sz="3500" dirty="0" smtClean="0">
                <a:latin typeface="+mj-lt"/>
                <a:cs typeface="Calibri" pitchFamily="34" charset="0"/>
              </a:rPr>
              <a:t>, John </a:t>
            </a:r>
            <a:r>
              <a:rPr lang="tr-TR" sz="3500" dirty="0" err="1" smtClean="0">
                <a:latin typeface="+mj-lt"/>
                <a:cs typeface="Calibri" pitchFamily="34" charset="0"/>
              </a:rPr>
              <a:t>Woo</a:t>
            </a:r>
            <a:r>
              <a:rPr lang="tr-TR" sz="3500" dirty="0" smtClean="0">
                <a:latin typeface="+mj-lt"/>
                <a:cs typeface="Calibri" pitchFamily="34" charset="0"/>
              </a:rPr>
              <a:t> ve aksiyon yıldızı Jet </a:t>
            </a:r>
            <a:r>
              <a:rPr lang="tr-TR" sz="3500" dirty="0" err="1" smtClean="0">
                <a:latin typeface="+mj-lt"/>
                <a:cs typeface="Calibri" pitchFamily="34" charset="0"/>
              </a:rPr>
              <a:t>Li</a:t>
            </a:r>
            <a:r>
              <a:rPr lang="tr-TR" sz="3500" dirty="0" smtClean="0">
                <a:latin typeface="+mj-lt"/>
                <a:cs typeface="Calibri" pitchFamily="34" charset="0"/>
              </a:rPr>
              <a:t> Hollywood’da çalışmaya başlamıştır.</a:t>
            </a:r>
          </a:p>
          <a:p>
            <a:pPr algn="just">
              <a:lnSpc>
                <a:spcPct val="120000"/>
              </a:lnSpc>
            </a:pPr>
            <a:r>
              <a:rPr lang="tr-TR" sz="3500" dirty="0" smtClean="0">
                <a:latin typeface="+mj-lt"/>
                <a:cs typeface="Calibri" pitchFamily="34" charset="0"/>
              </a:rPr>
              <a:t>Hong Kong sineması uluslararası alanda adını aksiyon filmlerinin yanı sıra </a:t>
            </a:r>
            <a:r>
              <a:rPr lang="tr-TR" sz="3500" dirty="0" err="1" smtClean="0">
                <a:latin typeface="+mj-lt"/>
                <a:cs typeface="Calibri" pitchFamily="34" charset="0"/>
              </a:rPr>
              <a:t>Wong</a:t>
            </a:r>
            <a:r>
              <a:rPr lang="tr-TR" sz="3500" dirty="0" smtClean="0">
                <a:latin typeface="+mj-lt"/>
                <a:cs typeface="Calibri" pitchFamily="34" charset="0"/>
              </a:rPr>
              <a:t> Kar </a:t>
            </a:r>
            <a:r>
              <a:rPr lang="tr-TR" sz="3500" dirty="0" err="1" smtClean="0">
                <a:latin typeface="+mj-lt"/>
                <a:cs typeface="Calibri" pitchFamily="34" charset="0"/>
              </a:rPr>
              <a:t>Wai’nin</a:t>
            </a:r>
            <a:r>
              <a:rPr lang="tr-TR" sz="3500" dirty="0" smtClean="0">
                <a:latin typeface="+mj-lt"/>
                <a:cs typeface="Calibri" pitchFamily="34" charset="0"/>
              </a:rPr>
              <a:t> yönetmenliğini üstlendiği ve festivallerden çeşitli ödüller kazanan filmlerle de duyurmuştur.</a:t>
            </a:r>
          </a:p>
          <a:p>
            <a:pPr algn="just"/>
            <a:endParaRPr lang="tr-TR" sz="1800" dirty="0" smtClean="0">
              <a:latin typeface="+mj-lt"/>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669360"/>
          </a:xfrm>
        </p:spPr>
        <p:txBody>
          <a:bodyPr>
            <a:noAutofit/>
          </a:bodyPr>
          <a:lstStyle/>
          <a:p>
            <a:pPr algn="ctr">
              <a:buNone/>
            </a:pPr>
            <a:r>
              <a:rPr lang="tr-TR" sz="2800" b="1" dirty="0" err="1" smtClean="0">
                <a:latin typeface="+mj-lt"/>
                <a:cs typeface="Calibri" pitchFamily="34" charset="0"/>
              </a:rPr>
              <a:t>Wong</a:t>
            </a:r>
            <a:r>
              <a:rPr lang="tr-TR" sz="2800" b="1" dirty="0" smtClean="0">
                <a:latin typeface="+mj-lt"/>
                <a:cs typeface="Calibri" pitchFamily="34" charset="0"/>
              </a:rPr>
              <a:t> Kar </a:t>
            </a:r>
            <a:r>
              <a:rPr lang="tr-TR" sz="2800" b="1" dirty="0" err="1" smtClean="0">
                <a:latin typeface="+mj-lt"/>
                <a:cs typeface="Calibri" pitchFamily="34" charset="0"/>
              </a:rPr>
              <a:t>Wai</a:t>
            </a:r>
            <a:r>
              <a:rPr lang="tr-TR" sz="2800" b="1" dirty="0" smtClean="0">
                <a:latin typeface="+mj-lt"/>
                <a:cs typeface="Calibri" pitchFamily="34" charset="0"/>
              </a:rPr>
              <a:t> </a:t>
            </a:r>
          </a:p>
          <a:p>
            <a:pPr algn="just"/>
            <a:r>
              <a:rPr lang="tr-TR" sz="2100" dirty="0" smtClean="0">
                <a:latin typeface="+mj-lt"/>
                <a:cs typeface="Calibri" pitchFamily="34" charset="0"/>
              </a:rPr>
              <a:t>1956 yılında Çin’de</a:t>
            </a:r>
            <a:r>
              <a:rPr lang="tr-TR" sz="2100" dirty="0">
                <a:latin typeface="+mj-lt"/>
                <a:cs typeface="Calibri" pitchFamily="34" charset="0"/>
              </a:rPr>
              <a:t> </a:t>
            </a:r>
            <a:r>
              <a:rPr lang="tr-TR" sz="2100" dirty="0" smtClean="0">
                <a:latin typeface="+mj-lt"/>
                <a:cs typeface="Calibri" pitchFamily="34" charset="0"/>
              </a:rPr>
              <a:t>dünyaya gelen Wong Kar-</a:t>
            </a:r>
            <a:r>
              <a:rPr lang="tr-TR" sz="2100" dirty="0" err="1" smtClean="0">
                <a:latin typeface="+mj-lt"/>
                <a:cs typeface="Calibri" pitchFamily="34" charset="0"/>
              </a:rPr>
              <a:t>Wai</a:t>
            </a:r>
            <a:r>
              <a:rPr lang="tr-TR" sz="2100" dirty="0" smtClean="0">
                <a:latin typeface="+mj-lt"/>
                <a:cs typeface="Calibri" pitchFamily="34" charset="0"/>
              </a:rPr>
              <a:t>, 5 yaşındayken ailesi ile birlikte Hong Kong’a göç etmiştir. </a:t>
            </a:r>
            <a:r>
              <a:rPr lang="tr-TR" sz="2100" dirty="0" err="1" smtClean="0">
                <a:latin typeface="+mj-lt"/>
                <a:cs typeface="Calibri" pitchFamily="34" charset="0"/>
              </a:rPr>
              <a:t>Wong’un</a:t>
            </a:r>
            <a:r>
              <a:rPr lang="tr-TR" sz="2100" dirty="0" smtClean="0">
                <a:latin typeface="+mj-lt"/>
                <a:cs typeface="Calibri" pitchFamily="34" charset="0"/>
              </a:rPr>
              <a:t> Hong Kong’a göçü, 1949’da gerçekleştirilen komünist devrimin ardından yaşanan büyük göçün bir parçasıdır. Hatta Hong Kong gangster filmlerinin içerdiği şiddet ve değer krizini, göçmen çocukları olan yönetmenlerin göçün travmasına yönelik tepkisi olarak değerlendiren eleştirmenler söz konusudur. Hong Kong’un dövüş sanatları filmleri Çin’in liman kentinden göç eden yönetmenler tarafından gerçekleştirilmiştir. </a:t>
            </a:r>
            <a:r>
              <a:rPr lang="tr-TR" sz="2100" dirty="0" err="1" smtClean="0">
                <a:latin typeface="+mj-lt"/>
                <a:cs typeface="Calibri" pitchFamily="34" charset="0"/>
              </a:rPr>
              <a:t>Wong</a:t>
            </a:r>
            <a:r>
              <a:rPr lang="tr-TR" sz="2100" dirty="0" smtClean="0">
                <a:latin typeface="+mj-lt"/>
                <a:cs typeface="Calibri" pitchFamily="34" charset="0"/>
              </a:rPr>
              <a:t> Kar </a:t>
            </a:r>
            <a:r>
              <a:rPr lang="tr-TR" sz="2100" dirty="0" err="1" smtClean="0">
                <a:latin typeface="+mj-lt"/>
                <a:cs typeface="Calibri" pitchFamily="34" charset="0"/>
              </a:rPr>
              <a:t>Wai</a:t>
            </a:r>
            <a:r>
              <a:rPr lang="tr-TR" sz="2100" dirty="0" smtClean="0">
                <a:latin typeface="+mj-lt"/>
                <a:cs typeface="Calibri" pitchFamily="34" charset="0"/>
              </a:rPr>
              <a:t> ise Çin’in güzel sanatlar merkezi </a:t>
            </a:r>
            <a:r>
              <a:rPr lang="tr-TR" sz="2100" dirty="0" err="1" smtClean="0">
                <a:latin typeface="+mj-lt"/>
                <a:cs typeface="Calibri" pitchFamily="34" charset="0"/>
              </a:rPr>
              <a:t>Şangay’da</a:t>
            </a:r>
            <a:r>
              <a:rPr lang="tr-TR" sz="2100" dirty="0" smtClean="0">
                <a:latin typeface="+mj-lt"/>
                <a:cs typeface="Calibri" pitchFamily="34" charset="0"/>
              </a:rPr>
              <a:t> doğmuştur. Bu dönemde Hong Kong’a </a:t>
            </a:r>
            <a:r>
              <a:rPr lang="tr-TR" sz="2100" dirty="0" err="1" smtClean="0">
                <a:latin typeface="+mj-lt"/>
                <a:cs typeface="Calibri" pitchFamily="34" charset="0"/>
              </a:rPr>
              <a:t>Şangay’dan</a:t>
            </a:r>
            <a:r>
              <a:rPr lang="tr-TR" sz="2100" dirty="0" smtClean="0">
                <a:latin typeface="+mj-lt"/>
                <a:cs typeface="Calibri" pitchFamily="34" charset="0"/>
              </a:rPr>
              <a:t> gelen göçmenler kendilerini kültürel seçkinler olarak nitelendirmişlerdir.</a:t>
            </a:r>
          </a:p>
          <a:p>
            <a:pPr algn="just"/>
            <a:r>
              <a:rPr lang="tr-TR" sz="2100" dirty="0" smtClean="0">
                <a:latin typeface="+mj-lt"/>
              </a:rPr>
              <a:t>Yönetmenin </a:t>
            </a:r>
            <a:r>
              <a:rPr lang="tr-TR" sz="2100" dirty="0" smtClean="0">
                <a:latin typeface="+mj-lt"/>
              </a:rPr>
              <a:t>sineması </a:t>
            </a:r>
            <a:r>
              <a:rPr lang="tr-TR" sz="2100" dirty="0" err="1" smtClean="0">
                <a:latin typeface="+mj-lt"/>
              </a:rPr>
              <a:t>cool</a:t>
            </a:r>
            <a:r>
              <a:rPr lang="tr-TR" sz="2100" dirty="0" smtClean="0">
                <a:latin typeface="+mj-lt"/>
              </a:rPr>
              <a:t>, modern ya da </a:t>
            </a:r>
            <a:r>
              <a:rPr lang="tr-TR" sz="2100" dirty="0" err="1" smtClean="0">
                <a:latin typeface="+mj-lt"/>
              </a:rPr>
              <a:t>postmodern</a:t>
            </a:r>
            <a:r>
              <a:rPr lang="tr-TR" sz="2100" dirty="0" smtClean="0">
                <a:latin typeface="+mj-lt"/>
              </a:rPr>
              <a:t> gibi kavramlarla tanımlanmıştır. </a:t>
            </a:r>
            <a:r>
              <a:rPr lang="tr-TR" sz="2100" dirty="0" err="1" smtClean="0">
                <a:latin typeface="+mj-lt"/>
              </a:rPr>
              <a:t>Cool</a:t>
            </a:r>
            <a:r>
              <a:rPr lang="tr-TR" sz="2100" dirty="0" smtClean="0">
                <a:latin typeface="+mj-lt"/>
              </a:rPr>
              <a:t>, </a:t>
            </a:r>
            <a:r>
              <a:rPr lang="tr-TR" sz="2100" dirty="0" err="1" smtClean="0">
                <a:latin typeface="+mj-lt"/>
              </a:rPr>
              <a:t>Wong</a:t>
            </a:r>
            <a:r>
              <a:rPr lang="tr-TR" sz="2100" dirty="0" smtClean="0">
                <a:latin typeface="+mj-lt"/>
              </a:rPr>
              <a:t> Kar </a:t>
            </a:r>
            <a:r>
              <a:rPr lang="tr-TR" sz="2100" dirty="0" err="1" smtClean="0">
                <a:latin typeface="+mj-lt"/>
              </a:rPr>
              <a:t>Wai</a:t>
            </a:r>
            <a:r>
              <a:rPr lang="tr-TR" sz="2100" dirty="0" smtClean="0">
                <a:latin typeface="+mj-lt"/>
              </a:rPr>
              <a:t> sinemasında isyancıların, burjuva toplum yapısının kuralları dışında kalan insanların deneyimlerini ifade etmek için kullanılmıştır. Ayrıca </a:t>
            </a:r>
            <a:r>
              <a:rPr lang="tr-TR" sz="2100" dirty="0" err="1" smtClean="0">
                <a:latin typeface="+mj-lt"/>
              </a:rPr>
              <a:t>Wong</a:t>
            </a:r>
            <a:r>
              <a:rPr lang="tr-TR" sz="2100" dirty="0" smtClean="0">
                <a:latin typeface="+mj-lt"/>
              </a:rPr>
              <a:t> Kar </a:t>
            </a:r>
            <a:r>
              <a:rPr lang="tr-TR" sz="2100" dirty="0" err="1" smtClean="0">
                <a:latin typeface="+mj-lt"/>
              </a:rPr>
              <a:t>Wai</a:t>
            </a:r>
            <a:r>
              <a:rPr lang="tr-TR" sz="2100" dirty="0" smtClean="0">
                <a:latin typeface="+mj-lt"/>
              </a:rPr>
              <a:t> sinemasının modern ve </a:t>
            </a:r>
            <a:r>
              <a:rPr lang="tr-TR" sz="2100" dirty="0" err="1" smtClean="0">
                <a:latin typeface="+mj-lt"/>
              </a:rPr>
              <a:t>postmodern</a:t>
            </a:r>
            <a:r>
              <a:rPr lang="tr-TR" sz="2100" dirty="0" smtClean="0">
                <a:latin typeface="+mj-lt"/>
              </a:rPr>
              <a:t> belirsizlik ve endişeyle dolu olduğu; teknolojinin insan yaşamındaki tuhaf etkilerini konu aldığı  söylenmiştir.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404664"/>
            <a:ext cx="8363272" cy="6264696"/>
          </a:xfrm>
        </p:spPr>
        <p:txBody>
          <a:bodyPr>
            <a:noAutofit/>
          </a:bodyPr>
          <a:lstStyle/>
          <a:p>
            <a:pPr algn="just"/>
            <a:r>
              <a:rPr lang="tr-TR" sz="2100" dirty="0" err="1" smtClean="0">
                <a:latin typeface="+mj-lt"/>
              </a:rPr>
              <a:t>Wong</a:t>
            </a:r>
            <a:r>
              <a:rPr lang="tr-TR" sz="2100" dirty="0" smtClean="0">
                <a:latin typeface="+mj-lt"/>
              </a:rPr>
              <a:t> Kar </a:t>
            </a:r>
            <a:r>
              <a:rPr lang="tr-TR" sz="2100" dirty="0" err="1" smtClean="0">
                <a:latin typeface="+mj-lt"/>
              </a:rPr>
              <a:t>Wai</a:t>
            </a:r>
            <a:r>
              <a:rPr lang="tr-TR" sz="2100" dirty="0" smtClean="0">
                <a:latin typeface="+mj-lt"/>
              </a:rPr>
              <a:t> 1988 yılında </a:t>
            </a:r>
            <a:r>
              <a:rPr lang="tr-TR" sz="2100" i="1" dirty="0" smtClean="0">
                <a:latin typeface="+mj-lt"/>
              </a:rPr>
              <a:t>Gözyaşları Aktıkça </a:t>
            </a:r>
            <a:r>
              <a:rPr lang="tr-TR" sz="2100" dirty="0" smtClean="0">
                <a:latin typeface="+mj-lt"/>
              </a:rPr>
              <a:t>filmiyle yönetmenliğe geçiş yapmıştır. Film aşık olduğu kadın ve yeraltı dünyasına sadakati arasında kalan bir erkeğin öyküsünü anlatmaktadır.</a:t>
            </a:r>
            <a:endParaRPr lang="tr-TR" sz="2100" dirty="0" smtClean="0">
              <a:latin typeface="+mj-lt"/>
              <a:cs typeface="Calibri" pitchFamily="34" charset="0"/>
            </a:endParaRPr>
          </a:p>
          <a:p>
            <a:pPr algn="just"/>
            <a:r>
              <a:rPr lang="tr-TR" sz="2100" dirty="0" err="1" smtClean="0">
                <a:latin typeface="+mj-lt"/>
              </a:rPr>
              <a:t>Wong</a:t>
            </a:r>
            <a:r>
              <a:rPr lang="tr-TR" sz="2100" dirty="0" smtClean="0">
                <a:latin typeface="+mj-lt"/>
              </a:rPr>
              <a:t> Kar </a:t>
            </a:r>
            <a:r>
              <a:rPr lang="tr-TR" sz="2100" dirty="0" err="1" smtClean="0">
                <a:latin typeface="+mj-lt"/>
              </a:rPr>
              <a:t>Wai</a:t>
            </a:r>
            <a:r>
              <a:rPr lang="tr-TR" sz="2100" dirty="0" smtClean="0">
                <a:latin typeface="+mj-lt"/>
              </a:rPr>
              <a:t> 1990 yılında yönetmenliğini üstlendiği </a:t>
            </a:r>
            <a:r>
              <a:rPr lang="tr-TR" sz="2100" i="1" dirty="0" smtClean="0">
                <a:latin typeface="+mj-lt"/>
              </a:rPr>
              <a:t>Vahşi Günler </a:t>
            </a:r>
            <a:r>
              <a:rPr lang="tr-TR" sz="2100" dirty="0" smtClean="0">
                <a:latin typeface="+mj-lt"/>
              </a:rPr>
              <a:t>(1990) filminde ise sürekli kadınların peşinde koşan ama ilişki yaşama becerisi olmayan </a:t>
            </a:r>
            <a:r>
              <a:rPr lang="tr-TR" sz="2100" dirty="0" err="1" smtClean="0">
                <a:latin typeface="+mj-lt"/>
              </a:rPr>
              <a:t>Yuddy’nin</a:t>
            </a:r>
            <a:r>
              <a:rPr lang="tr-TR" sz="2100" dirty="0" smtClean="0">
                <a:latin typeface="+mj-lt"/>
              </a:rPr>
              <a:t> öyküsünü anlatmıştır. Aslında </a:t>
            </a:r>
            <a:r>
              <a:rPr lang="tr-TR" sz="2100" dirty="0" err="1" smtClean="0">
                <a:latin typeface="+mj-lt"/>
              </a:rPr>
              <a:t>Yuddy’nin</a:t>
            </a:r>
            <a:r>
              <a:rPr lang="tr-TR" sz="2100" dirty="0" smtClean="0">
                <a:latin typeface="+mj-lt"/>
              </a:rPr>
              <a:t> en büyük arzusu onu terk eden annesini bulmaktır. Birçok eleştirmen </a:t>
            </a:r>
            <a:r>
              <a:rPr lang="tr-TR" sz="2100" i="1" dirty="0" smtClean="0">
                <a:latin typeface="+mj-lt"/>
              </a:rPr>
              <a:t>Vahşi </a:t>
            </a:r>
            <a:r>
              <a:rPr lang="tr-TR" sz="2100" i="1" dirty="0" err="1" smtClean="0">
                <a:latin typeface="+mj-lt"/>
              </a:rPr>
              <a:t>Günler</a:t>
            </a:r>
            <a:r>
              <a:rPr lang="tr-TR" sz="2100" dirty="0" err="1" smtClean="0">
                <a:latin typeface="+mj-lt"/>
              </a:rPr>
              <a:t>’i</a:t>
            </a:r>
            <a:r>
              <a:rPr lang="tr-TR" sz="2100" dirty="0" smtClean="0">
                <a:latin typeface="+mj-lt"/>
              </a:rPr>
              <a:t> </a:t>
            </a:r>
            <a:r>
              <a:rPr lang="tr-TR" sz="2100" i="1" dirty="0" smtClean="0">
                <a:latin typeface="+mj-lt"/>
              </a:rPr>
              <a:t>Ah </a:t>
            </a:r>
            <a:r>
              <a:rPr lang="tr-TR" sz="2100" i="1" dirty="0" err="1" smtClean="0">
                <a:latin typeface="+mj-lt"/>
              </a:rPr>
              <a:t>Fei</a:t>
            </a:r>
            <a:r>
              <a:rPr lang="tr-TR" sz="2100" i="1" dirty="0" smtClean="0">
                <a:latin typeface="+mj-lt"/>
              </a:rPr>
              <a:t> </a:t>
            </a:r>
            <a:r>
              <a:rPr lang="tr-TR" sz="2100" dirty="0" smtClean="0">
                <a:latin typeface="+mj-lt"/>
              </a:rPr>
              <a:t>filmi olarak nitelendirmiştir. </a:t>
            </a:r>
            <a:r>
              <a:rPr lang="tr-TR" sz="2100" i="1" dirty="0" smtClean="0">
                <a:latin typeface="+mj-lt"/>
              </a:rPr>
              <a:t>Ah </a:t>
            </a:r>
            <a:r>
              <a:rPr lang="tr-TR" sz="2100" i="1" dirty="0" err="1" smtClean="0">
                <a:latin typeface="+mj-lt"/>
              </a:rPr>
              <a:t>Fei</a:t>
            </a:r>
            <a:r>
              <a:rPr lang="tr-TR" sz="2100" dirty="0" smtClean="0">
                <a:latin typeface="+mj-lt"/>
              </a:rPr>
              <a:t>, Hong Kong’da yabani ve isyankar genç erkeklere verilen isimdir.</a:t>
            </a:r>
          </a:p>
          <a:p>
            <a:pPr algn="just"/>
            <a:r>
              <a:rPr lang="tr-TR" sz="2100" dirty="0" smtClean="0">
                <a:latin typeface="+mj-lt"/>
              </a:rPr>
              <a:t>Wong Kar </a:t>
            </a:r>
            <a:r>
              <a:rPr lang="tr-TR" sz="2100" dirty="0" err="1" smtClean="0">
                <a:latin typeface="+mj-lt"/>
              </a:rPr>
              <a:t>Wai</a:t>
            </a:r>
            <a:r>
              <a:rPr lang="tr-TR" sz="2100" dirty="0" smtClean="0">
                <a:latin typeface="+mj-lt"/>
              </a:rPr>
              <a:t> 1994 yılında </a:t>
            </a:r>
            <a:r>
              <a:rPr lang="tr-TR" sz="2100" i="1" dirty="0" err="1" smtClean="0">
                <a:latin typeface="+mj-lt"/>
              </a:rPr>
              <a:t>Chungking</a:t>
            </a:r>
            <a:r>
              <a:rPr lang="tr-TR" sz="2100" i="1" dirty="0" smtClean="0">
                <a:latin typeface="+mj-lt"/>
              </a:rPr>
              <a:t> Ekspresi </a:t>
            </a:r>
            <a:r>
              <a:rPr lang="tr-TR" sz="2100" dirty="0" smtClean="0">
                <a:latin typeface="+mj-lt"/>
              </a:rPr>
              <a:t>filmini çekmiştir. </a:t>
            </a:r>
            <a:r>
              <a:rPr lang="tr-TR" sz="2100" i="1" dirty="0" err="1" smtClean="0">
                <a:latin typeface="+mj-lt"/>
              </a:rPr>
              <a:t>Chungking</a:t>
            </a:r>
            <a:r>
              <a:rPr lang="tr-TR" sz="2100" i="1" dirty="0" smtClean="0">
                <a:latin typeface="+mj-lt"/>
              </a:rPr>
              <a:t> Ekspresi</a:t>
            </a:r>
            <a:r>
              <a:rPr lang="tr-TR" sz="2100" dirty="0" smtClean="0">
                <a:latin typeface="+mj-lt"/>
              </a:rPr>
              <a:t>, </a:t>
            </a:r>
            <a:r>
              <a:rPr lang="tr-TR" sz="2100" dirty="0" err="1" smtClean="0">
                <a:latin typeface="+mj-lt"/>
              </a:rPr>
              <a:t>Wong’un</a:t>
            </a:r>
            <a:r>
              <a:rPr lang="tr-TR" sz="2100" dirty="0" smtClean="0">
                <a:latin typeface="+mj-lt"/>
              </a:rPr>
              <a:t> parçalama tekniğini kullandığı filmlerinden birisidir. Film birbiriyle ilişkisi olmayan iki parçadan oluşmaktadır. </a:t>
            </a:r>
            <a:r>
              <a:rPr lang="tr-TR" sz="2100" dirty="0" err="1" smtClean="0">
                <a:latin typeface="+mj-lt"/>
              </a:rPr>
              <a:t>Wong</a:t>
            </a:r>
            <a:r>
              <a:rPr lang="tr-TR" sz="2100" dirty="0" smtClean="0">
                <a:latin typeface="+mj-lt"/>
              </a:rPr>
              <a:t> filmin ilk bölümünde, bir polis ve uyuşturucu satıcısının öyküsünü anlatmıştır. Uyuşturucu satıcısı 1 Mayıs’a kadar patronunun getirmesini istediği parayı bulmaya çalışırken, polis memuru da sevdiği kadının geri dönmesini beklemektedir. Ancak 1 Mayıs’ta ikilinin vakti dolar ve şansları tükenir. İkinci bölümde ise </a:t>
            </a:r>
            <a:r>
              <a:rPr lang="tr-TR" sz="2100" dirty="0" err="1" smtClean="0">
                <a:latin typeface="+mj-lt"/>
              </a:rPr>
              <a:t>Wong</a:t>
            </a:r>
            <a:r>
              <a:rPr lang="tr-TR" sz="2100" dirty="0" smtClean="0">
                <a:latin typeface="+mj-lt"/>
              </a:rPr>
              <a:t> Kar </a:t>
            </a:r>
            <a:r>
              <a:rPr lang="tr-TR" sz="2100" dirty="0" err="1" smtClean="0">
                <a:latin typeface="+mj-lt"/>
              </a:rPr>
              <a:t>Wai</a:t>
            </a:r>
            <a:r>
              <a:rPr lang="tr-TR" sz="2100" dirty="0" smtClean="0">
                <a:latin typeface="+mj-lt"/>
              </a:rPr>
              <a:t>, kız arkadaşı tarafından terk edilen polis memuruyla </a:t>
            </a:r>
            <a:r>
              <a:rPr lang="tr-TR" sz="2100" dirty="0" err="1" smtClean="0">
                <a:latin typeface="+mj-lt"/>
              </a:rPr>
              <a:t>Faye</a:t>
            </a:r>
            <a:r>
              <a:rPr lang="tr-TR" sz="2100" dirty="0" smtClean="0">
                <a:latin typeface="+mj-lt"/>
              </a:rPr>
              <a:t> adındaki bir kadının hikayesini konu almaktadır.</a:t>
            </a:r>
            <a:endParaRPr lang="tr-TR" sz="2100"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88640"/>
            <a:ext cx="8229600" cy="6408712"/>
          </a:xfrm>
        </p:spPr>
        <p:txBody>
          <a:bodyPr>
            <a:noAutofit/>
          </a:bodyPr>
          <a:lstStyle/>
          <a:p>
            <a:pPr algn="just"/>
            <a:r>
              <a:rPr lang="tr-TR" sz="2200" dirty="0" err="1" smtClean="0">
                <a:latin typeface="+mj-lt"/>
              </a:rPr>
              <a:t>Wong</a:t>
            </a:r>
            <a:r>
              <a:rPr lang="tr-TR" sz="2200" dirty="0" smtClean="0">
                <a:latin typeface="+mj-lt"/>
              </a:rPr>
              <a:t> Kar </a:t>
            </a:r>
            <a:r>
              <a:rPr lang="tr-TR" sz="2200" dirty="0" err="1" smtClean="0">
                <a:latin typeface="+mj-lt"/>
              </a:rPr>
              <a:t>Wai</a:t>
            </a:r>
            <a:r>
              <a:rPr lang="tr-TR" sz="2200" dirty="0" smtClean="0">
                <a:latin typeface="+mj-lt"/>
              </a:rPr>
              <a:t>, </a:t>
            </a:r>
            <a:r>
              <a:rPr lang="tr-TR" sz="2200" i="1" dirty="0" smtClean="0">
                <a:latin typeface="+mj-lt"/>
              </a:rPr>
              <a:t>Zamanın Külleri </a:t>
            </a:r>
            <a:r>
              <a:rPr lang="tr-TR" sz="2200" dirty="0" smtClean="0">
                <a:latin typeface="+mj-lt"/>
              </a:rPr>
              <a:t>(1994), </a:t>
            </a:r>
            <a:r>
              <a:rPr lang="tr-TR" sz="2200" i="1" dirty="0" smtClean="0">
                <a:latin typeface="+mj-lt"/>
              </a:rPr>
              <a:t>Düşkün Melekler </a:t>
            </a:r>
            <a:r>
              <a:rPr lang="tr-TR" sz="2200" dirty="0" smtClean="0">
                <a:latin typeface="+mj-lt"/>
              </a:rPr>
              <a:t>(1995) ve </a:t>
            </a:r>
            <a:r>
              <a:rPr lang="tr-TR" sz="2200" i="1" dirty="0" smtClean="0">
                <a:latin typeface="+mj-lt"/>
              </a:rPr>
              <a:t>Mutlu Beraberlik </a:t>
            </a:r>
            <a:r>
              <a:rPr lang="tr-TR" sz="2200" dirty="0" smtClean="0">
                <a:latin typeface="+mj-lt"/>
              </a:rPr>
              <a:t>(1997) filmlerinin ardından ise 2000 yılında Cannes Film Festivali’nde Altın Palmiye ödülünü kazanan </a:t>
            </a:r>
            <a:r>
              <a:rPr lang="tr-TR" sz="2200" i="1" dirty="0" smtClean="0">
                <a:latin typeface="+mj-lt"/>
              </a:rPr>
              <a:t>Aşk Zamanı </a:t>
            </a:r>
            <a:r>
              <a:rPr lang="tr-TR" sz="2200" dirty="0" smtClean="0">
                <a:latin typeface="+mj-lt"/>
              </a:rPr>
              <a:t>filminin yönetmenliğini üstlenmiştir. </a:t>
            </a:r>
            <a:r>
              <a:rPr lang="tr-TR" sz="2200" i="1" dirty="0" smtClean="0">
                <a:latin typeface="+mj-lt"/>
              </a:rPr>
              <a:t>Aşk Zamanı</a:t>
            </a:r>
            <a:r>
              <a:rPr lang="tr-TR" sz="2200" dirty="0" smtClean="0">
                <a:latin typeface="+mj-lt"/>
              </a:rPr>
              <a:t>, eşlerinin kendilerini aldattığını öğrenen bir kadın ve erkeğin bunun nedenlerini anlamaya çalışırken birbirlerine aşık olmalarını konu almıştır. Çoğu sahnede ağır çekim melankolik bir müzik eşliğinde sunulmuş, aksiyondan çok duygulara odaklanılmıştır.</a:t>
            </a:r>
          </a:p>
          <a:p>
            <a:pPr algn="just"/>
            <a:r>
              <a:rPr lang="tr-TR" sz="2200" dirty="0" err="1" smtClean="0">
                <a:latin typeface="+mj-lt"/>
              </a:rPr>
              <a:t>Wong</a:t>
            </a:r>
            <a:r>
              <a:rPr lang="tr-TR" sz="2200" dirty="0" smtClean="0">
                <a:latin typeface="+mj-lt"/>
              </a:rPr>
              <a:t> Kar </a:t>
            </a:r>
            <a:r>
              <a:rPr lang="tr-TR" sz="2200" dirty="0" err="1" smtClean="0">
                <a:latin typeface="+mj-lt"/>
              </a:rPr>
              <a:t>Wai</a:t>
            </a:r>
            <a:r>
              <a:rPr lang="tr-TR" sz="2200" dirty="0" smtClean="0">
                <a:latin typeface="+mj-lt"/>
              </a:rPr>
              <a:t>, 2004 yılında </a:t>
            </a:r>
            <a:r>
              <a:rPr lang="tr-TR" sz="2200" i="1" dirty="0" smtClean="0">
                <a:latin typeface="+mj-lt"/>
              </a:rPr>
              <a:t>2046</a:t>
            </a:r>
            <a:r>
              <a:rPr lang="tr-TR" sz="2200" dirty="0" smtClean="0">
                <a:latin typeface="+mj-lt"/>
              </a:rPr>
              <a:t> filmini çekmiştir. Temel erkek karakterin profesyonel bir yazar olduğu ve baştan çıkartıcı robotların hizmetinde </a:t>
            </a:r>
            <a:r>
              <a:rPr lang="tr-TR" sz="2200" dirty="0" err="1" smtClean="0">
                <a:latin typeface="+mj-lt"/>
              </a:rPr>
              <a:t>fütüristik</a:t>
            </a:r>
            <a:r>
              <a:rPr lang="tr-TR" sz="2200" dirty="0" smtClean="0">
                <a:latin typeface="+mj-lt"/>
              </a:rPr>
              <a:t> bir trende seyahat ettiği filmde, </a:t>
            </a:r>
            <a:r>
              <a:rPr lang="tr-TR" sz="2200" dirty="0" err="1" smtClean="0">
                <a:latin typeface="+mj-lt"/>
              </a:rPr>
              <a:t>metinlerarasılık</a:t>
            </a:r>
            <a:r>
              <a:rPr lang="tr-TR" sz="2200" dirty="0" smtClean="0">
                <a:latin typeface="+mj-lt"/>
              </a:rPr>
              <a:t>, belirsizlik, dönüşlülük ve parçalılık gibi teknikler kullanılmıştır.</a:t>
            </a:r>
          </a:p>
          <a:p>
            <a:pPr algn="just">
              <a:lnSpc>
                <a:spcPct val="120000"/>
              </a:lnSpc>
            </a:pPr>
            <a:r>
              <a:rPr lang="tr-TR" sz="2200" i="1" dirty="0" smtClean="0">
                <a:latin typeface="+mj-lt"/>
              </a:rPr>
              <a:t>Benim Aşk Pastam </a:t>
            </a:r>
            <a:r>
              <a:rPr lang="tr-TR" sz="2200" dirty="0" err="1" smtClean="0">
                <a:latin typeface="+mj-lt"/>
              </a:rPr>
              <a:t>Wong</a:t>
            </a:r>
            <a:r>
              <a:rPr lang="tr-TR" sz="2200" dirty="0" smtClean="0">
                <a:latin typeface="+mj-lt"/>
              </a:rPr>
              <a:t> Kar </a:t>
            </a:r>
            <a:r>
              <a:rPr lang="tr-TR" sz="2200" dirty="0" err="1" smtClean="0">
                <a:latin typeface="+mj-lt"/>
              </a:rPr>
              <a:t>Wai’nin</a:t>
            </a:r>
            <a:r>
              <a:rPr lang="tr-TR" sz="2200" dirty="0" smtClean="0">
                <a:latin typeface="+mj-lt"/>
              </a:rPr>
              <a:t> 2007 yılında Amerika’da İngilizce çektiği bir filmdir. Filmde sevgililerinden ayrılan iki kişinin tesadüfen karşılaşması ve birbirlerine aşık olması anlatılmaktadır.</a:t>
            </a:r>
          </a:p>
          <a:p>
            <a:pPr algn="just">
              <a:lnSpc>
                <a:spcPct val="120000"/>
              </a:lnSpc>
            </a:pPr>
            <a:r>
              <a:rPr lang="tr-TR" sz="2200" dirty="0" smtClean="0">
                <a:latin typeface="+mj-lt"/>
              </a:rPr>
              <a:t>Yönetmen 2013 yılında ise </a:t>
            </a:r>
            <a:r>
              <a:rPr lang="tr-TR" sz="2200" i="1" dirty="0" smtClean="0">
                <a:latin typeface="+mj-lt"/>
              </a:rPr>
              <a:t>Büyük Usta </a:t>
            </a:r>
            <a:r>
              <a:rPr lang="tr-TR" sz="2200" dirty="0" smtClean="0">
                <a:latin typeface="+mj-lt"/>
              </a:rPr>
              <a:t>filmini gerçekleştirmiştir.</a:t>
            </a:r>
          </a:p>
          <a:p>
            <a:pPr algn="just"/>
            <a:endParaRPr lang="tr-TR" sz="2200" dirty="0" smtClean="0">
              <a:latin typeface="+mj-lt"/>
            </a:endParaRPr>
          </a:p>
          <a:p>
            <a:pPr algn="just"/>
            <a:endParaRPr lang="tr-TR" sz="2200" dirty="0" smtClean="0">
              <a:latin typeface="+mj-lt"/>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1902</TotalTime>
  <Words>1409</Words>
  <Application>Microsoft Office PowerPoint</Application>
  <PresentationFormat>Ekran Gösterisi (4:3)</PresentationFormat>
  <Paragraphs>36</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Hong Kong</vt:lpstr>
      <vt:lpstr>Hong Kong Sineması</vt:lpstr>
      <vt:lpstr>Klasik Dönem</vt:lpstr>
      <vt:lpstr>Slayt 4</vt:lpstr>
      <vt:lpstr>Slayt 5</vt:lpstr>
      <vt:lpstr>Slayt 6</vt:lpstr>
      <vt:lpstr>Slayt 7</vt:lpstr>
      <vt:lpstr>Slayt 8</vt:lpstr>
      <vt:lpstr>Slayt 9</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205</cp:revision>
  <dcterms:created xsi:type="dcterms:W3CDTF">2018-10-25T18:01:29Z</dcterms:created>
  <dcterms:modified xsi:type="dcterms:W3CDTF">2020-05-12T00:09:43Z</dcterms:modified>
</cp:coreProperties>
</file>