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97" r:id="rId2"/>
    <p:sldId id="298" r:id="rId3"/>
    <p:sldId id="299" r:id="rId4"/>
    <p:sldId id="271" r:id="rId5"/>
    <p:sldId id="328" r:id="rId6"/>
    <p:sldId id="318" r:id="rId7"/>
    <p:sldId id="264" r:id="rId8"/>
    <p:sldId id="304" r:id="rId9"/>
    <p:sldId id="305" r:id="rId10"/>
    <p:sldId id="326" r:id="rId11"/>
    <p:sldId id="330" r:id="rId12"/>
    <p:sldId id="332" r:id="rId13"/>
    <p:sldId id="331"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35"/>
  </p:normalViewPr>
  <p:slideViewPr>
    <p:cSldViewPr snapToGrid="0" snapToObjects="1">
      <p:cViewPr varScale="1">
        <p:scale>
          <a:sx n="116" d="100"/>
          <a:sy n="116"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300BD-238D-AA43-B5B1-761A247168AC}" type="datetimeFigureOut">
              <a:rPr lang="tr-TR" smtClean="0"/>
              <a:t>5.05.2020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0251B-BAD7-C34B-8E79-2DF6F1DD70A6}" type="slidenum">
              <a:rPr lang="tr-TR" smtClean="0"/>
              <a:t>‹#›</a:t>
            </a:fld>
            <a:endParaRPr lang="tr-TR"/>
          </a:p>
        </p:txBody>
      </p:sp>
    </p:spTree>
    <p:extLst>
      <p:ext uri="{BB962C8B-B14F-4D97-AF65-F5344CB8AC3E}">
        <p14:creationId xmlns:p14="http://schemas.microsoft.com/office/powerpoint/2010/main" val="369552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2FE4-4FA7-4D64-B717-7C5060A7B8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76107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0260" y="4650641"/>
            <a:ext cx="9773120" cy="859205"/>
          </a:xfrm>
          <a:effectLst/>
        </p:spPr>
        <p:txBody>
          <a:bodyPr>
            <a:normAutofit/>
          </a:bodyPr>
          <a:lstStyle>
            <a:lvl1pPr algn="l">
              <a:defRPr sz="3600">
                <a:solidFill>
                  <a:srgbClr val="2A5A06"/>
                </a:solidFill>
              </a:defRPr>
            </a:lvl1pPr>
          </a:lstStyle>
          <a:p>
            <a:r>
              <a:rPr lang="en-US" dirty="0"/>
              <a:t>Click to edit Master title style</a:t>
            </a:r>
          </a:p>
        </p:txBody>
      </p:sp>
      <p:sp>
        <p:nvSpPr>
          <p:cNvPr id="3" name="Subtitle 2"/>
          <p:cNvSpPr>
            <a:spLocks noGrp="1"/>
          </p:cNvSpPr>
          <p:nvPr>
            <p:ph type="subTitle" idx="1"/>
          </p:nvPr>
        </p:nvSpPr>
        <p:spPr>
          <a:xfrm>
            <a:off x="1820260" y="5566871"/>
            <a:ext cx="977312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82590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190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7942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0031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443836"/>
            <a:ext cx="10972800" cy="458115"/>
          </a:xfrm>
        </p:spPr>
        <p:txBody>
          <a:bodyPr>
            <a:normAutofit/>
          </a:bodyPr>
          <a:lstStyle>
            <a:lvl1pPr algn="l">
              <a:defRPr sz="3600">
                <a:solidFill>
                  <a:srgbClr val="2A5A06"/>
                </a:solidFill>
              </a:defRPr>
            </a:lvl1pPr>
          </a:lstStyle>
          <a:p>
            <a:r>
              <a:rPr lang="en-US" dirty="0"/>
              <a:t>Click to edit Master title style</a:t>
            </a:r>
          </a:p>
        </p:txBody>
      </p:sp>
      <p:sp>
        <p:nvSpPr>
          <p:cNvPr id="3" name="Content Placeholder 2"/>
          <p:cNvSpPr>
            <a:spLocks noGrp="1"/>
          </p:cNvSpPr>
          <p:nvPr>
            <p:ph idx="1"/>
          </p:nvPr>
        </p:nvSpPr>
        <p:spPr>
          <a:xfrm>
            <a:off x="598620" y="2054655"/>
            <a:ext cx="109728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194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685" y="374901"/>
            <a:ext cx="8744107" cy="763525"/>
          </a:xfrm>
        </p:spPr>
        <p:txBody>
          <a:bodyPr>
            <a:normAutofit/>
          </a:bodyPr>
          <a:lstStyle>
            <a:lvl1pPr algn="l">
              <a:defRPr sz="3600">
                <a:solidFill>
                  <a:srgbClr val="7ABC32"/>
                </a:solidFill>
              </a:defRPr>
            </a:lvl1pPr>
          </a:lstStyle>
          <a:p>
            <a:r>
              <a:rPr lang="en-US" dirty="0"/>
              <a:t>Click to edit Master title style</a:t>
            </a:r>
          </a:p>
        </p:txBody>
      </p:sp>
      <p:sp>
        <p:nvSpPr>
          <p:cNvPr id="3" name="Content Placeholder 2"/>
          <p:cNvSpPr>
            <a:spLocks noGrp="1"/>
          </p:cNvSpPr>
          <p:nvPr>
            <p:ph idx="1"/>
          </p:nvPr>
        </p:nvSpPr>
        <p:spPr>
          <a:xfrm>
            <a:off x="2634687" y="1291130"/>
            <a:ext cx="8744107"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1519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574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4845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291130"/>
            <a:ext cx="10972800" cy="532180"/>
          </a:xfrm>
        </p:spPr>
        <p:txBody>
          <a:bodyPr>
            <a:normAutofit/>
          </a:bodyPr>
          <a:lstStyle>
            <a:lvl1pPr algn="l">
              <a:defRPr sz="3600">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98620" y="1882907"/>
            <a:ext cx="5386917"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0" y="2512770"/>
            <a:ext cx="5386917"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1882907"/>
            <a:ext cx="5389033"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512770"/>
            <a:ext cx="5389033"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360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0204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0046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5101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5/5/20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288663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7362" y="1138426"/>
            <a:ext cx="8229600" cy="1295705"/>
          </a:xfrm>
        </p:spPr>
        <p:txBody>
          <a:bodyPr>
            <a:normAutofit fontScale="90000"/>
          </a:bodyPr>
          <a:lstStyle/>
          <a:p>
            <a:pPr algn="ctr"/>
            <a:r>
              <a:rPr lang="en-US" dirty="0">
                <a:solidFill>
                  <a:schemeClr val="folHlink"/>
                </a:solidFill>
                <a:latin typeface="Times New Roman" pitchFamily="18" charset="0"/>
                <a:cs typeface="Times New Roman" pitchFamily="18" charset="0"/>
              </a:rPr>
              <a:t>GENERAL CONTENT OF EEC, EC AND EU TREATIES AND AREAS OF BASIC REGULATION (POLICY)</a:t>
            </a:r>
            <a:endParaRPr lang="tr-TR" dirty="0"/>
          </a:p>
        </p:txBody>
      </p:sp>
      <p:sp>
        <p:nvSpPr>
          <p:cNvPr id="7" name="Metin kutusu 6"/>
          <p:cNvSpPr txBox="1"/>
          <p:nvPr/>
        </p:nvSpPr>
        <p:spPr>
          <a:xfrm>
            <a:off x="2027362" y="2512770"/>
            <a:ext cx="8246070" cy="3046988"/>
          </a:xfrm>
          <a:prstGeom prst="rect">
            <a:avLst/>
          </a:prstGeom>
          <a:noFill/>
        </p:spPr>
        <p:txBody>
          <a:bodyPr wrap="square" rtlCol="0">
            <a:spAutoFit/>
          </a:bodyPr>
          <a:lstStyle/>
          <a:p>
            <a:pPr marL="285750" indent="-285750">
              <a:buFont typeface="Wingdings" panose="05000000000000000000" pitchFamily="2" charset="2"/>
              <a:buChar char="q"/>
            </a:pPr>
            <a:endParaRPr lang="tr-TR" altLang="tr-TR" sz="2400" dirty="0">
              <a:solidFill>
                <a:prstClr val="black"/>
              </a:solidFill>
              <a:latin typeface="Calibri"/>
              <a:cs typeface="Times New Roman" panose="02020603050405020304" pitchFamily="18" charset="0"/>
            </a:endParaRPr>
          </a:p>
          <a:p>
            <a:pPr marL="285750" indent="-285750">
              <a:buFont typeface="Wingdings" panose="05000000000000000000" pitchFamily="2" charset="2"/>
              <a:buChar char="q"/>
            </a:pPr>
            <a:r>
              <a:rPr lang="en-US" altLang="tr-TR" sz="2400" dirty="0">
                <a:solidFill>
                  <a:prstClr val="black"/>
                </a:solidFill>
                <a:latin typeface="Calibri"/>
                <a:cs typeface="Times New Roman" panose="02020603050405020304" pitchFamily="18" charset="0"/>
              </a:rPr>
              <a:t>COMMUNICATION OF COMMON MARKET AND ECONOMY POLICIES</a:t>
            </a:r>
            <a:endParaRPr lang="tr-TR" altLang="tr-TR" sz="2400" dirty="0">
              <a:solidFill>
                <a:prstClr val="black"/>
              </a:solidFill>
              <a:latin typeface="Calibri"/>
              <a:cs typeface="Times New Roman" panose="02020603050405020304" pitchFamily="18" charset="0"/>
            </a:endParaRPr>
          </a:p>
          <a:p>
            <a:pPr marL="285750" indent="-285750">
              <a:buFont typeface="Wingdings" panose="05000000000000000000" pitchFamily="2" charset="2"/>
              <a:buChar char="q"/>
            </a:pPr>
            <a:r>
              <a:rPr lang="en-US" altLang="tr-TR" sz="2400" dirty="0">
                <a:solidFill>
                  <a:prstClr val="black"/>
                </a:solidFill>
                <a:latin typeface="Calibri"/>
                <a:cs typeface="Times New Roman" panose="02020603050405020304" pitchFamily="18" charset="0"/>
              </a:rPr>
              <a:t>COMMON AGRICULTURE, FISHING, TRANSPORTATION AND TRADE POLICIES</a:t>
            </a:r>
            <a:endParaRPr lang="tr-TR" altLang="tr-TR" sz="2400" dirty="0">
              <a:solidFill>
                <a:prstClr val="black"/>
              </a:solidFill>
              <a:latin typeface="Calibri"/>
              <a:cs typeface="Times New Roman" panose="02020603050405020304" pitchFamily="18" charset="0"/>
            </a:endParaRPr>
          </a:p>
          <a:p>
            <a:pPr marL="285750" indent="-285750">
              <a:buFont typeface="Wingdings" panose="05000000000000000000" pitchFamily="2" charset="2"/>
              <a:buChar char="q"/>
            </a:pPr>
            <a:r>
              <a:rPr lang="en-US" altLang="tr-TR" sz="2400" dirty="0">
                <a:solidFill>
                  <a:prstClr val="black"/>
                </a:solidFill>
                <a:latin typeface="Calibri"/>
                <a:cs typeface="Times New Roman" panose="02020603050405020304" pitchFamily="18" charset="0"/>
              </a:rPr>
              <a:t>INSTITUTIONAL STRUCTURE OF THE COMMUNITY</a:t>
            </a:r>
            <a:endParaRPr lang="tr-TR" altLang="tr-TR" sz="2400" dirty="0">
              <a:solidFill>
                <a:prstClr val="black"/>
              </a:solidFill>
              <a:latin typeface="Calibri"/>
              <a:cs typeface="Times New Roman" panose="02020603050405020304" pitchFamily="18" charset="0"/>
            </a:endParaRPr>
          </a:p>
          <a:p>
            <a:pPr marL="285750" indent="-285750">
              <a:buFont typeface="Wingdings" panose="05000000000000000000" pitchFamily="2" charset="2"/>
              <a:buChar char="q"/>
            </a:pPr>
            <a:r>
              <a:rPr lang="en-US" altLang="tr-TR" sz="2400" dirty="0">
                <a:solidFill>
                  <a:prstClr val="black"/>
                </a:solidFill>
                <a:latin typeface="Calibri"/>
                <a:cs typeface="Times New Roman" panose="02020603050405020304" pitchFamily="18" charset="0"/>
              </a:rPr>
              <a:t>COMPETITION, MONITORING, STATE AID, TAX POLICIES</a:t>
            </a:r>
            <a:endParaRPr lang="tr-TR" altLang="tr-TR" sz="2400" dirty="0">
              <a:solidFill>
                <a:prstClr val="black"/>
              </a:solidFill>
              <a:latin typeface="Calibri"/>
              <a:cs typeface="Times New Roman" panose="02020603050405020304" pitchFamily="18" charset="0"/>
            </a:endParaRPr>
          </a:p>
          <a:p>
            <a:pPr marL="285750" indent="-285750">
              <a:buFont typeface="Wingdings" panose="05000000000000000000" pitchFamily="2" charset="2"/>
              <a:buChar char="q"/>
            </a:pPr>
            <a:endParaRPr lang="tr-TR" sz="2400" dirty="0">
              <a:solidFill>
                <a:prstClr val="black"/>
              </a:solidFill>
              <a:latin typeface="Calibri"/>
            </a:endParaRPr>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329907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5671" y="1291131"/>
            <a:ext cx="8704185" cy="5039265"/>
          </a:xfrm>
        </p:spPr>
        <p:txBody>
          <a:bodyPr>
            <a:normAutofit fontScale="85000" lnSpcReduction="20000"/>
          </a:bodyPr>
          <a:lstStyle/>
          <a:p>
            <a:pPr marL="0" indent="0">
              <a:buNone/>
            </a:pPr>
            <a:r>
              <a:rPr lang="en-US" dirty="0"/>
              <a:t>(1987) According to the </a:t>
            </a:r>
            <a:r>
              <a:rPr lang="en-US" dirty="0" err="1"/>
              <a:t>Cecchini</a:t>
            </a:r>
            <a:r>
              <a:rPr lang="en-US" dirty="0"/>
              <a:t> Report; The benefits of a single market transition:</a:t>
            </a:r>
            <a:endParaRPr lang="tr-TR" sz="3100" b="1" dirty="0"/>
          </a:p>
          <a:p>
            <a:pPr marL="0" indent="0">
              <a:buNone/>
            </a:pPr>
            <a:r>
              <a:rPr lang="tr-TR" dirty="0"/>
              <a:t>1.</a:t>
            </a:r>
            <a:r>
              <a:rPr lang="en-US" dirty="0"/>
              <a:t>It will provide the community with an economic gain close to 200 billion ECUs.</a:t>
            </a:r>
            <a:endParaRPr lang="tr-TR" dirty="0"/>
          </a:p>
          <a:p>
            <a:pPr marL="0" indent="0">
              <a:buNone/>
            </a:pPr>
            <a:r>
              <a:rPr lang="tr-TR" dirty="0"/>
              <a:t>2. </a:t>
            </a:r>
            <a:r>
              <a:rPr lang="en-US" dirty="0"/>
              <a:t>The formation of a single market will have a positive effect on the prices of goods and will have a 6% saving effect on consumers.</a:t>
            </a:r>
            <a:endParaRPr lang="tr-TR" dirty="0"/>
          </a:p>
          <a:p>
            <a:pPr marL="0" indent="0">
              <a:buNone/>
            </a:pPr>
            <a:r>
              <a:rPr lang="tr-TR" dirty="0"/>
              <a:t>3.</a:t>
            </a:r>
            <a:r>
              <a:rPr lang="en-US" dirty="0"/>
              <a:t> Removal of customs controls is estimated to bring a value of 1.8% of the goods traded within the community.</a:t>
            </a:r>
            <a:endParaRPr lang="tr-TR" dirty="0"/>
          </a:p>
          <a:p>
            <a:pPr marL="0" indent="0">
              <a:buNone/>
            </a:pPr>
            <a:r>
              <a:rPr lang="tr-TR" dirty="0"/>
              <a:t>4.</a:t>
            </a:r>
            <a:r>
              <a:rPr lang="en-US" dirty="0"/>
              <a:t> Cost advantages to be provided with the transition to a single market will bring benefits from economies of scale. (Saving 2% of Community GDP)</a:t>
            </a:r>
            <a:endParaRPr lang="tr-TR" dirty="0"/>
          </a:p>
          <a:p>
            <a:pPr marL="0" indent="0">
              <a:buNone/>
            </a:pPr>
            <a:r>
              <a:rPr lang="tr-TR" dirty="0"/>
              <a:t>5.</a:t>
            </a:r>
            <a:r>
              <a:rPr lang="en-US" dirty="0"/>
              <a:t> The momentum to be provided to the economy of the group will also affect the labor markets positively. (an estimated 2.5 million jobs)</a:t>
            </a:r>
            <a:endParaRPr lang="tr-TR" dirty="0"/>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24101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9820" y="2743201"/>
            <a:ext cx="7679531"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874044" y="2057402"/>
            <a:ext cx="2907506" cy="1015663"/>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Original members: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Germany, France, Italy, Belgium, Netherlands, Luxemburg</a:t>
            </a:r>
            <a:endParaRPr lang="en-US" sz="1500" dirty="0">
              <a:solidFill>
                <a:srgbClr val="002060"/>
              </a:solidFill>
              <a:latin typeface="Palatino Linotype" pitchFamily="18" charset="0"/>
            </a:endParaRPr>
          </a:p>
        </p:txBody>
      </p:sp>
      <p:sp>
        <p:nvSpPr>
          <p:cNvPr id="16" name="TextBox 15"/>
          <p:cNvSpPr txBox="1"/>
          <p:nvPr/>
        </p:nvSpPr>
        <p:spPr>
          <a:xfrm>
            <a:off x="4711412" y="2057401"/>
            <a:ext cx="154305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1973: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UK, Ireland, Denmark</a:t>
            </a:r>
            <a:endParaRPr lang="en-US" sz="1500" dirty="0">
              <a:solidFill>
                <a:srgbClr val="002060"/>
              </a:solidFill>
              <a:latin typeface="Palatino Linotype" pitchFamily="18" charset="0"/>
            </a:endParaRPr>
          </a:p>
        </p:txBody>
      </p:sp>
      <p:sp>
        <p:nvSpPr>
          <p:cNvPr id="17" name="TextBox 16"/>
          <p:cNvSpPr txBox="1"/>
          <p:nvPr/>
        </p:nvSpPr>
        <p:spPr>
          <a:xfrm>
            <a:off x="6108988" y="2057400"/>
            <a:ext cx="1543050" cy="553998"/>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1981: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Greece</a:t>
            </a:r>
            <a:endParaRPr lang="en-US" sz="1500" dirty="0">
              <a:solidFill>
                <a:srgbClr val="002060"/>
              </a:solidFill>
              <a:latin typeface="Palatino Linotype" pitchFamily="18" charset="0"/>
            </a:endParaRPr>
          </a:p>
        </p:txBody>
      </p:sp>
      <p:sp>
        <p:nvSpPr>
          <p:cNvPr id="18" name="TextBox 17"/>
          <p:cNvSpPr txBox="1"/>
          <p:nvPr/>
        </p:nvSpPr>
        <p:spPr>
          <a:xfrm>
            <a:off x="7581900" y="2057401"/>
            <a:ext cx="154305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1986: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Portugal,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Spain</a:t>
            </a:r>
            <a:endParaRPr lang="en-US" sz="1500" dirty="0">
              <a:solidFill>
                <a:srgbClr val="002060"/>
              </a:solidFill>
              <a:latin typeface="Palatino Linotype" pitchFamily="18" charset="0"/>
            </a:endParaRPr>
          </a:p>
        </p:txBody>
      </p:sp>
      <p:sp>
        <p:nvSpPr>
          <p:cNvPr id="19" name="TextBox 18"/>
          <p:cNvSpPr txBox="1"/>
          <p:nvPr/>
        </p:nvSpPr>
        <p:spPr>
          <a:xfrm>
            <a:off x="2445544" y="5057776"/>
            <a:ext cx="131445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1990: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East Germany</a:t>
            </a:r>
            <a:endParaRPr lang="en-US" sz="1500" dirty="0">
              <a:solidFill>
                <a:srgbClr val="002060"/>
              </a:solidFill>
              <a:latin typeface="Palatino Linotype" pitchFamily="18" charset="0"/>
            </a:endParaRPr>
          </a:p>
        </p:txBody>
      </p:sp>
      <p:sp>
        <p:nvSpPr>
          <p:cNvPr id="20" name="TextBox 19"/>
          <p:cNvSpPr txBox="1"/>
          <p:nvPr/>
        </p:nvSpPr>
        <p:spPr>
          <a:xfrm>
            <a:off x="3727847" y="5057776"/>
            <a:ext cx="171450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1995: </a:t>
            </a:r>
            <a:br>
              <a:rPr lang="de-DE" sz="1500" dirty="0">
                <a:solidFill>
                  <a:srgbClr val="002060"/>
                </a:solidFill>
                <a:latin typeface="Palatino Linotype" pitchFamily="18" charset="0"/>
              </a:rPr>
            </a:br>
            <a:r>
              <a:rPr lang="de-DE" sz="1500" dirty="0">
                <a:solidFill>
                  <a:srgbClr val="002060"/>
                </a:solidFill>
                <a:latin typeface="Palatino Linotype" pitchFamily="18" charset="0"/>
              </a:rPr>
              <a:t>Austria, Sweden, Finland</a:t>
            </a:r>
            <a:endParaRPr lang="en-US" sz="1500" dirty="0">
              <a:solidFill>
                <a:srgbClr val="002060"/>
              </a:solidFill>
              <a:latin typeface="Palatino Linotype" pitchFamily="18" charset="0"/>
            </a:endParaRPr>
          </a:p>
        </p:txBody>
      </p:sp>
      <p:sp>
        <p:nvSpPr>
          <p:cNvPr id="21" name="TextBox 20"/>
          <p:cNvSpPr txBox="1"/>
          <p:nvPr/>
        </p:nvSpPr>
        <p:spPr>
          <a:xfrm>
            <a:off x="5438775" y="5057776"/>
            <a:ext cx="154305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2004: </a:t>
            </a:r>
            <a:br>
              <a:rPr lang="de-DE" sz="1500" dirty="0">
                <a:solidFill>
                  <a:srgbClr val="002060"/>
                </a:solidFill>
                <a:latin typeface="Palatino Linotype" pitchFamily="18" charset="0"/>
              </a:rPr>
            </a:br>
            <a:r>
              <a:rPr lang="en-US" sz="1500" dirty="0">
                <a:solidFill>
                  <a:srgbClr val="002060"/>
                </a:solidFill>
                <a:latin typeface="Palatino Linotype" pitchFamily="18" charset="0"/>
              </a:rPr>
              <a:t>CEE countries, </a:t>
            </a:r>
            <a:br>
              <a:rPr lang="en-US" sz="1500" dirty="0">
                <a:solidFill>
                  <a:srgbClr val="002060"/>
                </a:solidFill>
                <a:latin typeface="Palatino Linotype" pitchFamily="18" charset="0"/>
              </a:rPr>
            </a:br>
            <a:r>
              <a:rPr lang="en-US" sz="1500" dirty="0">
                <a:solidFill>
                  <a:srgbClr val="002060"/>
                </a:solidFill>
                <a:latin typeface="Palatino Linotype" pitchFamily="18" charset="0"/>
              </a:rPr>
              <a:t>Cyprus, Malta</a:t>
            </a:r>
          </a:p>
        </p:txBody>
      </p:sp>
      <p:sp>
        <p:nvSpPr>
          <p:cNvPr id="23" name="TextBox 22"/>
          <p:cNvSpPr txBox="1"/>
          <p:nvPr/>
        </p:nvSpPr>
        <p:spPr>
          <a:xfrm>
            <a:off x="6924675" y="5057776"/>
            <a:ext cx="1543050" cy="784830"/>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2007: </a:t>
            </a:r>
            <a:br>
              <a:rPr lang="de-DE" sz="1500" dirty="0">
                <a:solidFill>
                  <a:srgbClr val="002060"/>
                </a:solidFill>
                <a:latin typeface="Palatino Linotype" pitchFamily="18" charset="0"/>
              </a:rPr>
            </a:br>
            <a:r>
              <a:rPr lang="en-US" sz="1500" dirty="0">
                <a:solidFill>
                  <a:srgbClr val="002060"/>
                </a:solidFill>
                <a:latin typeface="Palatino Linotype" pitchFamily="18" charset="0"/>
              </a:rPr>
              <a:t>Bulgaria, Romania</a:t>
            </a:r>
          </a:p>
        </p:txBody>
      </p:sp>
      <p:sp>
        <p:nvSpPr>
          <p:cNvPr id="24" name="TextBox 23"/>
          <p:cNvSpPr txBox="1"/>
          <p:nvPr/>
        </p:nvSpPr>
        <p:spPr>
          <a:xfrm>
            <a:off x="8353425" y="5057775"/>
            <a:ext cx="1543050" cy="553998"/>
          </a:xfrm>
          <a:prstGeom prst="rect">
            <a:avLst/>
          </a:prstGeom>
          <a:noFill/>
        </p:spPr>
        <p:txBody>
          <a:bodyPr wrap="square" rtlCol="0">
            <a:spAutoFit/>
          </a:bodyPr>
          <a:lstStyle/>
          <a:p>
            <a:pPr algn="ctr" eaLnBrk="0" fontAlgn="base" hangingPunct="0">
              <a:spcBef>
                <a:spcPct val="0"/>
              </a:spcBef>
              <a:spcAft>
                <a:spcPct val="0"/>
              </a:spcAft>
            </a:pPr>
            <a:r>
              <a:rPr lang="de-DE" sz="1500" dirty="0">
                <a:solidFill>
                  <a:srgbClr val="002060"/>
                </a:solidFill>
                <a:latin typeface="Palatino Linotype" pitchFamily="18" charset="0"/>
              </a:rPr>
              <a:t>2013: </a:t>
            </a:r>
            <a:br>
              <a:rPr lang="de-DE" sz="1500" dirty="0">
                <a:solidFill>
                  <a:srgbClr val="002060"/>
                </a:solidFill>
                <a:latin typeface="Palatino Linotype" pitchFamily="18" charset="0"/>
              </a:rPr>
            </a:br>
            <a:r>
              <a:rPr lang="en-US" sz="1500" dirty="0">
                <a:solidFill>
                  <a:srgbClr val="002060"/>
                </a:solidFill>
                <a:latin typeface="Palatino Linotype" pitchFamily="18" charset="0"/>
              </a:rPr>
              <a:t>Croatia</a:t>
            </a:r>
          </a:p>
        </p:txBody>
      </p:sp>
      <p:sp>
        <p:nvSpPr>
          <p:cNvPr id="14" name="Rectangle 4"/>
          <p:cNvSpPr>
            <a:spLocks noChangeArrowheads="1"/>
          </p:cNvSpPr>
          <p:nvPr/>
        </p:nvSpPr>
        <p:spPr bwMode="auto">
          <a:xfrm>
            <a:off x="2168237" y="1002720"/>
            <a:ext cx="7949045" cy="857250"/>
          </a:xfrm>
          <a:prstGeom prst="rect">
            <a:avLst/>
          </a:prstGeom>
          <a:noFill/>
          <a:ln w="9525">
            <a:noFill/>
            <a:miter lim="800000"/>
            <a:headEnd/>
            <a:tailEnd/>
          </a:ln>
          <a:effectLst/>
        </p:spPr>
        <p:txBody>
          <a:bodyPr anchor="ctr"/>
          <a:lstStyle/>
          <a:p>
            <a:pPr fontAlgn="base">
              <a:spcBef>
                <a:spcPct val="0"/>
              </a:spcBef>
              <a:spcAft>
                <a:spcPct val="0"/>
              </a:spcAft>
            </a:pPr>
            <a:r>
              <a:rPr lang="en-US" sz="2700" dirty="0">
                <a:solidFill>
                  <a:srgbClr val="002060"/>
                </a:solidFill>
                <a:latin typeface="Palatino Linotype" pitchFamily="18" charset="0"/>
              </a:rPr>
              <a:t>Widening integration</a:t>
            </a:r>
          </a:p>
        </p:txBody>
      </p:sp>
      <p:cxnSp>
        <p:nvCxnSpPr>
          <p:cNvPr id="27" name="Straight Connector 26"/>
          <p:cNvCxnSpPr/>
          <p:nvPr/>
        </p:nvCxnSpPr>
        <p:spPr bwMode="auto">
          <a:xfrm>
            <a:off x="3643745" y="1852536"/>
            <a:ext cx="6473537" cy="0"/>
          </a:xfrm>
          <a:prstGeom prst="line">
            <a:avLst/>
          </a:prstGeom>
          <a:solidFill>
            <a:srgbClr val="00CC99"/>
          </a:solidFill>
          <a:ln w="31750" cap="flat" cmpd="sng" algn="ctr">
            <a:solidFill>
              <a:srgbClr val="002060"/>
            </a:solidFill>
            <a:prstDash val="solid"/>
            <a:round/>
            <a:headEnd type="none" w="med" len="med"/>
            <a:tailEnd type="none" w="med" len="med"/>
          </a:ln>
          <a:effectLst/>
        </p:spPr>
      </p:cxnSp>
    </p:spTree>
    <p:extLst>
      <p:ext uri="{BB962C8B-B14F-4D97-AF65-F5344CB8AC3E}">
        <p14:creationId xmlns:p14="http://schemas.microsoft.com/office/powerpoint/2010/main" val="349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britannica.com/24/130624-050-8861E55E/composition-Map-European-Economic-Community-members-Coal-199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1"/>
            <a:ext cx="9144000" cy="678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5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68237" y="1002720"/>
            <a:ext cx="7949045" cy="857250"/>
          </a:xfrm>
          <a:prstGeom prst="rect">
            <a:avLst/>
          </a:prstGeom>
          <a:noFill/>
          <a:ln w="9525">
            <a:noFill/>
            <a:miter lim="800000"/>
            <a:headEnd/>
            <a:tailEnd/>
          </a:ln>
          <a:effectLst/>
        </p:spPr>
        <p:txBody>
          <a:bodyPr anchor="ctr"/>
          <a:lstStyle/>
          <a:p>
            <a:pPr fontAlgn="base">
              <a:spcBef>
                <a:spcPct val="0"/>
              </a:spcBef>
              <a:spcAft>
                <a:spcPct val="0"/>
              </a:spcAft>
            </a:pPr>
            <a:r>
              <a:rPr lang="en-US" sz="2700" dirty="0">
                <a:solidFill>
                  <a:srgbClr val="002060"/>
                </a:solidFill>
                <a:latin typeface="Palatino Linotype" pitchFamily="18" charset="0"/>
              </a:rPr>
              <a:t>Differentiated integration</a:t>
            </a:r>
          </a:p>
        </p:txBody>
      </p:sp>
      <p:cxnSp>
        <p:nvCxnSpPr>
          <p:cNvPr id="3" name="Straight Connector 2"/>
          <p:cNvCxnSpPr/>
          <p:nvPr/>
        </p:nvCxnSpPr>
        <p:spPr bwMode="auto">
          <a:xfrm>
            <a:off x="3643745" y="1852536"/>
            <a:ext cx="6473537" cy="0"/>
          </a:xfrm>
          <a:prstGeom prst="line">
            <a:avLst/>
          </a:prstGeom>
          <a:solidFill>
            <a:srgbClr val="00CC99"/>
          </a:solidFill>
          <a:ln w="31750" cap="flat" cmpd="sng" algn="ctr">
            <a:solidFill>
              <a:srgbClr val="002060"/>
            </a:solidFill>
            <a:prstDash val="solid"/>
            <a:round/>
            <a:headEnd type="none" w="med" len="med"/>
            <a:tailEnd type="none" w="med" len="med"/>
          </a:ln>
          <a:effectLst/>
        </p:spPr>
      </p:cxnSp>
      <p:pic>
        <p:nvPicPr>
          <p:cNvPr id="4" name="Picture 3"/>
          <p:cNvPicPr>
            <a:picLocks noChangeAspect="1"/>
          </p:cNvPicPr>
          <p:nvPr/>
        </p:nvPicPr>
        <p:blipFill>
          <a:blip r:embed="rId2"/>
          <a:stretch>
            <a:fillRect/>
          </a:stretch>
        </p:blipFill>
        <p:spPr>
          <a:xfrm>
            <a:off x="2168237" y="2143126"/>
            <a:ext cx="7949045" cy="3643313"/>
          </a:xfrm>
          <a:prstGeom prst="rect">
            <a:avLst/>
          </a:prstGeom>
        </p:spPr>
      </p:pic>
      <p:sp>
        <p:nvSpPr>
          <p:cNvPr id="5" name="TextBox 4"/>
          <p:cNvSpPr txBox="1"/>
          <p:nvPr/>
        </p:nvSpPr>
        <p:spPr>
          <a:xfrm>
            <a:off x="1852614" y="1935958"/>
            <a:ext cx="1235869" cy="646331"/>
          </a:xfrm>
          <a:prstGeom prst="rect">
            <a:avLst/>
          </a:prstGeom>
          <a:solidFill>
            <a:schemeClr val="bg1"/>
          </a:solidFill>
          <a:ln>
            <a:solidFill>
              <a:srgbClr val="002060"/>
            </a:solidFill>
          </a:ln>
        </p:spPr>
        <p:txBody>
          <a:bodyPr wrap="square" rtlCol="0">
            <a:spAutoFit/>
          </a:bodyPr>
          <a:lstStyle/>
          <a:p>
            <a:r>
              <a:rPr lang="de-DE" dirty="0">
                <a:solidFill>
                  <a:srgbClr val="002060"/>
                </a:solidFill>
                <a:latin typeface="Palatino Linotype" panose="02040502050505030304" pitchFamily="18" charset="0"/>
              </a:rPr>
              <a:t>European Union</a:t>
            </a:r>
            <a:endParaRPr lang="en-US" dirty="0">
              <a:solidFill>
                <a:srgbClr val="002060"/>
              </a:solidFill>
              <a:latin typeface="Palatino Linotype" panose="02040502050505030304" pitchFamily="18" charset="0"/>
            </a:endParaRPr>
          </a:p>
        </p:txBody>
      </p:sp>
      <p:cxnSp>
        <p:nvCxnSpPr>
          <p:cNvPr id="7" name="Straight Arrow Connector 6"/>
          <p:cNvCxnSpPr>
            <a:stCxn id="5" idx="2"/>
          </p:cNvCxnSpPr>
          <p:nvPr/>
        </p:nvCxnSpPr>
        <p:spPr bwMode="auto">
          <a:xfrm>
            <a:off x="2470549" y="2582288"/>
            <a:ext cx="632221" cy="682406"/>
          </a:xfrm>
          <a:prstGeom prst="straightConnector1">
            <a:avLst/>
          </a:prstGeom>
          <a:solidFill>
            <a:schemeClr val="accent1"/>
          </a:solidFill>
          <a:ln w="47625" cap="flat" cmpd="sng" algn="ctr">
            <a:solidFill>
              <a:srgbClr val="002060"/>
            </a:solidFill>
            <a:prstDash val="solid"/>
            <a:round/>
            <a:headEnd type="none" w="med" len="med"/>
            <a:tailEnd type="triangle"/>
          </a:ln>
          <a:effectLst/>
        </p:spPr>
      </p:cxnSp>
    </p:spTree>
    <p:extLst>
      <p:ext uri="{BB962C8B-B14F-4D97-AF65-F5344CB8AC3E}">
        <p14:creationId xmlns:p14="http://schemas.microsoft.com/office/powerpoint/2010/main" val="1676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rmAutofit fontScale="90000"/>
          </a:bodyPr>
          <a:lstStyle/>
          <a:p>
            <a:pPr algn="ctr"/>
            <a:r>
              <a:rPr lang="en-US" b="1" dirty="0">
                <a:solidFill>
                  <a:srgbClr val="FF0000"/>
                </a:solidFill>
              </a:rPr>
              <a:t>Integration Ways to the European Union</a:t>
            </a:r>
            <a:endParaRPr lang="tr-TR" b="1" dirty="0">
              <a:solidFill>
                <a:srgbClr val="FF0000"/>
              </a:solidFill>
            </a:endParaRPr>
          </a:p>
        </p:txBody>
      </p:sp>
      <p:sp>
        <p:nvSpPr>
          <p:cNvPr id="8" name="İçerik Yer Tutucusu 7"/>
          <p:cNvSpPr>
            <a:spLocks noGrp="1"/>
          </p:cNvSpPr>
          <p:nvPr>
            <p:ph idx="1"/>
          </p:nvPr>
        </p:nvSpPr>
        <p:spPr>
          <a:xfrm>
            <a:off x="1972965" y="2054656"/>
            <a:ext cx="8551480" cy="2443280"/>
          </a:xfrm>
        </p:spPr>
        <p:txBody>
          <a:bodyPr>
            <a:normAutofit lnSpcReduction="10000"/>
          </a:bodyPr>
          <a:lstStyle/>
          <a:p>
            <a:pPr marL="0" indent="0" algn="just">
              <a:buNone/>
            </a:pPr>
            <a:r>
              <a:rPr lang="tr-TR" b="1" u="sng" dirty="0"/>
              <a:t>1. </a:t>
            </a:r>
            <a:r>
              <a:rPr lang="tr-TR" b="1" u="sng" dirty="0" err="1"/>
              <a:t>Economic</a:t>
            </a:r>
            <a:r>
              <a:rPr lang="tr-TR" b="1" u="sng" dirty="0"/>
              <a:t> Integration: </a:t>
            </a:r>
            <a:r>
              <a:rPr lang="en-US" altLang="tr-TR" dirty="0">
                <a:cs typeface="Times New Roman" panose="02020603050405020304" pitchFamily="18" charset="0"/>
              </a:rPr>
              <a:t>As a result of the interdependence and functionality created and started in a single sector of the economy, spread in other sectors; then the gradual integration model that will lead to political integration; neo-functionalism, the effect of “</a:t>
            </a:r>
            <a:r>
              <a:rPr lang="tr-TR" altLang="tr-TR" dirty="0" err="1">
                <a:cs typeface="Times New Roman" panose="02020603050405020304" pitchFamily="18" charset="0"/>
              </a:rPr>
              <a:t>spill</a:t>
            </a:r>
            <a:r>
              <a:rPr lang="tr-TR" altLang="tr-TR" dirty="0">
                <a:cs typeface="Times New Roman" panose="02020603050405020304" pitchFamily="18" charset="0"/>
              </a:rPr>
              <a:t> </a:t>
            </a:r>
            <a:r>
              <a:rPr lang="tr-TR" altLang="tr-TR" dirty="0" err="1">
                <a:cs typeface="Times New Roman" panose="02020603050405020304" pitchFamily="18" charset="0"/>
              </a:rPr>
              <a:t>over</a:t>
            </a:r>
            <a:r>
              <a:rPr lang="en-US" altLang="tr-TR" dirty="0">
                <a:cs typeface="Times New Roman" panose="02020603050405020304" pitchFamily="18" charset="0"/>
              </a:rPr>
              <a:t>”…</a:t>
            </a:r>
            <a:endParaRPr lang="tr-TR" dirty="0"/>
          </a:p>
        </p:txBody>
      </p:sp>
      <p:sp>
        <p:nvSpPr>
          <p:cNvPr id="9" name="Dikdörtgen 8"/>
          <p:cNvSpPr/>
          <p:nvPr/>
        </p:nvSpPr>
        <p:spPr>
          <a:xfrm>
            <a:off x="1667555" y="4272678"/>
            <a:ext cx="8535010" cy="2031325"/>
          </a:xfrm>
          <a:prstGeom prst="rect">
            <a:avLst/>
          </a:prstGeom>
        </p:spPr>
        <p:txBody>
          <a:bodyPr wrap="square">
            <a:spAutoFit/>
          </a:bodyPr>
          <a:lstStyle/>
          <a:p>
            <a:pPr algn="just"/>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The</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effect</a:t>
            </a:r>
            <a:r>
              <a:rPr lang="tr-TR" dirty="0">
                <a:solidFill>
                  <a:prstClr val="black"/>
                </a:solidFill>
                <a:latin typeface="Times New Roman" panose="02020603050405020304" pitchFamily="18" charset="0"/>
                <a:cs typeface="Times New Roman" panose="02020603050405020304" pitchFamily="18" charset="0"/>
              </a:rPr>
              <a:t> of </a:t>
            </a:r>
            <a:r>
              <a:rPr lang="tr-TR" dirty="0" err="1">
                <a:solidFill>
                  <a:prstClr val="black"/>
                </a:solidFill>
                <a:latin typeface="Times New Roman" panose="02020603050405020304" pitchFamily="18" charset="0"/>
                <a:cs typeface="Times New Roman" panose="02020603050405020304" pitchFamily="18" charset="0"/>
              </a:rPr>
              <a:t>spill</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over</a:t>
            </a:r>
            <a:r>
              <a:rPr lang="tr-TR"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In the ECSC initiative, the economic unity between the member countries only in the coal and steel sector; As a result of the increase in the level of welfare with the efficient use of resources over time, the loyalty of the member state citizens towards the new transnational structure, and the economic integration that started in certain sectors inevitably have to be regulated for other sectors in time. It is based on the assumption that the said economic integration will first spread across all economic sectors and then from the economic field to the political field.</a:t>
            </a:r>
            <a:endParaRPr lang="tr-TR" dirty="0">
              <a:solidFill>
                <a:prstClr val="black"/>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358615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72965" y="1749246"/>
            <a:ext cx="8246070" cy="3918803"/>
          </a:xfrm>
        </p:spPr>
        <p:txBody>
          <a:bodyPr>
            <a:normAutofit fontScale="92500" lnSpcReduction="20000"/>
          </a:bodyPr>
          <a:lstStyle/>
          <a:p>
            <a:pPr algn="just">
              <a:buNone/>
            </a:pPr>
            <a:r>
              <a:rPr lang="tr-TR" altLang="tr-TR" b="1" dirty="0">
                <a:cs typeface="Times New Roman" panose="02020603050405020304" pitchFamily="18" charset="0"/>
              </a:rPr>
              <a:t>2. SUPRANATIONAL INTEGRATION: </a:t>
            </a:r>
            <a:r>
              <a:rPr lang="en-US" altLang="tr-TR" dirty="0">
                <a:cs typeface="Times New Roman" panose="02020603050405020304" pitchFamily="18" charset="0"/>
              </a:rPr>
              <a:t>AUTHORIZATION TRANSFER OR SHARING; INTERNATIONAL SUPERIORITY IN CORPORATE STRUCTURE</a:t>
            </a:r>
            <a:endParaRPr lang="tr-TR" altLang="tr-TR" u="sng" dirty="0">
              <a:cs typeface="Times New Roman" panose="02020603050405020304" pitchFamily="18" charset="0"/>
            </a:endParaRPr>
          </a:p>
          <a:p>
            <a:pPr algn="just">
              <a:buNone/>
            </a:pPr>
            <a:endParaRPr lang="tr-TR" altLang="tr-TR" dirty="0">
              <a:cs typeface="Times New Roman" panose="02020603050405020304" pitchFamily="18" charset="0"/>
            </a:endParaRPr>
          </a:p>
          <a:p>
            <a:pPr algn="just">
              <a:buNone/>
            </a:pPr>
            <a:r>
              <a:rPr lang="tr-TR" altLang="tr-TR" b="1" dirty="0">
                <a:cs typeface="Times New Roman" panose="02020603050405020304" pitchFamily="18" charset="0"/>
              </a:rPr>
              <a:t>3.</a:t>
            </a:r>
            <a:r>
              <a:rPr lang="tr-TR" altLang="tr-TR" dirty="0">
                <a:cs typeface="Times New Roman" panose="02020603050405020304" pitchFamily="18" charset="0"/>
              </a:rPr>
              <a:t> </a:t>
            </a:r>
            <a:r>
              <a:rPr lang="tr-TR" altLang="tr-TR" b="1" dirty="0">
                <a:cs typeface="Times New Roman" panose="02020603050405020304" pitchFamily="18" charset="0"/>
              </a:rPr>
              <a:t>LEGAL INTEGRATION :</a:t>
            </a:r>
            <a:r>
              <a:rPr lang="tr-TR" altLang="tr-TR" dirty="0">
                <a:cs typeface="Times New Roman" panose="02020603050405020304" pitchFamily="18" charset="0"/>
              </a:rPr>
              <a:t> </a:t>
            </a:r>
            <a:r>
              <a:rPr lang="en-US" altLang="tr-TR" dirty="0">
                <a:cs typeface="Times New Roman" panose="02020603050405020304" pitchFamily="18" charset="0"/>
              </a:rPr>
              <a:t>INSTALLATION OF A INTEGRATION IN WHICH LAW IS USED AS A VEHICLE AND COMBINED TO MEMBER COUNTRIES BY CREATING A COMMON LAW ORDER</a:t>
            </a:r>
            <a:endParaRPr lang="tr-TR" altLang="tr-TR" sz="3600" b="1" dirty="0">
              <a:cs typeface="Times New Roman" panose="02020603050405020304" pitchFamily="18" charset="0"/>
            </a:endParaRPr>
          </a:p>
          <a:p>
            <a:pPr marL="0" indent="0" algn="ctr">
              <a:buNone/>
            </a:pPr>
            <a:r>
              <a:rPr lang="tr-TR" altLang="tr-TR" sz="3600" b="1" dirty="0">
                <a:cs typeface="Times New Roman" panose="02020603050405020304" pitchFamily="18" charset="0"/>
              </a:rPr>
              <a:t>THIS THREE WAY</a:t>
            </a:r>
            <a:r>
              <a:rPr lang="en-US" altLang="tr-TR" sz="3600" b="1" dirty="0">
                <a:cs typeface="Times New Roman" panose="02020603050405020304" pitchFamily="18" charset="0"/>
              </a:rPr>
              <a:t> WAS USED IN THE EU INTEGRATION PROCESS.</a:t>
            </a:r>
            <a:endParaRPr lang="tr-TR" dirty="0"/>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166008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67555" y="2045089"/>
            <a:ext cx="8551480" cy="4639403"/>
          </a:xfrm>
        </p:spPr>
        <p:txBody>
          <a:bodyPr>
            <a:normAutofit/>
          </a:bodyPr>
          <a:lstStyle/>
          <a:p>
            <a:pPr marL="0" indent="0" algn="just">
              <a:buNone/>
            </a:pPr>
            <a:r>
              <a:rPr lang="tr-TR" b="1" i="1" dirty="0">
                <a:latin typeface="Times New Roman" panose="02020603050405020304" pitchFamily="18" charset="0"/>
                <a:cs typeface="Times New Roman" panose="02020603050405020304" pitchFamily="18" charset="0"/>
              </a:rPr>
              <a:t>First Expansion </a:t>
            </a:r>
            <a:r>
              <a:rPr lang="tr-TR" b="1" i="1" dirty="0" err="1">
                <a:latin typeface="Times New Roman" panose="02020603050405020304" pitchFamily="18" charset="0"/>
                <a:cs typeface="Times New Roman" panose="02020603050405020304" pitchFamily="18" charset="0"/>
              </a:rPr>
              <a:t>Wave</a:t>
            </a:r>
            <a:r>
              <a:rPr lang="tr-TR" dirty="0"/>
              <a:t>	</a:t>
            </a:r>
          </a:p>
          <a:p>
            <a:pPr marL="0" indent="0" algn="ctr">
              <a:buNone/>
            </a:pPr>
            <a:r>
              <a:rPr lang="en-US" dirty="0"/>
              <a:t>The success of the </a:t>
            </a:r>
            <a:r>
              <a:rPr lang="en-US" dirty="0" err="1"/>
              <a:t>Sixs</a:t>
            </a:r>
            <a:r>
              <a:rPr lang="en-US" dirty="0"/>
              <a:t> led the UK, Denmark and Ireland to apply for Community membership. These three countries became members in 1973, following a tough bargaining period in which France under General de Gaulle exercised its veto power twice against Britain's membership in 1963 and 1967.</a:t>
            </a:r>
            <a:endParaRPr lang="tr-TR" dirty="0"/>
          </a:p>
        </p:txBody>
      </p:sp>
      <p:sp>
        <p:nvSpPr>
          <p:cNvPr id="6" name="Dikdörtgen 5"/>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pic>
        <p:nvPicPr>
          <p:cNvPr id="1026" name="Picture 2" descr="Europa_ampliaciones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644"/>
            <a:ext cx="2667000" cy="1975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uropa_ampliaciones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2821230" cy="1882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a_ampliaciones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230" y="0"/>
            <a:ext cx="3655770" cy="19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4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1081" y="2360066"/>
            <a:ext cx="7321605" cy="2595985"/>
          </a:xfrm>
        </p:spPr>
        <p:txBody>
          <a:bodyPr/>
          <a:lstStyle/>
          <a:p>
            <a:pPr marL="0" indent="0" algn="just">
              <a:buNone/>
            </a:pPr>
            <a:r>
              <a:rPr lang="tr-TR" sz="3000" b="1" i="1" dirty="0">
                <a:latin typeface="Times New Roman" panose="02020603050405020304" pitchFamily="18" charset="0"/>
                <a:cs typeface="Times New Roman" panose="02020603050405020304" pitchFamily="18" charset="0"/>
              </a:rPr>
              <a:t>1980s: </a:t>
            </a:r>
            <a:r>
              <a:rPr lang="tr-TR" sz="3000" b="1" i="1" dirty="0" err="1">
                <a:latin typeface="Times New Roman" panose="02020603050405020304" pitchFamily="18" charset="0"/>
                <a:cs typeface="Times New Roman" panose="02020603050405020304" pitchFamily="18" charset="0"/>
              </a:rPr>
              <a:t>Community</a:t>
            </a:r>
            <a:r>
              <a:rPr lang="tr-TR" sz="3000" b="1" i="1" dirty="0">
                <a:latin typeface="Times New Roman" panose="02020603050405020304" pitchFamily="18" charset="0"/>
                <a:cs typeface="Times New Roman" panose="02020603050405020304" pitchFamily="18" charset="0"/>
              </a:rPr>
              <a:t> </a:t>
            </a:r>
            <a:r>
              <a:rPr lang="tr-TR" sz="3000" b="1" i="1" dirty="0" err="1">
                <a:latin typeface="Times New Roman" panose="02020603050405020304" pitchFamily="18" charset="0"/>
                <a:cs typeface="Times New Roman" panose="02020603050405020304" pitchFamily="18" charset="0"/>
              </a:rPr>
              <a:t>Expands</a:t>
            </a:r>
            <a:r>
              <a:rPr lang="tr-TR" sz="3000" b="1" i="1" dirty="0">
                <a:latin typeface="Times New Roman" panose="02020603050405020304" pitchFamily="18" charset="0"/>
                <a:cs typeface="Times New Roman" panose="02020603050405020304" pitchFamily="18" charset="0"/>
              </a:rPr>
              <a:t> </a:t>
            </a:r>
            <a:r>
              <a:rPr lang="tr-TR" sz="3000" b="1" i="1" dirty="0" err="1">
                <a:latin typeface="Times New Roman" panose="02020603050405020304" pitchFamily="18" charset="0"/>
                <a:cs typeface="Times New Roman" panose="02020603050405020304" pitchFamily="18" charset="0"/>
              </a:rPr>
              <a:t>Southward</a:t>
            </a:r>
            <a:r>
              <a:rPr lang="tr-TR" dirty="0"/>
              <a:t>	</a:t>
            </a:r>
            <a:r>
              <a:rPr lang="en-US" dirty="0"/>
              <a:t>The community expanded to the south with the participation of Greece in 1981 and Spain and Portugal in 1986. Thus, the number of members reached 12.</a:t>
            </a:r>
            <a:endParaRPr lang="tr-TR" dirty="0"/>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296682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5670" y="1291130"/>
            <a:ext cx="8551480" cy="4275740"/>
          </a:xfrm>
        </p:spPr>
        <p:txBody>
          <a:bodyPr>
            <a:normAutofit/>
          </a:bodyPr>
          <a:lstStyle/>
          <a:p>
            <a:pPr marL="0" indent="0" algn="ctr">
              <a:buNone/>
            </a:pPr>
            <a:r>
              <a:rPr lang="tr-TR" b="1" dirty="0" err="1"/>
              <a:t>European</a:t>
            </a:r>
            <a:r>
              <a:rPr lang="tr-TR" b="1" dirty="0"/>
              <a:t> </a:t>
            </a:r>
            <a:r>
              <a:rPr lang="tr-TR" b="1" dirty="0" err="1"/>
              <a:t>Monetary</a:t>
            </a:r>
            <a:r>
              <a:rPr lang="tr-TR" b="1" dirty="0"/>
              <a:t> </a:t>
            </a:r>
            <a:r>
              <a:rPr lang="tr-TR" b="1" dirty="0" err="1"/>
              <a:t>System</a:t>
            </a:r>
            <a:r>
              <a:rPr lang="tr-TR" b="1" dirty="0"/>
              <a:t> (1979)</a:t>
            </a:r>
          </a:p>
          <a:p>
            <a:pPr marL="0" indent="0" algn="ctr">
              <a:buNone/>
            </a:pPr>
            <a:r>
              <a:rPr lang="en-US" dirty="0"/>
              <a:t>The European Currency Unit ECU forms the basis of this system.</a:t>
            </a:r>
            <a:endParaRPr lang="tr-TR" dirty="0"/>
          </a:p>
          <a:p>
            <a:pPr marL="0" indent="0" algn="ctr">
              <a:buNone/>
            </a:pPr>
            <a:r>
              <a:rPr lang="tr-TR" dirty="0" err="1"/>
              <a:t>It</a:t>
            </a:r>
            <a:r>
              <a:rPr lang="en-US" dirty="0"/>
              <a:t> is considered the ancestor of the EURO. It was an account unit created according to the money basket technique, consisted of combining the amounts of member money determined according to their economic weight.</a:t>
            </a:r>
            <a:endParaRPr lang="tr-TR" dirty="0"/>
          </a:p>
        </p:txBody>
      </p:sp>
      <p:sp>
        <p:nvSpPr>
          <p:cNvPr id="4" name="Metin kutusu 3"/>
          <p:cNvSpPr txBox="1"/>
          <p:nvPr/>
        </p:nvSpPr>
        <p:spPr>
          <a:xfrm>
            <a:off x="1820261" y="5414166"/>
            <a:ext cx="6260905" cy="1323439"/>
          </a:xfrm>
          <a:prstGeom prst="rect">
            <a:avLst/>
          </a:prstGeom>
          <a:noFill/>
        </p:spPr>
        <p:txBody>
          <a:bodyPr wrap="square" rtlCol="0">
            <a:spAutoFit/>
          </a:bodyPr>
          <a:lstStyle/>
          <a:p>
            <a:r>
              <a:rPr lang="tr-TR" sz="1600" b="1" dirty="0">
                <a:solidFill>
                  <a:prstClr val="black"/>
                </a:solidFill>
                <a:latin typeface="Calibri"/>
              </a:rPr>
              <a:t>(1970) Three </a:t>
            </a:r>
            <a:r>
              <a:rPr lang="tr-TR" sz="1600" b="1" dirty="0" err="1">
                <a:solidFill>
                  <a:prstClr val="black"/>
                </a:solidFill>
                <a:latin typeface="Calibri"/>
              </a:rPr>
              <a:t>Stage</a:t>
            </a:r>
            <a:r>
              <a:rPr lang="tr-TR" sz="1600" b="1" dirty="0">
                <a:solidFill>
                  <a:prstClr val="black"/>
                </a:solidFill>
                <a:latin typeface="Calibri"/>
              </a:rPr>
              <a:t> </a:t>
            </a:r>
            <a:r>
              <a:rPr lang="tr-TR" sz="1600" b="1" dirty="0" err="1">
                <a:solidFill>
                  <a:prstClr val="black"/>
                </a:solidFill>
                <a:latin typeface="Calibri"/>
              </a:rPr>
              <a:t>Werner</a:t>
            </a:r>
            <a:r>
              <a:rPr lang="tr-TR" sz="1600" b="1" dirty="0">
                <a:solidFill>
                  <a:prstClr val="black"/>
                </a:solidFill>
                <a:latin typeface="Calibri"/>
              </a:rPr>
              <a:t> Plan</a:t>
            </a:r>
          </a:p>
          <a:p>
            <a:pPr marL="342900" indent="-342900">
              <a:buFontTx/>
              <a:buAutoNum type="arabicPeriod"/>
            </a:pPr>
            <a:r>
              <a:rPr lang="en-US" sz="1600" dirty="0">
                <a:solidFill>
                  <a:prstClr val="black"/>
                </a:solidFill>
                <a:latin typeface="Calibri"/>
              </a:rPr>
              <a:t>Fluctuations in Member States' exchange rates will be limited</a:t>
            </a:r>
            <a:endParaRPr lang="tr-TR" sz="1600" dirty="0">
              <a:solidFill>
                <a:prstClr val="black"/>
              </a:solidFill>
              <a:latin typeface="Calibri"/>
            </a:endParaRPr>
          </a:p>
          <a:p>
            <a:r>
              <a:rPr lang="tr-TR" sz="1600" dirty="0">
                <a:solidFill>
                  <a:prstClr val="black"/>
                </a:solidFill>
                <a:latin typeface="Calibri"/>
              </a:rPr>
              <a:t>2. </a:t>
            </a:r>
            <a:r>
              <a:rPr lang="en-US" sz="1600" dirty="0">
                <a:solidFill>
                  <a:prstClr val="black"/>
                </a:solidFill>
                <a:latin typeface="Calibri"/>
              </a:rPr>
              <a:t>European Monetary Cooperation Fund (FECOM)</a:t>
            </a:r>
            <a:r>
              <a:rPr lang="tr-TR" sz="1600" dirty="0">
                <a:solidFill>
                  <a:prstClr val="black"/>
                </a:solidFill>
                <a:latin typeface="Calibri"/>
              </a:rPr>
              <a:t> </a:t>
            </a:r>
            <a:r>
              <a:rPr lang="tr-TR" sz="1600" dirty="0" err="1">
                <a:solidFill>
                  <a:prstClr val="black"/>
                </a:solidFill>
                <a:latin typeface="Calibri"/>
              </a:rPr>
              <a:t>will</a:t>
            </a:r>
            <a:r>
              <a:rPr lang="tr-TR" sz="1600" dirty="0">
                <a:solidFill>
                  <a:prstClr val="black"/>
                </a:solidFill>
                <a:latin typeface="Calibri"/>
              </a:rPr>
              <a:t> be </a:t>
            </a:r>
            <a:r>
              <a:rPr lang="tr-TR" sz="1600" dirty="0" err="1">
                <a:solidFill>
                  <a:prstClr val="black"/>
                </a:solidFill>
                <a:latin typeface="Calibri"/>
              </a:rPr>
              <a:t>established</a:t>
            </a:r>
            <a:r>
              <a:rPr lang="en-US" sz="1600" dirty="0">
                <a:solidFill>
                  <a:prstClr val="black"/>
                </a:solidFill>
                <a:latin typeface="Calibri"/>
              </a:rPr>
              <a:t> for short and long term loans</a:t>
            </a:r>
            <a:endParaRPr lang="tr-TR" sz="1600" dirty="0">
              <a:solidFill>
                <a:prstClr val="black"/>
              </a:solidFill>
              <a:latin typeface="Calibri"/>
            </a:endParaRPr>
          </a:p>
          <a:p>
            <a:r>
              <a:rPr lang="tr-TR" sz="1600" dirty="0">
                <a:solidFill>
                  <a:prstClr val="black"/>
                </a:solidFill>
                <a:latin typeface="Calibri"/>
              </a:rPr>
              <a:t>3.</a:t>
            </a:r>
            <a:r>
              <a:rPr lang="en-US" sz="1600" dirty="0">
                <a:solidFill>
                  <a:prstClr val="black"/>
                </a:solidFill>
                <a:latin typeface="Calibri"/>
              </a:rPr>
              <a:t> Establishing a regional central bank to fix exchange rates irrevocably</a:t>
            </a:r>
            <a:endParaRPr lang="tr-TR" sz="1600" dirty="0">
              <a:solidFill>
                <a:prstClr val="black"/>
              </a:solidFill>
              <a:latin typeface="Calibri"/>
            </a:endParaRPr>
          </a:p>
        </p:txBody>
      </p:sp>
      <p:sp>
        <p:nvSpPr>
          <p:cNvPr id="5" name="Dikdörtgen 4"/>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220618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7556" y="1670694"/>
            <a:ext cx="8704185" cy="5218262"/>
          </a:xfrm>
        </p:spPr>
        <p:txBody>
          <a:bodyPr>
            <a:noAutofit/>
          </a:bodyPr>
          <a:lstStyle/>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The internal conflicts about stagnation and financial burden sharing in the world caused the emergence of a “European pessimism” atmosphere in the early 1980s.</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However, after 1984 this was replaced by more hopeful expectations about the revitalization of the Community. Based on the White Paper of the Commission, led by Jacques </a:t>
            </a:r>
            <a:r>
              <a:rPr lang="en-US" sz="1800" dirty="0" err="1">
                <a:latin typeface="Times New Roman" panose="02020603050405020304" pitchFamily="18" charset="0"/>
                <a:cs typeface="Times New Roman" panose="02020603050405020304" pitchFamily="18" charset="0"/>
              </a:rPr>
              <a:t>Delors</a:t>
            </a:r>
            <a:r>
              <a:rPr lang="en-US" sz="1800" dirty="0">
                <a:latin typeface="Times New Roman" panose="02020603050405020304" pitchFamily="18" charset="0"/>
                <a:cs typeface="Times New Roman" panose="02020603050405020304" pitchFamily="18" charset="0"/>
              </a:rPr>
              <a:t> in 1985, the Community aimed at creating a single market until January 1, 1993. The Single European Act was signed by Germany, Belgium, France, the Netherlands, England, Ireland, Spain, Luxembourg and Portugal on February 17, 1986, and by Denmark, Italy and Greece on February 28, 1986.</a:t>
            </a:r>
            <a:endParaRPr lang="tr-TR"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After the fall of the Berlin Wall, the unification of the two Germans on 3 November 1990, the liberation and democratization of the Central and Eastern European countries from the Soviet control and the dissolution of the Soviet Union in December 1991 completely changed the political structure of Europe. With the determination to strengthen the ties of the Member States, they began negotiations on a new Treaty, the main features of which were agreed at the European Union Summit, held on 9-10 December 1991 in Maastricht. </a:t>
            </a:r>
            <a:r>
              <a:rPr lang="en-US" sz="2000" b="1" i="1" dirty="0">
                <a:latin typeface="Times New Roman" panose="02020603050405020304" pitchFamily="18" charset="0"/>
                <a:cs typeface="Times New Roman" panose="02020603050405020304" pitchFamily="18" charset="0"/>
              </a:rPr>
              <a:t>The Treaty of Maastricht, also known as the Treaty on European Union, entered into force on 1 November 1993.</a:t>
            </a:r>
            <a:endParaRPr lang="tr-TR" sz="1800" dirty="0">
              <a:latin typeface="Times New Roman" panose="02020603050405020304" pitchFamily="18" charset="0"/>
              <a:cs typeface="Times New Roman" panose="02020603050405020304" pitchFamily="18" charset="0"/>
            </a:endParaRPr>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
        <p:nvSpPr>
          <p:cNvPr id="5" name="Dikdörtgen 4"/>
          <p:cNvSpPr/>
          <p:nvPr/>
        </p:nvSpPr>
        <p:spPr>
          <a:xfrm>
            <a:off x="2922605" y="1291130"/>
            <a:ext cx="3330720" cy="523220"/>
          </a:xfrm>
          <a:prstGeom prst="rect">
            <a:avLst/>
          </a:prstGeom>
        </p:spPr>
        <p:txBody>
          <a:bodyPr wrap="none">
            <a:spAutoFit/>
          </a:bodyPr>
          <a:lstStyle/>
          <a:p>
            <a:pPr algn="just"/>
            <a:r>
              <a:rPr lang="tr-TR" sz="2800" b="1" dirty="0" err="1">
                <a:solidFill>
                  <a:prstClr val="black"/>
                </a:solidFill>
                <a:latin typeface="Times New Roman" panose="02020603050405020304" pitchFamily="18" charset="0"/>
                <a:cs typeface="Times New Roman" panose="02020603050405020304" pitchFamily="18" charset="0"/>
              </a:rPr>
              <a:t>Single</a:t>
            </a:r>
            <a:r>
              <a:rPr lang="tr-TR" sz="2800" b="1" dirty="0">
                <a:solidFill>
                  <a:prstClr val="black"/>
                </a:solidFill>
                <a:latin typeface="Times New Roman" panose="02020603050405020304" pitchFamily="18" charset="0"/>
                <a:cs typeface="Times New Roman" panose="02020603050405020304" pitchFamily="18" charset="0"/>
              </a:rPr>
              <a:t> </a:t>
            </a:r>
            <a:r>
              <a:rPr lang="tr-TR" sz="2800" b="1" dirty="0" err="1">
                <a:solidFill>
                  <a:prstClr val="black"/>
                </a:solidFill>
                <a:latin typeface="Times New Roman" panose="02020603050405020304" pitchFamily="18" charset="0"/>
                <a:cs typeface="Times New Roman" panose="02020603050405020304" pitchFamily="18" charset="0"/>
              </a:rPr>
              <a:t>European</a:t>
            </a:r>
            <a:r>
              <a:rPr lang="tr-TR" sz="2800" b="1" dirty="0">
                <a:solidFill>
                  <a:prstClr val="black"/>
                </a:solidFill>
                <a:latin typeface="Times New Roman" panose="02020603050405020304" pitchFamily="18" charset="0"/>
                <a:cs typeface="Times New Roman" panose="02020603050405020304" pitchFamily="18" charset="0"/>
              </a:rPr>
              <a:t> </a:t>
            </a:r>
            <a:r>
              <a:rPr lang="tr-TR" sz="2800" b="1" dirty="0" err="1">
                <a:solidFill>
                  <a:prstClr val="black"/>
                </a:solidFill>
                <a:latin typeface="Times New Roman" panose="02020603050405020304" pitchFamily="18" charset="0"/>
                <a:cs typeface="Times New Roman" panose="02020603050405020304" pitchFamily="18" charset="0"/>
              </a:rPr>
              <a:t>Act</a:t>
            </a: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39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8631" y="833016"/>
            <a:ext cx="7779719" cy="763525"/>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t>Changes in the Corporate Area with a Single </a:t>
            </a:r>
            <a:r>
              <a:rPr lang="tr-TR" b="1" dirty="0" err="1"/>
              <a:t>Act</a:t>
            </a:r>
            <a:endParaRPr lang="tr-TR" b="1" dirty="0"/>
          </a:p>
        </p:txBody>
      </p:sp>
      <p:sp>
        <p:nvSpPr>
          <p:cNvPr id="3" name="İçerik Yer Tutucusu 2"/>
          <p:cNvSpPr>
            <a:spLocks noGrp="1"/>
          </p:cNvSpPr>
          <p:nvPr>
            <p:ph idx="1"/>
          </p:nvPr>
        </p:nvSpPr>
        <p:spPr>
          <a:xfrm>
            <a:off x="2049387" y="2207360"/>
            <a:ext cx="8093365" cy="3664920"/>
          </a:xfrm>
        </p:spPr>
        <p:txBody>
          <a:bodyPr>
            <a:normAutofit lnSpcReduction="10000"/>
          </a:bodyPr>
          <a:lstStyle/>
          <a:p>
            <a:pPr marL="609600" indent="-609600" algn="ctr">
              <a:lnSpc>
                <a:spcPct val="90000"/>
              </a:lnSpc>
              <a:buFontTx/>
              <a:buAutoNum type="alphaLcParenR"/>
            </a:pPr>
            <a:r>
              <a:rPr lang="en-US" altLang="tr-TR" dirty="0">
                <a:cs typeface="Times New Roman" panose="02020603050405020304" pitchFamily="18" charset="0"/>
              </a:rPr>
              <a:t>Transition from unanimity to qualified majority vote</a:t>
            </a:r>
            <a:endParaRPr lang="tr-TR" altLang="tr-TR" dirty="0">
              <a:cs typeface="Times New Roman" panose="02020603050405020304" pitchFamily="18" charset="0"/>
            </a:endParaRPr>
          </a:p>
          <a:p>
            <a:pPr marL="609600" indent="-609600" algn="ctr">
              <a:lnSpc>
                <a:spcPct val="90000"/>
              </a:lnSpc>
              <a:buFontTx/>
              <a:buAutoNum type="alphaLcParenR"/>
            </a:pPr>
            <a:r>
              <a:rPr lang="en-US" altLang="tr-TR" dirty="0">
                <a:cs typeface="Times New Roman" panose="02020603050405020304" pitchFamily="18" charset="0"/>
              </a:rPr>
              <a:t>Reforming decision making processes and predicting the cooperation process; ensuring more effective parliament participation in this process</a:t>
            </a:r>
            <a:endParaRPr lang="tr-TR" altLang="tr-TR" dirty="0">
              <a:cs typeface="Times New Roman" panose="02020603050405020304" pitchFamily="18" charset="0"/>
            </a:endParaRPr>
          </a:p>
          <a:p>
            <a:pPr marL="609600" indent="-609600" algn="ctr">
              <a:lnSpc>
                <a:spcPct val="90000"/>
              </a:lnSpc>
              <a:buFontTx/>
              <a:buAutoNum type="alphaLcParenR"/>
            </a:pPr>
            <a:r>
              <a:rPr lang="en-US" altLang="tr-TR" dirty="0">
                <a:cs typeface="Times New Roman" panose="02020603050405020304" pitchFamily="18" charset="0"/>
              </a:rPr>
              <a:t>Authorization of the European Parliament for new members and approval of partnership agreements (pre-approval)</a:t>
            </a:r>
            <a:endParaRPr lang="tr-TR" altLang="tr-TR" dirty="0">
              <a:cs typeface="Times New Roman" panose="02020603050405020304" pitchFamily="18" charset="0"/>
            </a:endParaRPr>
          </a:p>
          <a:p>
            <a:pPr marL="609600" indent="-609600" algn="ctr">
              <a:lnSpc>
                <a:spcPct val="90000"/>
              </a:lnSpc>
              <a:buFontTx/>
              <a:buAutoNum type="alphaLcParenR"/>
            </a:pPr>
            <a:r>
              <a:rPr lang="en-US" altLang="tr-TR" u="sng" dirty="0">
                <a:cs typeface="Times New Roman" panose="02020603050405020304" pitchFamily="18" charset="0"/>
              </a:rPr>
              <a:t>Establishment of the first instance court</a:t>
            </a:r>
            <a:endParaRPr lang="tr-TR" dirty="0"/>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374250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36490" y="833016"/>
            <a:ext cx="6558080" cy="122164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altLang="tr-TR" b="1" u="sng" dirty="0">
                <a:cs typeface="Times New Roman" panose="02020603050405020304" pitchFamily="18" charset="0"/>
              </a:rPr>
              <a:t>CHANGES IN THE POLICY AREA WITH A SINGLE </a:t>
            </a:r>
            <a:r>
              <a:rPr lang="tr-TR" altLang="tr-TR" b="1" u="sng" dirty="0">
                <a:cs typeface="Times New Roman" panose="02020603050405020304" pitchFamily="18" charset="0"/>
              </a:rPr>
              <a:t>ACT</a:t>
            </a:r>
            <a:endParaRPr lang="tr-TR" dirty="0"/>
          </a:p>
        </p:txBody>
      </p:sp>
      <p:sp>
        <p:nvSpPr>
          <p:cNvPr id="3" name="İçerik Yer Tutucusu 2"/>
          <p:cNvSpPr>
            <a:spLocks noGrp="1"/>
          </p:cNvSpPr>
          <p:nvPr>
            <p:ph idx="1"/>
          </p:nvPr>
        </p:nvSpPr>
        <p:spPr>
          <a:xfrm>
            <a:off x="1829410" y="2360065"/>
            <a:ext cx="7931510" cy="2748690"/>
          </a:xfrm>
        </p:spPr>
        <p:txBody>
          <a:bodyPr>
            <a:normAutofit lnSpcReduction="10000"/>
          </a:bodyPr>
          <a:lstStyle/>
          <a:p>
            <a:pPr marL="609600" indent="-609600" algn="just">
              <a:lnSpc>
                <a:spcPct val="90000"/>
              </a:lnSpc>
              <a:buFontTx/>
              <a:buAutoNum type="alphaLcParenR"/>
            </a:pPr>
            <a:r>
              <a:rPr lang="en-US" altLang="tr-TR" dirty="0">
                <a:cs typeface="Times New Roman" panose="02020603050405020304" pitchFamily="18" charset="0"/>
              </a:rPr>
              <a:t>ESTABLISHMENT OF THE EUROPEAN SINGLE MARKET (</a:t>
            </a:r>
            <a:r>
              <a:rPr lang="tr-TR" altLang="tr-TR" dirty="0">
                <a:cs typeface="Times New Roman" panose="02020603050405020304" pitchFamily="18" charset="0"/>
              </a:rPr>
              <a:t>UNTIL </a:t>
            </a:r>
            <a:r>
              <a:rPr lang="en-US" altLang="tr-TR" dirty="0">
                <a:cs typeface="Times New Roman" panose="02020603050405020304" pitchFamily="18" charset="0"/>
              </a:rPr>
              <a:t>31 </a:t>
            </a:r>
            <a:r>
              <a:rPr lang="tr-TR" altLang="tr-TR" dirty="0" err="1">
                <a:cs typeface="Times New Roman" panose="02020603050405020304" pitchFamily="18" charset="0"/>
              </a:rPr>
              <a:t>D</a:t>
            </a:r>
            <a:r>
              <a:rPr lang="en-US" altLang="tr-TR" dirty="0" err="1">
                <a:cs typeface="Times New Roman" panose="02020603050405020304" pitchFamily="18" charset="0"/>
              </a:rPr>
              <a:t>ecember</a:t>
            </a:r>
            <a:r>
              <a:rPr lang="en-US" altLang="tr-TR" dirty="0">
                <a:cs typeface="Times New Roman" panose="02020603050405020304" pitchFamily="18" charset="0"/>
              </a:rPr>
              <a:t> 1992)</a:t>
            </a:r>
            <a:endParaRPr lang="tr-TR" altLang="tr-TR" dirty="0">
              <a:cs typeface="Times New Roman" panose="02020603050405020304" pitchFamily="18" charset="0"/>
            </a:endParaRPr>
          </a:p>
          <a:p>
            <a:pPr marL="609600" indent="-609600" algn="just">
              <a:lnSpc>
                <a:spcPct val="90000"/>
              </a:lnSpc>
              <a:buFontTx/>
              <a:buAutoNum type="alphaLcParenR"/>
            </a:pPr>
            <a:r>
              <a:rPr lang="en-US" altLang="tr-TR" dirty="0">
                <a:cs typeface="Times New Roman" panose="02020603050405020304" pitchFamily="18" charset="0"/>
              </a:rPr>
              <a:t>Giving new policy areas such as social policy, economic and social cohesion, environment, technological research and development to the community authority</a:t>
            </a:r>
            <a:endParaRPr lang="tr-TR" altLang="tr-TR" dirty="0">
              <a:cs typeface="Times New Roman" panose="02020603050405020304" pitchFamily="18" charset="0"/>
            </a:endParaRPr>
          </a:p>
          <a:p>
            <a:pPr marL="609600" indent="-609600" algn="just">
              <a:lnSpc>
                <a:spcPct val="90000"/>
              </a:lnSpc>
              <a:buFontTx/>
              <a:buAutoNum type="alphaLcParenR"/>
            </a:pPr>
            <a:r>
              <a:rPr lang="tr-TR" altLang="tr-TR" dirty="0" err="1">
                <a:cs typeface="Times New Roman" panose="02020603050405020304" pitchFamily="18" charset="0"/>
              </a:rPr>
              <a:t>Establishing</a:t>
            </a:r>
            <a:r>
              <a:rPr lang="tr-TR" altLang="tr-TR" dirty="0">
                <a:cs typeface="Times New Roman" panose="02020603050405020304" pitchFamily="18" charset="0"/>
              </a:rPr>
              <a:t> </a:t>
            </a:r>
            <a:r>
              <a:rPr lang="tr-TR" altLang="tr-TR" dirty="0" err="1">
                <a:cs typeface="Times New Roman" panose="02020603050405020304" pitchFamily="18" charset="0"/>
              </a:rPr>
              <a:t>European</a:t>
            </a:r>
            <a:r>
              <a:rPr lang="tr-TR" altLang="tr-TR" dirty="0">
                <a:cs typeface="Times New Roman" panose="02020603050405020304" pitchFamily="18" charset="0"/>
              </a:rPr>
              <a:t> </a:t>
            </a:r>
            <a:r>
              <a:rPr lang="tr-TR" altLang="tr-TR" dirty="0" err="1">
                <a:cs typeface="Times New Roman" panose="02020603050405020304" pitchFamily="18" charset="0"/>
              </a:rPr>
              <a:t>political</a:t>
            </a:r>
            <a:r>
              <a:rPr lang="tr-TR" altLang="tr-TR" dirty="0">
                <a:cs typeface="Times New Roman" panose="02020603050405020304" pitchFamily="18" charset="0"/>
              </a:rPr>
              <a:t> </a:t>
            </a:r>
            <a:r>
              <a:rPr lang="tr-TR" altLang="tr-TR" dirty="0" err="1">
                <a:cs typeface="Times New Roman" panose="02020603050405020304" pitchFamily="18" charset="0"/>
              </a:rPr>
              <a:t>cooperation</a:t>
            </a:r>
            <a:endParaRPr lang="tr-TR" dirty="0"/>
          </a:p>
        </p:txBody>
      </p:sp>
      <p:sp>
        <p:nvSpPr>
          <p:cNvPr id="4" name="Dikdörtgen 3"/>
          <p:cNvSpPr/>
          <p:nvPr/>
        </p:nvSpPr>
        <p:spPr>
          <a:xfrm>
            <a:off x="9462830" y="6388649"/>
            <a:ext cx="1205170" cy="458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145143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Words>
  <Application>Microsoft Macintosh PowerPoint</Application>
  <PresentationFormat>Geniş ekran</PresentationFormat>
  <Paragraphs>55</Paragraphs>
  <Slides>13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Palatino Linotype</vt:lpstr>
      <vt:lpstr>Times New Roman</vt:lpstr>
      <vt:lpstr>Wingdings</vt:lpstr>
      <vt:lpstr>Office Theme</vt:lpstr>
      <vt:lpstr>GENERAL CONTENT OF EEC, EC AND EU TREATIES AND AREAS OF BASIC REGULATION (POLICY)</vt:lpstr>
      <vt:lpstr>Integration Ways to the European Union</vt:lpstr>
      <vt:lpstr>PowerPoint Sunusu</vt:lpstr>
      <vt:lpstr>PowerPoint Sunusu</vt:lpstr>
      <vt:lpstr>PowerPoint Sunusu</vt:lpstr>
      <vt:lpstr>PowerPoint Sunusu</vt:lpstr>
      <vt:lpstr>PowerPoint Sunusu</vt:lpstr>
      <vt:lpstr>Changes in the Corporate Area with a Single Act</vt:lpstr>
      <vt:lpstr>CHANGES IN THE POLICY AREA WITH A SINGLE ACT</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CONTENT OF EEC, EC AND EU TREATIES AND AREAS OF BASIC REGULATION (POLICY)</dc:title>
  <dc:creator>Arzu Gökdai</dc:creator>
  <cp:lastModifiedBy>Arzu Gökdai</cp:lastModifiedBy>
  <cp:revision>1</cp:revision>
  <dcterms:created xsi:type="dcterms:W3CDTF">2020-05-05T15:01:54Z</dcterms:created>
  <dcterms:modified xsi:type="dcterms:W3CDTF">2020-05-05T15:02:12Z</dcterms:modified>
</cp:coreProperties>
</file>