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63" r:id="rId5"/>
    <p:sldId id="262" r:id="rId6"/>
    <p:sldId id="264" r:id="rId7"/>
    <p:sldId id="265" r:id="rId8"/>
    <p:sldId id="26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3" name="Dikdörtgen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Dikdörtgen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Dikdörtgen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Dikdörtgen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Dikdörtgen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Yuvarlatılmış Dikdörtgen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Yuvarlatılmış Dikdörtgen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Dikdörtgen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6705600" y="4206240"/>
            <a:ext cx="960120" cy="457200"/>
          </a:xfrm>
        </p:spPr>
        <p:txBody>
          <a:bodyPr/>
          <a:lstStyle/>
          <a:p>
            <a:fld id="{A23720DD-5B6D-40BF-8493-A6B52D484E6B}" type="datetimeFigureOut">
              <a:rPr lang="tr-TR" smtClean="0"/>
              <a:t>20.04.2021</a:t>
            </a:fld>
            <a:endParaRPr lang="tr-TR"/>
          </a:p>
        </p:txBody>
      </p:sp>
      <p:sp>
        <p:nvSpPr>
          <p:cNvPr id="17" name="Altbilgi Yer Tutucusu 16"/>
          <p:cNvSpPr>
            <a:spLocks noGrp="1"/>
          </p:cNvSpPr>
          <p:nvPr>
            <p:ph type="ftr" sz="quarter" idx="11"/>
          </p:nvPr>
        </p:nvSpPr>
        <p:spPr>
          <a:xfrm>
            <a:off x="5410200" y="4205288"/>
            <a:ext cx="1295400" cy="457200"/>
          </a:xfrm>
        </p:spPr>
        <p:txBody>
          <a:bodyPr/>
          <a:lstStyle/>
          <a:p>
            <a:endParaRPr lang="tr-TR"/>
          </a:p>
        </p:txBody>
      </p:sp>
      <p:sp>
        <p:nvSpPr>
          <p:cNvPr id="29" name="Slayt Numarası Yer Tutucusu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20.04.2021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781800" y="1143000"/>
            <a:ext cx="1905000" cy="5486400"/>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1143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20.04.2021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20.04.2021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20.04.2021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20.04.2021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381000" y="1143000"/>
            <a:ext cx="8382000" cy="1069848"/>
          </a:xfrm>
        </p:spPr>
        <p:txBody>
          <a:bodyPr anchor="ctr"/>
          <a:lstStyle>
            <a:lvl1pPr>
              <a:defRPr sz="4000" b="0" i="0" cap="none"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Veri Yer Tutucusu 25"/>
          <p:cNvSpPr>
            <a:spLocks noGrp="1"/>
          </p:cNvSpPr>
          <p:nvPr>
            <p:ph type="dt" sz="half" idx="10"/>
          </p:nvPr>
        </p:nvSpPr>
        <p:spPr/>
        <p:txBody>
          <a:bodyPr rtlCol="0"/>
          <a:lstStyle/>
          <a:p>
            <a:fld id="{A23720DD-5B6D-40BF-8493-A6B52D484E6B}" type="datetimeFigureOut">
              <a:rPr lang="tr-TR" smtClean="0"/>
              <a:t>20.04.2021</a:t>
            </a:fld>
            <a:endParaRPr lang="tr-TR"/>
          </a:p>
        </p:txBody>
      </p:sp>
      <p:sp>
        <p:nvSpPr>
          <p:cNvPr id="27" name="Slayt Numarası Yer Tutucusu 26"/>
          <p:cNvSpPr>
            <a:spLocks noGrp="1"/>
          </p:cNvSpPr>
          <p:nvPr>
            <p:ph type="sldNum" sz="quarter" idx="11"/>
          </p:nvPr>
        </p:nvSpPr>
        <p:spPr/>
        <p:txBody>
          <a:bodyPr rtlCol="0"/>
          <a:lstStyle/>
          <a:p>
            <a:fld id="{F302176B-0E47-46AC-8F43-DAB4B8A37D06}" type="slidenum">
              <a:rPr lang="tr-TR" smtClean="0"/>
              <a:t>‹#›</a:t>
            </a:fld>
            <a:endParaRPr lang="tr-TR"/>
          </a:p>
        </p:txBody>
      </p:sp>
      <p:sp>
        <p:nvSpPr>
          <p:cNvPr id="28" name="Altbilgi Yer Tutucusu 27"/>
          <p:cNvSpPr>
            <a:spLocks noGrp="1"/>
          </p:cNvSpPr>
          <p:nvPr>
            <p:ph type="ftr" sz="quarter" idx="12"/>
          </p:nvPr>
        </p:nvSpPr>
        <p:spPr/>
        <p:txBody>
          <a:bodyPr rtlCol="0"/>
          <a:lstStyle/>
          <a:p>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tr-TR" smtClean="0"/>
              <a:t>Asıl başlık stili için tıklatın</a:t>
            </a:r>
            <a:endParaRPr kumimoji="0" lang="en-US"/>
          </a:p>
        </p:txBody>
      </p:sp>
      <p:sp>
        <p:nvSpPr>
          <p:cNvPr id="3" name="Veri Yer Tutucusu 2"/>
          <p:cNvSpPr>
            <a:spLocks noGrp="1"/>
          </p:cNvSpPr>
          <p:nvPr>
            <p:ph type="dt" sz="half" idx="10"/>
          </p:nvPr>
        </p:nvSpPr>
        <p:spPr>
          <a:xfrm>
            <a:off x="6583680" y="612648"/>
            <a:ext cx="957264" cy="457200"/>
          </a:xfrm>
        </p:spPr>
        <p:txBody>
          <a:bodyPr/>
          <a:lstStyle/>
          <a:p>
            <a:fld id="{A23720DD-5B6D-40BF-8493-A6B52D484E6B}" type="datetimeFigureOut">
              <a:rPr lang="tr-TR" smtClean="0"/>
              <a:t>20.04.2021</a:t>
            </a:fld>
            <a:endParaRPr lang="tr-TR"/>
          </a:p>
        </p:txBody>
      </p:sp>
      <p:sp>
        <p:nvSpPr>
          <p:cNvPr id="4" name="Altbilgi Yer Tutucusu 3"/>
          <p:cNvSpPr>
            <a:spLocks noGrp="1"/>
          </p:cNvSpPr>
          <p:nvPr>
            <p:ph type="ftr" sz="quarter" idx="11"/>
          </p:nvPr>
        </p:nvSpPr>
        <p:spPr>
          <a:xfrm>
            <a:off x="5257800" y="612648"/>
            <a:ext cx="1325880" cy="457200"/>
          </a:xfrm>
        </p:spPr>
        <p:txBody>
          <a:bodyPr/>
          <a:lstStyle/>
          <a:p>
            <a:endParaRPr lang="tr-TR"/>
          </a:p>
        </p:txBody>
      </p:sp>
      <p:sp>
        <p:nvSpPr>
          <p:cNvPr id="5" name="Slayt Numarası Yer Tutucusu 4"/>
          <p:cNvSpPr>
            <a:spLocks noGrp="1"/>
          </p:cNvSpPr>
          <p:nvPr>
            <p:ph type="sldNum" sz="quarter" idx="12"/>
          </p:nvPr>
        </p:nvSpPr>
        <p:spPr>
          <a:xfrm>
            <a:off x="8174736" y="2272"/>
            <a:ext cx="762000" cy="365760"/>
          </a:xfrm>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20.04.2021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5353496" y="1101970"/>
            <a:ext cx="3383280" cy="877824"/>
          </a:xfrm>
        </p:spPr>
        <p:txBody>
          <a:bodyPr anchor="b"/>
          <a:lstStyle>
            <a:lvl1pPr algn="l">
              <a:buNone/>
              <a:defRPr sz="1800" b="1"/>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20.04.2021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p:txBody>
          <a:bodyPr/>
          <a:lstStyle/>
          <a:p>
            <a:fld id="{A23720DD-5B6D-40BF-8493-A6B52D484E6B}" type="datetimeFigureOut">
              <a:rPr lang="tr-TR" smtClean="0"/>
              <a:t>20.04.2021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Dikdörtgen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Dikdörtgen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Dikdörtgen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Dikdörtgen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Dikdörtgen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Yuvarlatılmış Dikdörtgen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Yuvarlatılmış Dikdörtgen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Dikdörtgen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Dikdörtgen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Dikdörtgen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Dikdörtgen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Dikdörtgen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Dikdörtgen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Başlık Yer Tutucusu 21"/>
          <p:cNvSpPr>
            <a:spLocks noGrp="1"/>
          </p:cNvSpPr>
          <p:nvPr>
            <p:ph type="title"/>
          </p:nvPr>
        </p:nvSpPr>
        <p:spPr>
          <a:xfrm>
            <a:off x="457200" y="1143000"/>
            <a:ext cx="8229600" cy="1066800"/>
          </a:xfrm>
          <a:prstGeom prst="rect">
            <a:avLst/>
          </a:prstGeom>
        </p:spPr>
        <p:txBody>
          <a:bodyPr vert="horz" anchor="ctr">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A23720DD-5B6D-40BF-8493-A6B52D484E6B}" type="datetimeFigureOut">
              <a:rPr lang="tr-TR" smtClean="0"/>
              <a:t>20.04.2021</a:t>
            </a:fld>
            <a:endParaRPr lang="tr-TR"/>
          </a:p>
        </p:txBody>
      </p:sp>
      <p:sp>
        <p:nvSpPr>
          <p:cNvPr id="3" name="Altbilgi Yer Tutucusu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tr-TR"/>
          </a:p>
        </p:txBody>
      </p:sp>
      <p:sp>
        <p:nvSpPr>
          <p:cNvPr id="23" name="Slayt Numarası Yer Tutucusu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a:t>Gelişimsel destek programı hazırlama, uygulama ve değerlendirme</a:t>
            </a:r>
          </a:p>
        </p:txBody>
      </p:sp>
      <p:sp>
        <p:nvSpPr>
          <p:cNvPr id="3" name="Alt Başlık 2"/>
          <p:cNvSpPr>
            <a:spLocks noGrp="1"/>
          </p:cNvSpPr>
          <p:nvPr>
            <p:ph type="subTitle" idx="1"/>
          </p:nvPr>
        </p:nvSpPr>
        <p:spPr/>
        <p:txBody>
          <a:bodyPr/>
          <a:lstStyle/>
          <a:p>
            <a:r>
              <a:rPr lang="tr-TR" dirty="0" smtClean="0"/>
              <a:t>Prof. Dr. Müdriye YILDIZ BIÇAKÇI</a:t>
            </a:r>
            <a:endParaRPr lang="tr-TR" dirty="0"/>
          </a:p>
        </p:txBody>
      </p:sp>
    </p:spTree>
    <p:extLst>
      <p:ext uri="{BB962C8B-B14F-4D97-AF65-F5344CB8AC3E}">
        <p14:creationId xmlns:p14="http://schemas.microsoft.com/office/powerpoint/2010/main" val="820625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Gelişimsel destek programı </a:t>
            </a:r>
            <a:r>
              <a:rPr lang="tr-TR" dirty="0" smtClean="0"/>
              <a:t>hazırlama</a:t>
            </a:r>
            <a:endParaRPr lang="tr-TR" dirty="0"/>
          </a:p>
        </p:txBody>
      </p:sp>
      <p:sp>
        <p:nvSpPr>
          <p:cNvPr id="3" name="İçerik Yer Tutucusu 2"/>
          <p:cNvSpPr>
            <a:spLocks noGrp="1"/>
          </p:cNvSpPr>
          <p:nvPr>
            <p:ph idx="1"/>
          </p:nvPr>
        </p:nvSpPr>
        <p:spPr/>
        <p:txBody>
          <a:bodyPr/>
          <a:lstStyle/>
          <a:p>
            <a:pPr algn="just"/>
            <a:r>
              <a:rPr lang="tr-TR" dirty="0" smtClean="0"/>
              <a:t>Planlama </a:t>
            </a:r>
            <a:r>
              <a:rPr lang="tr-TR" dirty="0"/>
              <a:t>program geliştirme sürecinin ilk aşamasıdır. Bu aşamada ağırlıklı olarak </a:t>
            </a:r>
            <a:r>
              <a:rPr lang="tr-TR" dirty="0" smtClean="0"/>
              <a:t>çalışma gruplarının </a:t>
            </a:r>
            <a:r>
              <a:rPr lang="tr-TR" dirty="0"/>
              <a:t>oluşturulması, çalışma gruplarının planları hazırlaması ve gereksinim </a:t>
            </a:r>
            <a:r>
              <a:rPr lang="tr-TR" dirty="0" smtClean="0"/>
              <a:t>analizinin </a:t>
            </a:r>
            <a:r>
              <a:rPr lang="tr-TR" dirty="0"/>
              <a:t>yapılarak gereksinimlerin belirlenmesi </a:t>
            </a:r>
            <a:r>
              <a:rPr lang="tr-TR" dirty="0" smtClean="0"/>
              <a:t>beklenir (</a:t>
            </a:r>
            <a:r>
              <a:rPr lang="tr-TR" dirty="0"/>
              <a:t>Usta, </a:t>
            </a:r>
            <a:r>
              <a:rPr lang="tr-TR" dirty="0" smtClean="0"/>
              <a:t>2016).</a:t>
            </a:r>
            <a:endParaRPr lang="tr-TR" dirty="0"/>
          </a:p>
        </p:txBody>
      </p:sp>
    </p:spTree>
    <p:extLst>
      <p:ext uri="{BB962C8B-B14F-4D97-AF65-F5344CB8AC3E}">
        <p14:creationId xmlns:p14="http://schemas.microsoft.com/office/powerpoint/2010/main" val="1830780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smtClean="0"/>
              <a:t>Aile merkezli gelişimsel destek programlarının hazırlanması ve uygulanmasında, ailelerin ve toplumun gereksinimleri, seçilen hedef kitle ve ulaşılmak istenen amaçlar belirleyicidir. </a:t>
            </a:r>
            <a:r>
              <a:rPr lang="tr-TR" dirty="0"/>
              <a:t>Bu alanda geliştirilen programlar, toplumun çok farklı kesimlerinin eğitim ve destek gereksinimlerine göre oluşturulmakla birlikte, yaygın olarak erken çocukluk döneminde çocuğu olan ailelere yönelik olarak uygulanmaktadır. Bu programlara katılan aileler, gerek kendilerini gerekse çocuklarının gelişimini ne kadar erken dönemde destekleyip ev ortamını zenginleştirirlerse o kadar başarılı sonuçlara </a:t>
            </a:r>
            <a:r>
              <a:rPr lang="tr-TR" dirty="0" smtClean="0"/>
              <a:t>ulaşmaktadırlar (Dinç, 2016</a:t>
            </a:r>
            <a:r>
              <a:rPr lang="tr-TR" dirty="0"/>
              <a:t>). </a:t>
            </a:r>
          </a:p>
          <a:p>
            <a:pPr algn="just"/>
            <a:endParaRPr lang="tr-TR" dirty="0"/>
          </a:p>
        </p:txBody>
      </p:sp>
    </p:spTree>
    <p:extLst>
      <p:ext uri="{BB962C8B-B14F-4D97-AF65-F5344CB8AC3E}">
        <p14:creationId xmlns:p14="http://schemas.microsoft.com/office/powerpoint/2010/main" val="4219826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algn="just"/>
            <a:r>
              <a:rPr lang="tr-TR" dirty="0"/>
              <a:t>Aile merkezli eğitim uygulamalarını planlarken, öncelikle hedef grupların çok iyi </a:t>
            </a:r>
            <a:r>
              <a:rPr lang="tr-TR" dirty="0" smtClean="0"/>
              <a:t>seçilmesi </a:t>
            </a:r>
            <a:r>
              <a:rPr lang="tr-TR" dirty="0"/>
              <a:t>gerekir. Bu programlar, kimi zaman aile üyelerinin tümünü kapsayacak biçimde oluşturulabildiği gibi kimi zaman da aile bireylerinden yalnızca birinin ya da birkaçının katılacağı biçimde belirlenebilir. Hedef gruplar anne-babanın, çocuğun ve toplumun </a:t>
            </a:r>
            <a:r>
              <a:rPr lang="tr-TR" dirty="0" smtClean="0"/>
              <a:t>özellikleri </a:t>
            </a:r>
            <a:r>
              <a:rPr lang="tr-TR" dirty="0"/>
              <a:t>dikkate alınarak seçilmelidir. Hedef grubun belirlenmesinin ardından, bu grubun gereksinimleri belirlenmelidir. Gereksinimlerin belirlenmesi, eğitim programının </a:t>
            </a:r>
            <a:r>
              <a:rPr lang="tr-TR" dirty="0" smtClean="0"/>
              <a:t>hazırlanmasında </a:t>
            </a:r>
            <a:r>
              <a:rPr lang="tr-TR" dirty="0"/>
              <a:t>eğitimin “neden” yapılacağına ilişkin ipuçlarını verir. Bu gereksinimler, </a:t>
            </a:r>
            <a:r>
              <a:rPr lang="tr-TR" dirty="0" smtClean="0"/>
              <a:t>programın </a:t>
            </a:r>
            <a:r>
              <a:rPr lang="tr-TR" dirty="0"/>
              <a:t>bir anlamda temelini oluşturarak programın amaçlarının ve sonraki süreçlerinin nasıl yapılandırılacağının belirlenmesini sağlar (Temel, </a:t>
            </a:r>
            <a:r>
              <a:rPr lang="tr-TR" dirty="0" smtClean="0"/>
              <a:t>1997 ve Ünal</a:t>
            </a:r>
            <a:r>
              <a:rPr lang="tr-TR" dirty="0"/>
              <a:t>, </a:t>
            </a:r>
            <a:r>
              <a:rPr lang="tr-TR" dirty="0" smtClean="0"/>
              <a:t>2014’den akt. </a:t>
            </a:r>
            <a:r>
              <a:rPr lang="tr-TR" dirty="0"/>
              <a:t>Dinç, </a:t>
            </a:r>
            <a:r>
              <a:rPr lang="tr-TR" dirty="0" smtClean="0"/>
              <a:t>2016).</a:t>
            </a:r>
            <a:endParaRPr lang="tr-TR" dirty="0"/>
          </a:p>
        </p:txBody>
      </p:sp>
    </p:spTree>
    <p:extLst>
      <p:ext uri="{BB962C8B-B14F-4D97-AF65-F5344CB8AC3E}">
        <p14:creationId xmlns:p14="http://schemas.microsoft.com/office/powerpoint/2010/main" val="1937476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algn="just"/>
            <a:r>
              <a:rPr lang="tr-TR" dirty="0"/>
              <a:t>Aile merkezli gelişimsel destek programlarının hazırlanması ve uygulanmasında, </a:t>
            </a:r>
            <a:r>
              <a:rPr lang="tr-TR" dirty="0" smtClean="0"/>
              <a:t>çocuk </a:t>
            </a:r>
            <a:r>
              <a:rPr lang="tr-TR" dirty="0"/>
              <a:t>ve ailenin özellikleri çok önemlidir. Çocukla bir bütün olarak aileyi tanıyabilmek için; ailenin sosyoekonomik durumu, kültürel özellikleri, eğitim düzeyleri, aile yapısı, </a:t>
            </a:r>
            <a:r>
              <a:rPr lang="tr-TR" dirty="0" smtClean="0"/>
              <a:t>yaşadığı </a:t>
            </a:r>
            <a:r>
              <a:rPr lang="tr-TR" dirty="0"/>
              <a:t>çevre, ailenin güçlü yanları, stres kaynakları, anne-baba davranışları, aile ilişkileri gibi özellikleri bilmek gereklidir. Bu özellikler konusunda bilgi toplamak için çocuğu ve aileyi ev ortamında gözlemenin dışında, anket, ölçek, test, görüşme gibi tekniklerle ailelerden bilgi toplamak çok yararlı olacaktır. Çocuğun gelişim düzeyi ve özellikleri konusunda, aile merkezli gelişimsel değerlendirme sonuçları da uzman görüşü ile ortaya konulmalıdır. Çeşitli bilgi toplama araçları ile elde edilen sonuçlar ve aile merkezli gelişimsel </a:t>
            </a:r>
            <a:r>
              <a:rPr lang="tr-TR" dirty="0" smtClean="0"/>
              <a:t>değerlendirme </a:t>
            </a:r>
            <a:r>
              <a:rPr lang="tr-TR" dirty="0"/>
              <a:t>sonuçları birleştirilerek, aile merkezli gelişimsel destek programında hangi </a:t>
            </a:r>
            <a:r>
              <a:rPr lang="tr-TR" dirty="0" smtClean="0"/>
              <a:t>uygulamaların </a:t>
            </a:r>
            <a:r>
              <a:rPr lang="tr-TR" dirty="0"/>
              <a:t>nasıl gerçekleştirileceğine karar verilmelidir. Tüm bu aşamalarda aileler bir ortak olarak yer </a:t>
            </a:r>
            <a:r>
              <a:rPr lang="tr-TR" dirty="0" smtClean="0"/>
              <a:t>almalıdır (</a:t>
            </a:r>
            <a:r>
              <a:rPr lang="tr-TR" dirty="0"/>
              <a:t>Dinç, </a:t>
            </a:r>
            <a:r>
              <a:rPr lang="tr-TR" dirty="0" smtClean="0"/>
              <a:t>2016</a:t>
            </a:r>
            <a:r>
              <a:rPr lang="tr-TR" dirty="0"/>
              <a:t>). </a:t>
            </a:r>
          </a:p>
        </p:txBody>
      </p:sp>
    </p:spTree>
    <p:extLst>
      <p:ext uri="{BB962C8B-B14F-4D97-AF65-F5344CB8AC3E}">
        <p14:creationId xmlns:p14="http://schemas.microsoft.com/office/powerpoint/2010/main" val="2929292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dirty="0"/>
              <a:t>Çocukların gelişimini desteklemek amacıyla onların gereksinimlerinin karşılanması için uygulanacak eğitim programının hazırlanmasında doğru kararlar alınması için öncelikle programın genel yapısının belirlenmesi gereklidir. Bu yapıyı oluşturmada dikkate alınması gereken özellikler şu biçimde açıklanabilir: Gelişimsel program, çocukların sağlığını ve </a:t>
            </a:r>
            <a:r>
              <a:rPr lang="tr-TR" dirty="0" smtClean="0"/>
              <a:t>güvenliğini </a:t>
            </a:r>
            <a:r>
              <a:rPr lang="tr-TR" dirty="0"/>
              <a:t>tam olarak gözetecek şekilde yapılandırılmalıdır. Tüm gelişim alanlarını kapsamalı ve tüm çocuklar için uygun olmalıdır. Eğitsel </a:t>
            </a:r>
            <a:r>
              <a:rPr lang="tr-TR" dirty="0" smtClean="0"/>
              <a:t>hedefler </a:t>
            </a:r>
            <a:r>
              <a:rPr lang="tr-TR" dirty="0"/>
              <a:t>belirlenerek planlanmalıdır. Sağlam ve olumlu insan ilişkilerini temel alarak </a:t>
            </a:r>
            <a:r>
              <a:rPr lang="tr-TR" dirty="0" smtClean="0"/>
              <a:t>oluşturulmalıdır (Güler Öztürk, 2016). </a:t>
            </a:r>
            <a:endParaRPr lang="tr-TR" dirty="0"/>
          </a:p>
        </p:txBody>
      </p:sp>
    </p:spTree>
    <p:extLst>
      <p:ext uri="{BB962C8B-B14F-4D97-AF65-F5344CB8AC3E}">
        <p14:creationId xmlns:p14="http://schemas.microsoft.com/office/powerpoint/2010/main" val="2397068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algn="just"/>
            <a:r>
              <a:rPr lang="tr-TR" dirty="0"/>
              <a:t>Hastane merkezli gelişimsel destek programları; risk grubunda olan çocukların gelişimlerini izlemek, gelişimsel geriliği olan çocukları desteklemek, fiziksel yetersizliği olan çocuklara gereksinim duydukları alanlarda terapi hizmetleri sunmak, hastanede yatarak tedavi </a:t>
            </a:r>
            <a:r>
              <a:rPr lang="tr-TR" dirty="0" smtClean="0"/>
              <a:t>görecek </a:t>
            </a:r>
            <a:r>
              <a:rPr lang="tr-TR" dirty="0"/>
              <a:t>çocukları hastane yaşantısına hazırlamak, hastanede uzun süreli tedavi gören </a:t>
            </a:r>
            <a:r>
              <a:rPr lang="tr-TR" dirty="0" smtClean="0"/>
              <a:t>çocuklara </a:t>
            </a:r>
            <a:r>
              <a:rPr lang="tr-TR" dirty="0"/>
              <a:t>eğitim-öğretim hizmeti vermek, hasta çocuğa ve ailesine yönelik psikolojik ve sosyal destek sağlamak ve hastaneden eve ya da okula dönen çocuklara geçiş planları hazırlamak üzere geliştirilmiş programlardır. Hastane merkezli gelişimsel destek programları, 0-18 yaş arasındaki çocuklara yönelik olarak ve çocukların gereksinimleri göz önünde </a:t>
            </a:r>
            <a:r>
              <a:rPr lang="tr-TR" dirty="0" smtClean="0"/>
              <a:t>bulundurularak </a:t>
            </a:r>
            <a:r>
              <a:rPr lang="tr-TR" dirty="0"/>
              <a:t>hazırlanan programlardır. Bu programların uygulanmasında disiplinler arası bir </a:t>
            </a:r>
            <a:r>
              <a:rPr lang="tr-TR" dirty="0" smtClean="0"/>
              <a:t>yaklaşım </a:t>
            </a:r>
            <a:r>
              <a:rPr lang="tr-TR" dirty="0"/>
              <a:t>ile doktor, hemşire, fizyoterapist, iş-uğraşı terapisti, psikolog, çocuk gelişim uzmanı, sınıf öğretmeni/özel eğitim öğretmeni ve aileden oluşan bir ekip görev </a:t>
            </a:r>
            <a:r>
              <a:rPr lang="tr-TR" dirty="0" smtClean="0"/>
              <a:t>alır (</a:t>
            </a:r>
            <a:r>
              <a:rPr lang="tr-TR" dirty="0"/>
              <a:t>Yücesoy Özkan, </a:t>
            </a:r>
            <a:r>
              <a:rPr lang="tr-TR" dirty="0" smtClean="0"/>
              <a:t>2016).</a:t>
            </a:r>
            <a:endParaRPr lang="tr-TR" dirty="0"/>
          </a:p>
        </p:txBody>
      </p:sp>
    </p:spTree>
    <p:extLst>
      <p:ext uri="{BB962C8B-B14F-4D97-AF65-F5344CB8AC3E}">
        <p14:creationId xmlns:p14="http://schemas.microsoft.com/office/powerpoint/2010/main" val="3927190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a:t>Dinç, B. (2016). Aile Merkezli Gelişimsel Destek Programları. Çocuk Gelişiminde Program içinde. Anadolu Üniversitesi Yayınları</a:t>
            </a:r>
            <a:r>
              <a:rPr lang="tr-TR" dirty="0" smtClean="0"/>
              <a:t>.</a:t>
            </a:r>
          </a:p>
          <a:p>
            <a:pPr algn="just"/>
            <a:r>
              <a:rPr lang="tr-TR" dirty="0" smtClean="0"/>
              <a:t>Güler Öztürk, D. S. </a:t>
            </a:r>
            <a:r>
              <a:rPr lang="tr-TR" dirty="0"/>
              <a:t>(2016). Kurum (Okul) Merkezli Gelişimsel Destek </a:t>
            </a:r>
            <a:r>
              <a:rPr lang="tr-TR" dirty="0" smtClean="0"/>
              <a:t>Programları. Çocuk </a:t>
            </a:r>
            <a:r>
              <a:rPr lang="tr-TR" dirty="0"/>
              <a:t>Gelişiminde Program içinde. Anadolu Üniversitesi Yayınları.</a:t>
            </a:r>
          </a:p>
          <a:p>
            <a:pPr algn="just"/>
            <a:r>
              <a:rPr lang="tr-TR" dirty="0"/>
              <a:t>Usta, İ. (2016). Program Geliştirme, Çocuk Gelişiminde Program içinde. Anadolu Üniversitesi</a:t>
            </a:r>
            <a:r>
              <a:rPr lang="tr-TR" dirty="0" smtClean="0"/>
              <a:t>.</a:t>
            </a:r>
            <a:endParaRPr lang="tr-TR" dirty="0"/>
          </a:p>
          <a:p>
            <a:pPr algn="just"/>
            <a:r>
              <a:rPr lang="tr-TR" dirty="0" smtClean="0"/>
              <a:t>Yücesoy Özkan, Ş. </a:t>
            </a:r>
            <a:r>
              <a:rPr lang="tr-TR" dirty="0"/>
              <a:t>(2016). </a:t>
            </a:r>
            <a:r>
              <a:rPr lang="nn-NO" dirty="0"/>
              <a:t>Hastane Merkezli Gelişimsel Destek </a:t>
            </a:r>
            <a:r>
              <a:rPr lang="nn-NO" dirty="0" smtClean="0"/>
              <a:t>Programları.</a:t>
            </a:r>
            <a:r>
              <a:rPr lang="tr-TR" smtClean="0"/>
              <a:t> Çocuk </a:t>
            </a:r>
            <a:r>
              <a:rPr lang="tr-TR" dirty="0"/>
              <a:t>Gelişiminde Program içinde. Anadolu Üniversitesi Yayınları.</a:t>
            </a:r>
          </a:p>
          <a:p>
            <a:pPr algn="just"/>
            <a:endParaRPr lang="tr-TR" dirty="0"/>
          </a:p>
          <a:p>
            <a:pPr algn="just"/>
            <a:endParaRPr lang="tr-TR" dirty="0"/>
          </a:p>
        </p:txBody>
      </p:sp>
    </p:spTree>
    <p:extLst>
      <p:ext uri="{BB962C8B-B14F-4D97-AF65-F5344CB8AC3E}">
        <p14:creationId xmlns:p14="http://schemas.microsoft.com/office/powerpoint/2010/main" val="33623063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entsel">
  <a:themeElements>
    <a:clrScheme name="Kentsel">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Kentsel">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entsel">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26</TotalTime>
  <Words>690</Words>
  <Application>Microsoft Office PowerPoint</Application>
  <PresentationFormat>Ekran Gösterisi (4:3)</PresentationFormat>
  <Paragraphs>14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Kentsel</vt:lpstr>
      <vt:lpstr>Gelişimsel destek programı hazırlama, uygulama ve değerlendirme</vt:lpstr>
      <vt:lpstr>Gelişimsel destek programı hazırlama</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Gelişimsel destek programı hazırlamanın önemi, amacı ve ilkeleri</dc:title>
  <dc:creator>AYÇA</dc:creator>
  <cp:lastModifiedBy>Ayçin Köycekaş</cp:lastModifiedBy>
  <cp:revision>13</cp:revision>
  <dcterms:created xsi:type="dcterms:W3CDTF">2021-04-19T23:02:55Z</dcterms:created>
  <dcterms:modified xsi:type="dcterms:W3CDTF">2021-04-20T18:57:23Z</dcterms:modified>
</cp:coreProperties>
</file>