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11"/>
  </p:notesMasterIdLst>
  <p:sldIdLst>
    <p:sldId id="1082" r:id="rId4"/>
    <p:sldId id="1085" r:id="rId5"/>
    <p:sldId id="1086" r:id="rId6"/>
    <p:sldId id="1087" r:id="rId7"/>
    <p:sldId id="1088" r:id="rId8"/>
    <p:sldId id="1090" r:id="rId9"/>
    <p:sldId id="1089"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4" autoAdjust="0"/>
    <p:restoredTop sz="91471" autoAdjust="0"/>
  </p:normalViewPr>
  <p:slideViewPr>
    <p:cSldViewPr snapToGrid="0">
      <p:cViewPr varScale="1">
        <p:scale>
          <a:sx n="57" d="100"/>
          <a:sy n="57" d="100"/>
        </p:scale>
        <p:origin x="-1170" y="-90"/>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2/27/2020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2/27/2020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2/27/2020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2/27/2020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2/27/2020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2/27/2020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2/27/2020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2/27/2020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2/27/2020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2/27/2020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2/27/2020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2/27/2020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2/27/2020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2/27/2020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2/27/2020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907470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2/27/2020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1210700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2/27/2020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2/27/2020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2/27/2020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2/27/2020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2/27/2020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2/27/2020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2/27/2020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2/27/2020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6" r:id="rId3"/>
    <p:sldLayoutId id="2147483697" r:id="rId4"/>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2357568"/>
          </a:xfrm>
          <a:prstGeom prst="rect">
            <a:avLst/>
          </a:prstGeom>
        </p:spPr>
        <p:txBody>
          <a:bodyPr wrap="square">
            <a:spAutoFit/>
          </a:bodyPr>
          <a:lstStyle/>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GGY </a:t>
            </a:r>
            <a:r>
              <a:rPr lang="tr-TR" sz="3200" b="1" dirty="0" smtClean="0">
                <a:latin typeface="Arial" panose="020B0604020202020204" pitchFamily="34" charset="0"/>
                <a:cs typeface="Arial" panose="020B0604020202020204" pitchFamily="34" charset="0"/>
              </a:rPr>
              <a:t>333</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YER SEÇİMİ VE YERLEŞİLEBİLİRLİK </a:t>
            </a:r>
          </a:p>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(3-0) 3</a:t>
            </a: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smtClean="0">
                <a:effectLst/>
                <a:latin typeface="Arial" panose="020B0604020202020204" pitchFamily="34" charset="0"/>
                <a:ea typeface="Times New Roman" panose="02020603050405020304" pitchFamily="18" charset="0"/>
                <a:cs typeface="Arial" panose="020B0604020202020204" pitchFamily="34" charset="0"/>
              </a:rPr>
              <a:t>Prof. Dr. Recep KILIÇ</a:t>
            </a:r>
          </a:p>
          <a:p>
            <a:pPr algn="ctr">
              <a:spcAft>
                <a:spcPts val="0"/>
              </a:spcAft>
            </a:pPr>
            <a:r>
              <a:rPr lang="tr-TR" sz="1600" dirty="0" smtClean="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74351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Plan Kademeleri ve Yerbilimsel Etütler</a:t>
            </a:r>
          </a:p>
          <a:p>
            <a:pPr fontAlgn="base">
              <a:lnSpc>
                <a:spcPct val="90000"/>
              </a:lnSpc>
              <a:spcBef>
                <a:spcPct val="0"/>
              </a:spcBef>
              <a:spcAft>
                <a:spcPct val="0"/>
              </a:spcAft>
            </a:pPr>
            <a:endParaRPr lang="fi-FI"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8" name="İçerik Yer Tutucusu 2"/>
          <p:cNvSpPr>
            <a:spLocks noGrp="1"/>
          </p:cNvSpPr>
          <p:nvPr>
            <p:ph idx="1"/>
          </p:nvPr>
        </p:nvSpPr>
        <p:spPr>
          <a:xfrm>
            <a:off x="652347" y="1825025"/>
            <a:ext cx="7843954" cy="3462807"/>
          </a:xfrm>
        </p:spPr>
        <p:txBody>
          <a:bodyPr anchor="t">
            <a:noAutofit/>
          </a:bodyPr>
          <a:lstStyle/>
          <a:p>
            <a:pPr marL="0" indent="0" algn="just">
              <a:lnSpc>
                <a:spcPct val="150000"/>
              </a:lnSpc>
              <a:spcBef>
                <a:spcPts val="450"/>
              </a:spcBef>
              <a:buClr>
                <a:srgbClr val="160093"/>
              </a:buClr>
              <a:buFont typeface="Courier New" panose="02070309020205020404" pitchFamily="49" charset="0"/>
              <a:buChar char="o"/>
              <a:defRPr/>
            </a:pPr>
            <a:r>
              <a:rPr lang="tr-TR" sz="1800" dirty="0" smtClean="0"/>
              <a:t>Coğrafi sunulması </a:t>
            </a:r>
            <a:r>
              <a:rPr lang="tr-TR" sz="1800" dirty="0"/>
              <a:t>esastır.</a:t>
            </a:r>
          </a:p>
        </p:txBody>
      </p:sp>
      <p:pic>
        <p:nvPicPr>
          <p:cNvPr id="6" name="Picture 4"/>
          <p:cNvPicPr>
            <a:picLocks noChangeAspect="1"/>
          </p:cNvPicPr>
          <p:nvPr/>
        </p:nvPicPr>
        <p:blipFill>
          <a:blip r:embed="rId2"/>
          <a:stretch>
            <a:fillRect/>
          </a:stretch>
        </p:blipFill>
        <p:spPr>
          <a:xfrm>
            <a:off x="166119" y="1147156"/>
            <a:ext cx="7873428" cy="4685515"/>
          </a:xfrm>
          <a:prstGeom prst="rect">
            <a:avLst/>
          </a:prstGeom>
        </p:spPr>
      </p:pic>
    </p:spTree>
    <p:extLst>
      <p:ext uri="{BB962C8B-B14F-4D97-AF65-F5344CB8AC3E}">
        <p14:creationId xmlns:p14="http://schemas.microsoft.com/office/powerpoint/2010/main" val="2803962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Plan Kademeleri ve Yerbilimsel Etütler</a:t>
            </a:r>
          </a:p>
          <a:p>
            <a:pPr fontAlgn="base">
              <a:lnSpc>
                <a:spcPct val="90000"/>
              </a:lnSpc>
              <a:spcBef>
                <a:spcPct val="0"/>
              </a:spcBef>
              <a:spcAft>
                <a:spcPct val="0"/>
              </a:spcAft>
            </a:pPr>
            <a:endParaRPr lang="fi-FI"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8" name="İçerik Yer Tutucusu 2"/>
          <p:cNvSpPr>
            <a:spLocks noGrp="1"/>
          </p:cNvSpPr>
          <p:nvPr>
            <p:ph idx="1"/>
          </p:nvPr>
        </p:nvSpPr>
        <p:spPr>
          <a:xfrm>
            <a:off x="652347" y="1825025"/>
            <a:ext cx="7843954" cy="3462807"/>
          </a:xfrm>
        </p:spPr>
        <p:txBody>
          <a:bodyPr anchor="t">
            <a:noAutofit/>
          </a:bodyPr>
          <a:lstStyle/>
          <a:p>
            <a:pPr marL="0" indent="0" algn="just">
              <a:lnSpc>
                <a:spcPct val="150000"/>
              </a:lnSpc>
              <a:spcBef>
                <a:spcPts val="450"/>
              </a:spcBef>
              <a:buClr>
                <a:srgbClr val="160093"/>
              </a:buClr>
              <a:buFont typeface="Courier New" panose="02070309020205020404" pitchFamily="49" charset="0"/>
              <a:buChar char="o"/>
              <a:defRPr/>
            </a:pPr>
            <a:r>
              <a:rPr lang="tr-TR" sz="1800" dirty="0" smtClean="0"/>
              <a:t>Coğrafi sunulması </a:t>
            </a:r>
            <a:r>
              <a:rPr lang="tr-TR" sz="1800" dirty="0"/>
              <a:t>esastır.</a:t>
            </a:r>
          </a:p>
        </p:txBody>
      </p:sp>
      <p:pic>
        <p:nvPicPr>
          <p:cNvPr id="7" name="Picture 4"/>
          <p:cNvPicPr>
            <a:picLocks noChangeAspect="1"/>
          </p:cNvPicPr>
          <p:nvPr/>
        </p:nvPicPr>
        <p:blipFill>
          <a:blip r:embed="rId2"/>
          <a:stretch>
            <a:fillRect/>
          </a:stretch>
        </p:blipFill>
        <p:spPr>
          <a:xfrm>
            <a:off x="465399" y="1130531"/>
            <a:ext cx="7326515" cy="5301936"/>
          </a:xfrm>
          <a:prstGeom prst="rect">
            <a:avLst/>
          </a:prstGeom>
        </p:spPr>
      </p:pic>
    </p:spTree>
    <p:extLst>
      <p:ext uri="{BB962C8B-B14F-4D97-AF65-F5344CB8AC3E}">
        <p14:creationId xmlns:p14="http://schemas.microsoft.com/office/powerpoint/2010/main" val="2482487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Plan Kademeleri ve Yerbilimsel Etütler</a:t>
            </a:r>
          </a:p>
          <a:p>
            <a:pPr fontAlgn="base">
              <a:lnSpc>
                <a:spcPct val="90000"/>
              </a:lnSpc>
              <a:spcBef>
                <a:spcPct val="0"/>
              </a:spcBef>
              <a:spcAft>
                <a:spcPct val="0"/>
              </a:spcAft>
            </a:pPr>
            <a:endParaRPr lang="fi-FI"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8" name="İçerik Yer Tutucusu 2"/>
          <p:cNvSpPr>
            <a:spLocks noGrp="1"/>
          </p:cNvSpPr>
          <p:nvPr>
            <p:ph idx="1"/>
          </p:nvPr>
        </p:nvSpPr>
        <p:spPr>
          <a:xfrm>
            <a:off x="652347" y="1825025"/>
            <a:ext cx="7843954" cy="3462807"/>
          </a:xfrm>
        </p:spPr>
        <p:txBody>
          <a:bodyPr anchor="t">
            <a:noAutofit/>
          </a:bodyPr>
          <a:lstStyle/>
          <a:p>
            <a:pPr marL="0" indent="0" algn="just">
              <a:lnSpc>
                <a:spcPct val="150000"/>
              </a:lnSpc>
              <a:spcBef>
                <a:spcPts val="450"/>
              </a:spcBef>
              <a:buClr>
                <a:srgbClr val="160093"/>
              </a:buClr>
              <a:buFont typeface="Courier New" panose="02070309020205020404" pitchFamily="49" charset="0"/>
              <a:buChar char="o"/>
              <a:defRPr/>
            </a:pPr>
            <a:r>
              <a:rPr lang="tr-TR" sz="1800" dirty="0" smtClean="0"/>
              <a:t>Coğrafi sunulması </a:t>
            </a:r>
            <a:r>
              <a:rPr lang="tr-TR" sz="1800" dirty="0"/>
              <a:t>esastır.</a:t>
            </a:r>
          </a:p>
        </p:txBody>
      </p:sp>
      <p:pic>
        <p:nvPicPr>
          <p:cNvPr id="6" name="Picture 1" descr="C:\Users\koray\Desktop\Kecioren-Rapor-Son\Kec-rapor-Son\Kecioren-Ek7-Jeo-harita.jpg"/>
          <p:cNvPicPr>
            <a:picLocks noChangeAspect="1" noChangeArrowheads="1"/>
          </p:cNvPicPr>
          <p:nvPr/>
        </p:nvPicPr>
        <p:blipFill>
          <a:blip r:embed="rId2" cstate="print"/>
          <a:srcRect l="4918" t="4639" r="6557" b="8382"/>
          <a:stretch>
            <a:fillRect/>
          </a:stretch>
        </p:blipFill>
        <p:spPr bwMode="auto">
          <a:xfrm>
            <a:off x="739437" y="1181407"/>
            <a:ext cx="5594861" cy="5676593"/>
          </a:xfrm>
          <a:prstGeom prst="rect">
            <a:avLst/>
          </a:prstGeom>
          <a:noFill/>
        </p:spPr>
      </p:pic>
    </p:spTree>
    <p:extLst>
      <p:ext uri="{BB962C8B-B14F-4D97-AF65-F5344CB8AC3E}">
        <p14:creationId xmlns:p14="http://schemas.microsoft.com/office/powerpoint/2010/main" val="980292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sv-SE"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Yapılarda Risk Alarmı Veren 7 Kriter:</a:t>
            </a:r>
          </a:p>
          <a:p>
            <a:pPr fontAlgn="base">
              <a:lnSpc>
                <a:spcPct val="90000"/>
              </a:lnSpc>
              <a:spcBef>
                <a:spcPct val="0"/>
              </a:spcBef>
              <a:spcAft>
                <a:spcPct val="0"/>
              </a:spcAft>
            </a:pPr>
            <a:endParaRPr lang="fi-FI"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8" name="İçerik Yer Tutucusu 2"/>
          <p:cNvSpPr>
            <a:spLocks noGrp="1"/>
          </p:cNvSpPr>
          <p:nvPr>
            <p:ph idx="1"/>
          </p:nvPr>
        </p:nvSpPr>
        <p:spPr>
          <a:xfrm>
            <a:off x="503060" y="1625520"/>
            <a:ext cx="7843954" cy="3927382"/>
          </a:xfrm>
        </p:spPr>
        <p:txBody>
          <a:bodyPr anchor="t">
            <a:noAutofit/>
          </a:bodyPr>
          <a:lstStyle/>
          <a:p>
            <a:pPr marL="0" indent="0" algn="just">
              <a:lnSpc>
                <a:spcPct val="150000"/>
              </a:lnSpc>
              <a:spcBef>
                <a:spcPts val="450"/>
              </a:spcBef>
              <a:buClr>
                <a:srgbClr val="160093"/>
              </a:buClr>
              <a:buNone/>
              <a:defRPr/>
            </a:pPr>
            <a:r>
              <a:rPr lang="tr-TR" sz="1800" dirty="0" smtClean="0"/>
              <a:t>1. Bina </a:t>
            </a:r>
            <a:r>
              <a:rPr lang="tr-TR" sz="1800" dirty="0"/>
              <a:t>1999 yılından önce yapıldıysa</a:t>
            </a:r>
          </a:p>
          <a:p>
            <a:pPr marL="0" indent="0" algn="just">
              <a:lnSpc>
                <a:spcPct val="150000"/>
              </a:lnSpc>
              <a:spcBef>
                <a:spcPts val="450"/>
              </a:spcBef>
              <a:buClr>
                <a:srgbClr val="160093"/>
              </a:buClr>
              <a:buNone/>
              <a:defRPr/>
            </a:pPr>
            <a:r>
              <a:rPr lang="tr-TR" sz="1800" dirty="0" smtClean="0"/>
              <a:t>2.  </a:t>
            </a:r>
            <a:r>
              <a:rPr lang="tr-TR" sz="1800" dirty="0"/>
              <a:t>Bina projesiz ve ruhsatsız yapıldıysa</a:t>
            </a:r>
          </a:p>
          <a:p>
            <a:pPr marL="0" indent="0" algn="just">
              <a:lnSpc>
                <a:spcPct val="150000"/>
              </a:lnSpc>
              <a:spcBef>
                <a:spcPts val="450"/>
              </a:spcBef>
              <a:buClr>
                <a:srgbClr val="160093"/>
              </a:buClr>
              <a:buNone/>
              <a:defRPr/>
            </a:pPr>
            <a:r>
              <a:rPr lang="tr-TR" sz="1800" dirty="0" smtClean="0"/>
              <a:t>3. İnşaatta </a:t>
            </a:r>
            <a:r>
              <a:rPr lang="tr-TR" sz="1800" dirty="0"/>
              <a:t>hazır beton kullanılmadıysa</a:t>
            </a:r>
          </a:p>
          <a:p>
            <a:pPr marL="0" indent="0" algn="just">
              <a:lnSpc>
                <a:spcPct val="150000"/>
              </a:lnSpc>
              <a:spcBef>
                <a:spcPts val="450"/>
              </a:spcBef>
              <a:buClr>
                <a:srgbClr val="160093"/>
              </a:buClr>
              <a:buNone/>
              <a:defRPr/>
            </a:pPr>
            <a:r>
              <a:rPr lang="tr-TR" sz="1800" dirty="0" smtClean="0"/>
              <a:t>4. Binadan </a:t>
            </a:r>
            <a:r>
              <a:rPr lang="tr-TR" sz="1800" dirty="0"/>
              <a:t>daha önce alınmış karot beton dayanımı C10 </a:t>
            </a:r>
            <a:r>
              <a:rPr lang="tr-TR" sz="1800" dirty="0" smtClean="0"/>
              <a:t>altındaysa</a:t>
            </a:r>
            <a:endParaRPr lang="tr-TR" sz="1800" dirty="0"/>
          </a:p>
        </p:txBody>
      </p:sp>
    </p:spTree>
    <p:extLst>
      <p:ext uri="{BB962C8B-B14F-4D97-AF65-F5344CB8AC3E}">
        <p14:creationId xmlns:p14="http://schemas.microsoft.com/office/powerpoint/2010/main" val="1707729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sv-SE"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Yapılarda Risk Alarmı Veren 7 Kriter:</a:t>
            </a:r>
          </a:p>
          <a:p>
            <a:pPr fontAlgn="base">
              <a:lnSpc>
                <a:spcPct val="90000"/>
              </a:lnSpc>
              <a:spcBef>
                <a:spcPct val="0"/>
              </a:spcBef>
              <a:spcAft>
                <a:spcPct val="0"/>
              </a:spcAft>
            </a:pPr>
            <a:endParaRPr lang="fi-FI"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8" name="İçerik Yer Tutucusu 2"/>
          <p:cNvSpPr>
            <a:spLocks noGrp="1"/>
          </p:cNvSpPr>
          <p:nvPr>
            <p:ph idx="1"/>
          </p:nvPr>
        </p:nvSpPr>
        <p:spPr>
          <a:xfrm>
            <a:off x="503060" y="1625520"/>
            <a:ext cx="7843954" cy="3927382"/>
          </a:xfrm>
        </p:spPr>
        <p:txBody>
          <a:bodyPr anchor="t">
            <a:noAutofit/>
          </a:bodyPr>
          <a:lstStyle/>
          <a:p>
            <a:pPr marL="0" indent="0" algn="just">
              <a:lnSpc>
                <a:spcPct val="150000"/>
              </a:lnSpc>
              <a:spcBef>
                <a:spcPts val="450"/>
              </a:spcBef>
              <a:buClr>
                <a:srgbClr val="160093"/>
              </a:buClr>
              <a:buNone/>
              <a:defRPr/>
            </a:pPr>
            <a:r>
              <a:rPr lang="tr-TR" sz="1800" dirty="0" smtClean="0"/>
              <a:t>5. Bina kolon ve kirişlerinde çatlaklıklar varsa</a:t>
            </a:r>
          </a:p>
          <a:p>
            <a:pPr marL="0" indent="0" algn="just">
              <a:lnSpc>
                <a:spcPct val="150000"/>
              </a:lnSpc>
              <a:spcBef>
                <a:spcPts val="450"/>
              </a:spcBef>
              <a:buClr>
                <a:srgbClr val="160093"/>
              </a:buClr>
              <a:buNone/>
              <a:defRPr/>
            </a:pPr>
            <a:r>
              <a:rPr lang="tr-TR" sz="1800" dirty="0" smtClean="0"/>
              <a:t>6 Bodrum katta rutubet, kolon demirlerinde paslanma, betonda deniz kabukları veya benzeri şeyler varsa</a:t>
            </a:r>
          </a:p>
          <a:p>
            <a:pPr marL="0" indent="0" algn="just">
              <a:lnSpc>
                <a:spcPct val="150000"/>
              </a:lnSpc>
              <a:spcBef>
                <a:spcPts val="450"/>
              </a:spcBef>
              <a:buClr>
                <a:srgbClr val="160093"/>
              </a:buClr>
              <a:buNone/>
              <a:defRPr/>
            </a:pPr>
            <a:r>
              <a:rPr lang="tr-TR" sz="1800" dirty="0" smtClean="0"/>
              <a:t>7. Bina dere yatağı, dolgudaysa riskli olma ihtimali var.</a:t>
            </a:r>
            <a:endParaRPr lang="tr-TR" sz="1800" dirty="0"/>
          </a:p>
        </p:txBody>
      </p:sp>
    </p:spTree>
    <p:extLst>
      <p:ext uri="{BB962C8B-B14F-4D97-AF65-F5344CB8AC3E}">
        <p14:creationId xmlns:p14="http://schemas.microsoft.com/office/powerpoint/2010/main" val="416128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sv-SE"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Kaynaklar</a:t>
            </a:r>
          </a:p>
          <a:p>
            <a:pPr fontAlgn="base">
              <a:lnSpc>
                <a:spcPct val="90000"/>
              </a:lnSpc>
              <a:spcBef>
                <a:spcPct val="0"/>
              </a:spcBef>
              <a:spcAft>
                <a:spcPct val="0"/>
              </a:spcAft>
            </a:pPr>
            <a:endParaRPr lang="fi-FI"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8" name="İçerik Yer Tutucusu 2"/>
          <p:cNvSpPr>
            <a:spLocks noGrp="1"/>
          </p:cNvSpPr>
          <p:nvPr>
            <p:ph idx="1"/>
          </p:nvPr>
        </p:nvSpPr>
        <p:spPr>
          <a:xfrm>
            <a:off x="166119" y="1313411"/>
            <a:ext cx="8977881" cy="4239491"/>
          </a:xfrm>
        </p:spPr>
        <p:txBody>
          <a:bodyPr anchor="t">
            <a:noAutofit/>
          </a:bodyPr>
          <a:lstStyle/>
          <a:p>
            <a:pPr marL="0" indent="0" algn="just">
              <a:lnSpc>
                <a:spcPct val="150000"/>
              </a:lnSpc>
              <a:spcBef>
                <a:spcPts val="450"/>
              </a:spcBef>
              <a:buClr>
                <a:srgbClr val="160093"/>
              </a:buClr>
              <a:buNone/>
              <a:defRPr/>
            </a:pPr>
            <a:r>
              <a:rPr lang="tr-TR" sz="1050" dirty="0"/>
              <a:t>Gökçe, O., Özden, S., &amp; Demir, A. (2008). Türkiye'de afetlerin mekansal ve  istatistiksel dağılımı afet bilgileri envanteri. Ankara: T.C Bayındırlık ve 	İskan Bakanlığı Afet İsleri Genel Müdürlüğü Afet Etüt ve Hasar Tespit Daire Başkanlığı.</a:t>
            </a:r>
          </a:p>
          <a:p>
            <a:pPr marL="0" indent="0" algn="just">
              <a:lnSpc>
                <a:spcPct val="150000"/>
              </a:lnSpc>
              <a:spcBef>
                <a:spcPts val="450"/>
              </a:spcBef>
              <a:buClr>
                <a:srgbClr val="160093"/>
              </a:buClr>
              <a:buNone/>
              <a:defRPr/>
            </a:pPr>
            <a:r>
              <a:rPr lang="tr-TR" sz="1050" dirty="0"/>
              <a:t>IFRC, 2015, World Disasters Report.</a:t>
            </a:r>
          </a:p>
          <a:p>
            <a:pPr marL="0" indent="0" algn="just">
              <a:lnSpc>
                <a:spcPct val="150000"/>
              </a:lnSpc>
              <a:spcBef>
                <a:spcPts val="450"/>
              </a:spcBef>
              <a:buClr>
                <a:srgbClr val="160093"/>
              </a:buClr>
              <a:buNone/>
              <a:defRPr/>
            </a:pPr>
            <a:r>
              <a:rPr lang="tr-TR" sz="1050" dirty="0"/>
              <a:t>Kılıç, R. 2016. Zemin Mekaniği Ders notları</a:t>
            </a:r>
          </a:p>
          <a:p>
            <a:pPr marL="0" indent="0" algn="just">
              <a:lnSpc>
                <a:spcPct val="150000"/>
              </a:lnSpc>
              <a:spcBef>
                <a:spcPts val="450"/>
              </a:spcBef>
              <a:buClr>
                <a:srgbClr val="160093"/>
              </a:buClr>
              <a:buNone/>
              <a:defRPr/>
            </a:pPr>
            <a:r>
              <a:rPr lang="tr-TR" sz="1050" dirty="0"/>
              <a:t>Kılıç, R. 2018. Kent ve Çevre Jeolojisi Ders notları.</a:t>
            </a:r>
          </a:p>
          <a:p>
            <a:pPr marL="0" indent="0" algn="just">
              <a:lnSpc>
                <a:spcPct val="150000"/>
              </a:lnSpc>
              <a:spcBef>
                <a:spcPts val="450"/>
              </a:spcBef>
              <a:buClr>
                <a:srgbClr val="160093"/>
              </a:buClr>
              <a:buNone/>
              <a:defRPr/>
            </a:pPr>
            <a:r>
              <a:rPr lang="tr-TR" sz="1050" dirty="0"/>
              <a:t>Ulusay, R., Aydan, Ö., Kılıç, R., 2006, Geotechnical assessment of the 2005 Kuzulu landslide (Turkey), Engineering Geology, 89 (2007) 112-128.</a:t>
            </a:r>
          </a:p>
          <a:p>
            <a:pPr marL="0" indent="0" algn="just">
              <a:lnSpc>
                <a:spcPct val="150000"/>
              </a:lnSpc>
              <a:spcBef>
                <a:spcPts val="450"/>
              </a:spcBef>
              <a:buClr>
                <a:srgbClr val="160093"/>
              </a:buClr>
              <a:buNone/>
              <a:defRPr/>
            </a:pPr>
            <a:r>
              <a:rPr lang="tr-TR" sz="1050" dirty="0"/>
              <a:t>Ulusay, R., Ekmekçi, M., Gerçek, H., Çetin, K. Ö., Aktar, M., 2011, Yer mühendislik Terimleri Sözlüğü, TMMOB Maden Mühendisleri Odası, s. 162.</a:t>
            </a:r>
          </a:p>
          <a:p>
            <a:pPr marL="0" indent="0" algn="just">
              <a:lnSpc>
                <a:spcPct val="150000"/>
              </a:lnSpc>
              <a:spcBef>
                <a:spcPts val="450"/>
              </a:spcBef>
              <a:buClr>
                <a:srgbClr val="160093"/>
              </a:buClr>
              <a:buNone/>
              <a:defRPr/>
            </a:pPr>
            <a:r>
              <a:rPr lang="tr-TR" sz="1050" dirty="0"/>
              <a:t>Terzaghi, K. V. (1936). The shearing resistance of saturated soils and the angle between the planes of shear. In Proceedings of the 1st 	international conference on soil mechanics and foundation engineering (Vol. 1, pp. 54-56). Harvard University Press Cambridge, MA.</a:t>
            </a:r>
          </a:p>
          <a:p>
            <a:pPr marL="0" indent="0" algn="just">
              <a:lnSpc>
                <a:spcPct val="150000"/>
              </a:lnSpc>
              <a:spcBef>
                <a:spcPts val="450"/>
              </a:spcBef>
              <a:buClr>
                <a:srgbClr val="160093"/>
              </a:buClr>
              <a:buNone/>
              <a:defRPr/>
            </a:pPr>
            <a:r>
              <a:rPr lang="tr-TR" sz="1050" dirty="0"/>
              <a:t>Van Asch, T. J., &amp; Buma, J. T. (1997). Modelling groundwater fluctuations and thefrequency of movement of a landslide in the Terres Noires </a:t>
            </a:r>
          </a:p>
          <a:p>
            <a:pPr marL="0" indent="0" algn="just">
              <a:lnSpc>
                <a:spcPct val="150000"/>
              </a:lnSpc>
              <a:spcBef>
                <a:spcPts val="450"/>
              </a:spcBef>
              <a:buClr>
                <a:srgbClr val="160093"/>
              </a:buClr>
              <a:buNone/>
              <a:defRPr/>
            </a:pPr>
            <a:r>
              <a:rPr lang="tr-TR" sz="1050" dirty="0"/>
              <a:t>	region of Barcelonnette (France). Earth Surf. Processes Landforms, 22, 131-141</a:t>
            </a:r>
          </a:p>
          <a:p>
            <a:pPr marL="0" indent="0" algn="just">
              <a:lnSpc>
                <a:spcPct val="150000"/>
              </a:lnSpc>
              <a:spcBef>
                <a:spcPts val="450"/>
              </a:spcBef>
              <a:buClr>
                <a:srgbClr val="160093"/>
              </a:buClr>
              <a:buNone/>
              <a:defRPr/>
            </a:pPr>
            <a:r>
              <a:rPr lang="tr-TR" sz="1050" dirty="0"/>
              <a:t>Varnes DJ (1978) Slope movement types and processes. In: Schuster RL, Krizek RJ (eds) Landslides, analysis and control, special report 	176: 	Transportation research board</a:t>
            </a:r>
            <a:r>
              <a:rPr lang="tr-TR" sz="1100" dirty="0"/>
              <a:t>, National Academy of Sciences, Washington, DC., pp. 11–33</a:t>
            </a:r>
          </a:p>
        </p:txBody>
      </p:sp>
    </p:spTree>
    <p:extLst>
      <p:ext uri="{BB962C8B-B14F-4D97-AF65-F5344CB8AC3E}">
        <p14:creationId xmlns:p14="http://schemas.microsoft.com/office/powerpoint/2010/main" val="14877100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xmlns=""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12505</TotalTime>
  <Words>170</Words>
  <Application>Microsoft Office PowerPoint</Application>
  <PresentationFormat>On-screen Show (4:3)</PresentationFormat>
  <Paragraphs>37</Paragraphs>
  <Slides>7</Slides>
  <Notes>0</Notes>
  <HiddenSlides>0</HiddenSlides>
  <MMClips>0</MMClips>
  <ScaleCrop>false</ScaleCrop>
  <HeadingPairs>
    <vt:vector size="4" baseType="variant">
      <vt:variant>
        <vt:lpstr>Theme</vt:lpstr>
      </vt:variant>
      <vt:variant>
        <vt:i4>3</vt:i4>
      </vt:variant>
      <vt:variant>
        <vt:lpstr>Slide Titles</vt:lpstr>
      </vt:variant>
      <vt:variant>
        <vt:i4>7</vt:i4>
      </vt:variant>
    </vt:vector>
  </HeadingPairs>
  <TitlesOfParts>
    <vt:vector size="10" baseType="lpstr">
      <vt:lpstr>ekonomi</vt:lpstr>
      <vt:lpstr>1_Rics</vt:lpstr>
      <vt:lpstr>h.t.</vt:lpstr>
      <vt:lpstr>PowerPoint Presentation</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sibel</cp:lastModifiedBy>
  <cp:revision>816</cp:revision>
  <cp:lastPrinted>2016-10-24T07:53:35Z</cp:lastPrinted>
  <dcterms:created xsi:type="dcterms:W3CDTF">2016-09-18T09:35:24Z</dcterms:created>
  <dcterms:modified xsi:type="dcterms:W3CDTF">2020-02-27T06:26:54Z</dcterms:modified>
</cp:coreProperties>
</file>