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9" r:id="rId5"/>
    <p:sldId id="258" r:id="rId6"/>
    <p:sldId id="260"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B057E55A-CE64-4895-A130-B90C42B5DB99}" type="datetimeFigureOut">
              <a:rPr lang="tr-TR" smtClean="0"/>
              <a:t>20.04.2020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AF470B-3D5A-4A39-9DCF-AAADAA157F7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057E55A-CE64-4895-A130-B90C42B5DB99}" type="datetimeFigureOut">
              <a:rPr lang="tr-TR" smtClean="0"/>
              <a:t>20.04.2020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AF470B-3D5A-4A39-9DCF-AAADAA157F7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057E55A-CE64-4895-A130-B90C42B5DB99}" type="datetimeFigureOut">
              <a:rPr lang="tr-TR" smtClean="0"/>
              <a:t>20.04.2020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AF470B-3D5A-4A39-9DCF-AAADAA157F7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057E55A-CE64-4895-A130-B90C42B5DB99}" type="datetimeFigureOut">
              <a:rPr lang="tr-TR" smtClean="0"/>
              <a:t>20.04.2020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AF470B-3D5A-4A39-9DCF-AAADAA157F7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057E55A-CE64-4895-A130-B90C42B5DB99}" type="datetimeFigureOut">
              <a:rPr lang="tr-TR" smtClean="0"/>
              <a:t>20.04.2020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AF470B-3D5A-4A39-9DCF-AAADAA157F7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B057E55A-CE64-4895-A130-B90C42B5DB99}" type="datetimeFigureOut">
              <a:rPr lang="tr-TR" smtClean="0"/>
              <a:t>20.04.2020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5AF470B-3D5A-4A39-9DCF-AAADAA157F7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B057E55A-CE64-4895-A130-B90C42B5DB99}" type="datetimeFigureOut">
              <a:rPr lang="tr-TR" smtClean="0"/>
              <a:t>20.04.2020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5AF470B-3D5A-4A39-9DCF-AAADAA157F7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B057E55A-CE64-4895-A130-B90C42B5DB99}" type="datetimeFigureOut">
              <a:rPr lang="tr-TR" smtClean="0"/>
              <a:t>20.04.2020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5AF470B-3D5A-4A39-9DCF-AAADAA157F7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057E55A-CE64-4895-A130-B90C42B5DB99}" type="datetimeFigureOut">
              <a:rPr lang="tr-TR" smtClean="0"/>
              <a:t>20.04.2020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5AF470B-3D5A-4A39-9DCF-AAADAA157F7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057E55A-CE64-4895-A130-B90C42B5DB99}" type="datetimeFigureOut">
              <a:rPr lang="tr-TR" smtClean="0"/>
              <a:t>20.04.2020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5AF470B-3D5A-4A39-9DCF-AAADAA157F7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057E55A-CE64-4895-A130-B90C42B5DB99}" type="datetimeFigureOut">
              <a:rPr lang="tr-TR" smtClean="0"/>
              <a:t>20.04.2020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5AF470B-3D5A-4A39-9DCF-AAADAA157F7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7E55A-CE64-4895-A130-B90C42B5DB99}" type="datetimeFigureOut">
              <a:rPr lang="tr-TR" smtClean="0"/>
              <a:t>20.04.2020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AF470B-3D5A-4A39-9DCF-AAADAA157F7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b="1" dirty="0" smtClean="0"/>
              <a:t/>
            </a:r>
            <a:br>
              <a:rPr lang="tr-TR" b="1" dirty="0" smtClean="0"/>
            </a:br>
            <a:r>
              <a:rPr lang="tr-TR" b="1" dirty="0" smtClean="0"/>
              <a:t>TÜRKİYE’DE İŞGÜCÜ PİYASASINA İLİŞKİN TEMEL GÖSTERGELER</a:t>
            </a:r>
            <a:br>
              <a:rPr lang="tr-TR" b="1" dirty="0" smtClean="0"/>
            </a:br>
            <a:endParaRPr lang="tr-TR" dirty="0"/>
          </a:p>
        </p:txBody>
      </p:sp>
      <p:sp>
        <p:nvSpPr>
          <p:cNvPr id="3" name="2 Alt Başlık"/>
          <p:cNvSpPr>
            <a:spLocks noGrp="1"/>
          </p:cNvSpPr>
          <p:nvPr>
            <p:ph type="subTitle" idx="1"/>
          </p:nvPr>
        </p:nvSpPr>
        <p:spPr/>
        <p:txBody>
          <a:bodyPr/>
          <a:lstStyle/>
          <a:p>
            <a:r>
              <a:rPr lang="tr-TR" dirty="0" smtClean="0"/>
              <a:t>Türkiye’nin Ekonomik Yapısı </a:t>
            </a:r>
          </a:p>
          <a:p>
            <a:r>
              <a:rPr lang="tr-TR" smtClean="0"/>
              <a:t>Ders </a:t>
            </a:r>
            <a:r>
              <a:rPr lang="tr-TR" dirty="0" smtClean="0"/>
              <a:t>Notu</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TÜRKİYE’DE İŞGÜCÜ PİYASASINA İLİŞKİN TEMEL GÖSTERGELER</a:t>
            </a:r>
            <a:br>
              <a:rPr lang="tr-TR" b="1" dirty="0" smtClean="0"/>
            </a:b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Türkiye işgücü piyasasındaki gelişmeler aktif nüfus, işgücüne katılma oranı, bağımlılık oranı, istihdam oranı, işsizlik ve işgücü maliyetleri çerçevesinde değerlendirilmektedir. Bir ülkede, ülke nüfusunun tamamı üretim sürecine katılamamaktadır. Hastalar, yaşlılar, sakatlar, askerler ve mahkumların yanı sıra üniversite yurtları ve yetiştirme yurtlarında kalanlar çalışamamaktadır. Bunların dışında kalan 15 ve daha üstü yaş gruplarındaki bireyler </a:t>
            </a:r>
            <a:r>
              <a:rPr lang="tr-TR" i="1" dirty="0" smtClean="0"/>
              <a:t>kurumsal olmayan çalışma çağındaki nüfusu oluşturmaktadır.</a:t>
            </a:r>
          </a:p>
          <a:p>
            <a:endParaRPr lang="tr-TR"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Aktif Nüfus</a:t>
            </a:r>
            <a:endParaRPr lang="tr-TR" dirty="0"/>
          </a:p>
        </p:txBody>
      </p:sp>
      <p:sp>
        <p:nvSpPr>
          <p:cNvPr id="3" name="2 İçerik Yer Tutucusu"/>
          <p:cNvSpPr>
            <a:spLocks noGrp="1"/>
          </p:cNvSpPr>
          <p:nvPr>
            <p:ph idx="1"/>
          </p:nvPr>
        </p:nvSpPr>
        <p:spPr/>
        <p:txBody>
          <a:bodyPr>
            <a:normAutofit/>
          </a:bodyPr>
          <a:lstStyle/>
          <a:p>
            <a:r>
              <a:rPr lang="tr-TR" b="1" dirty="0" smtClean="0"/>
              <a:t>Aktif Nüfus: Ülke nüfusunun üretici konumunda olan kesimi, 15-64 yaş arası bireylerden oluşmaktadır. </a:t>
            </a:r>
          </a:p>
          <a:p>
            <a:pPr>
              <a:buNone/>
            </a:pPr>
            <a:r>
              <a:rPr lang="tr-TR" b="1" dirty="0" smtClean="0"/>
              <a:t>	</a:t>
            </a:r>
            <a:r>
              <a:rPr lang="tr-TR" dirty="0" smtClean="0"/>
              <a:t>Hastalar</a:t>
            </a:r>
            <a:r>
              <a:rPr lang="tr-TR" b="1" dirty="0" smtClean="0"/>
              <a:t>, </a:t>
            </a:r>
            <a:r>
              <a:rPr lang="tr-TR" dirty="0" smtClean="0"/>
              <a:t>yaşlılar, sakatlar, askerler ve mahkumların yanı sıra üniversite yurtları ve yetiştirme yurtlarında kalanlar, üretim sürecine katılma imkânı olmadıkları için aktif nüfus içinde yer almazlar.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İşgücüne Katılma Oranı (İKO)</a:t>
            </a:r>
            <a:endParaRPr lang="tr-TR" dirty="0"/>
          </a:p>
        </p:txBody>
      </p:sp>
      <p:sp>
        <p:nvSpPr>
          <p:cNvPr id="3" name="2 İçerik Yer Tutucusu"/>
          <p:cNvSpPr>
            <a:spLocks noGrp="1"/>
          </p:cNvSpPr>
          <p:nvPr>
            <p:ph idx="1"/>
          </p:nvPr>
        </p:nvSpPr>
        <p:spPr>
          <a:xfrm>
            <a:off x="357158" y="1571612"/>
            <a:ext cx="8329642" cy="4554551"/>
          </a:xfrm>
        </p:spPr>
        <p:txBody>
          <a:bodyPr>
            <a:normAutofit/>
          </a:bodyPr>
          <a:lstStyle/>
          <a:p>
            <a:r>
              <a:rPr lang="tr-TR" b="1" dirty="0" smtClean="0"/>
              <a:t>İşgücüne Katılma Oranı (İKO): Nüfusun işgücü olan kısmının kurumsal olmayan çalışma çağındaki nüfusa (15 ve üstü </a:t>
            </a:r>
            <a:r>
              <a:rPr lang="tr-TR" dirty="0" smtClean="0"/>
              <a:t>yaş grubuna) oranıdır. Ülkede işgücüne katılım oranı artıkça, bağımlılık oranı azalmaktadır. Gelişmiş ülkelerde yaşlı bağımlılık oranı ciddi bir sorun iken, az gelişmiş ve gelişmekte olan ülkelerde genç bağımlılık oranı önemli sorun teşkil etmektedir.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smtClean="0"/>
              <a:t>İstihdam</a:t>
            </a:r>
            <a:endParaRPr lang="tr-TR" dirty="0"/>
          </a:p>
        </p:txBody>
      </p:sp>
      <p:sp>
        <p:nvSpPr>
          <p:cNvPr id="3" name="2 İçerik Yer Tutucusu"/>
          <p:cNvSpPr>
            <a:spLocks noGrp="1"/>
          </p:cNvSpPr>
          <p:nvPr>
            <p:ph idx="1"/>
          </p:nvPr>
        </p:nvSpPr>
        <p:spPr/>
        <p:txBody>
          <a:bodyPr>
            <a:normAutofit/>
          </a:bodyPr>
          <a:lstStyle/>
          <a:p>
            <a:endParaRPr lang="tr-TR" b="1" i="1" dirty="0" smtClean="0"/>
          </a:p>
          <a:p>
            <a:r>
              <a:rPr lang="tr-TR" b="1" i="1" dirty="0" smtClean="0"/>
              <a:t>İstihdam, çalışmak istek ve yeteneğinde bulunan bireylerin (kişilerin) üretim sürecinde kullanılmasıdır. </a:t>
            </a:r>
          </a:p>
          <a:p>
            <a:r>
              <a:rPr lang="tr-TR" b="1" i="1" dirty="0" smtClean="0"/>
              <a:t>İşsiz ise çalışma </a:t>
            </a:r>
            <a:r>
              <a:rPr lang="tr-TR" dirty="0" smtClean="0"/>
              <a:t>istek ve yeteneğinde olduğu hâlde geçerli (cari) ücret ve çalışma şartlarında iş bulamayan bireylere denir.</a:t>
            </a:r>
          </a:p>
          <a:p>
            <a:pPr>
              <a:buNone/>
            </a:pPr>
            <a:r>
              <a:rPr lang="tr-TR" dirty="0" smtClean="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smtClean="0"/>
              <a:t>Bağımlılık oranı</a:t>
            </a:r>
            <a:endParaRPr lang="tr-TR" dirty="0"/>
          </a:p>
        </p:txBody>
      </p:sp>
      <p:sp>
        <p:nvSpPr>
          <p:cNvPr id="3" name="2 İçerik Yer Tutucusu"/>
          <p:cNvSpPr>
            <a:spLocks noGrp="1"/>
          </p:cNvSpPr>
          <p:nvPr>
            <p:ph idx="1"/>
          </p:nvPr>
        </p:nvSpPr>
        <p:spPr/>
        <p:txBody>
          <a:bodyPr/>
          <a:lstStyle/>
          <a:p>
            <a:r>
              <a:rPr lang="tr-TR" b="1" i="1" dirty="0" smtClean="0"/>
              <a:t>Bağımlılık oranı ise ülkede çalışan (15-64 yaş arası) her 100 kişinin, bakmakla yükümlü olduğu çalışmayan (0-14 ile </a:t>
            </a:r>
            <a:r>
              <a:rPr lang="tr-TR" dirty="0" smtClean="0"/>
              <a:t>65+) kişi sayısı ile ölçülmektedir. Bu oran gençler ve yaşlılar için ayrı ayrı hesaplanmaktadır</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483</TotalTime>
  <Words>234</Words>
  <Application>Microsoft Office PowerPoint</Application>
  <PresentationFormat>Ekran Gösterisi (4:3)</PresentationFormat>
  <Paragraphs>17</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 TÜRKİYE’DE İŞGÜCÜ PİYASASINA İLİŞKİN TEMEL GÖSTERGELER </vt:lpstr>
      <vt:lpstr> TÜRKİYE’DE İŞGÜCÜ PİYASASINA İLİŞKİN TEMEL GÖSTERGELER </vt:lpstr>
      <vt:lpstr>Aktif Nüfus</vt:lpstr>
      <vt:lpstr>İşgücüne Katılma Oranı (İKO)</vt:lpstr>
      <vt:lpstr>İstihdam</vt:lpstr>
      <vt:lpstr>Bağımlılık oranı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Windows Kullanıcısı</dc:creator>
  <cp:lastModifiedBy>Windows Kullanıcısı</cp:lastModifiedBy>
  <cp:revision>8</cp:revision>
  <dcterms:created xsi:type="dcterms:W3CDTF">2020-04-20T07:33:20Z</dcterms:created>
  <dcterms:modified xsi:type="dcterms:W3CDTF">2020-04-20T15:36:23Z</dcterms:modified>
</cp:coreProperties>
</file>