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4" d="100"/>
          <a:sy n="74" d="100"/>
        </p:scale>
        <p:origin x="57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0817B14A-B2E6-4AF0-8ED7-915A18688467}" type="datetimeFigureOut">
              <a:rPr lang="tr-TR" smtClean="0"/>
              <a:t>19.4.2021</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843A552F-B599-4847-9131-24E61EE9445B}" type="slidenum">
              <a:rPr lang="tr-TR" smtClean="0"/>
              <a:t>‹#›</a:t>
            </a:fld>
            <a:endParaRPr lang="tr-TR"/>
          </a:p>
        </p:txBody>
      </p:sp>
    </p:spTree>
    <p:extLst>
      <p:ext uri="{BB962C8B-B14F-4D97-AF65-F5344CB8AC3E}">
        <p14:creationId xmlns:p14="http://schemas.microsoft.com/office/powerpoint/2010/main" val="295297889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0817B14A-B2E6-4AF0-8ED7-915A18688467}" type="datetimeFigureOut">
              <a:rPr lang="tr-TR" smtClean="0"/>
              <a:t>19.4.2021</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843A552F-B599-4847-9131-24E61EE9445B}" type="slidenum">
              <a:rPr lang="tr-TR" smtClean="0"/>
              <a:t>‹#›</a:t>
            </a:fld>
            <a:endParaRPr lang="tr-TR"/>
          </a:p>
        </p:txBody>
      </p:sp>
    </p:spTree>
    <p:extLst>
      <p:ext uri="{BB962C8B-B14F-4D97-AF65-F5344CB8AC3E}">
        <p14:creationId xmlns:p14="http://schemas.microsoft.com/office/powerpoint/2010/main" val="238081050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0817B14A-B2E6-4AF0-8ED7-915A18688467}" type="datetimeFigureOut">
              <a:rPr lang="tr-TR" smtClean="0"/>
              <a:t>19.4.2021</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843A552F-B599-4847-9131-24E61EE9445B}" type="slidenum">
              <a:rPr lang="tr-TR" smtClean="0"/>
              <a:t>‹#›</a:t>
            </a:fld>
            <a:endParaRPr lang="tr-TR"/>
          </a:p>
        </p:txBody>
      </p:sp>
    </p:spTree>
    <p:extLst>
      <p:ext uri="{BB962C8B-B14F-4D97-AF65-F5344CB8AC3E}">
        <p14:creationId xmlns:p14="http://schemas.microsoft.com/office/powerpoint/2010/main" val="26959835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0817B14A-B2E6-4AF0-8ED7-915A18688467}" type="datetimeFigureOut">
              <a:rPr lang="tr-TR" smtClean="0"/>
              <a:t>19.4.2021</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843A552F-B599-4847-9131-24E61EE9445B}" type="slidenum">
              <a:rPr lang="tr-TR" smtClean="0"/>
              <a:t>‹#›</a:t>
            </a:fld>
            <a:endParaRPr lang="tr-TR"/>
          </a:p>
        </p:txBody>
      </p:sp>
    </p:spTree>
    <p:extLst>
      <p:ext uri="{BB962C8B-B14F-4D97-AF65-F5344CB8AC3E}">
        <p14:creationId xmlns:p14="http://schemas.microsoft.com/office/powerpoint/2010/main" val="35592066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0817B14A-B2E6-4AF0-8ED7-915A18688467}" type="datetimeFigureOut">
              <a:rPr lang="tr-TR" smtClean="0"/>
              <a:t>19.4.2021</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843A552F-B599-4847-9131-24E61EE9445B}" type="slidenum">
              <a:rPr lang="tr-TR" smtClean="0"/>
              <a:t>‹#›</a:t>
            </a:fld>
            <a:endParaRPr lang="tr-TR"/>
          </a:p>
        </p:txBody>
      </p:sp>
    </p:spTree>
    <p:extLst>
      <p:ext uri="{BB962C8B-B14F-4D97-AF65-F5344CB8AC3E}">
        <p14:creationId xmlns:p14="http://schemas.microsoft.com/office/powerpoint/2010/main" val="40845990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0817B14A-B2E6-4AF0-8ED7-915A18688467}" type="datetimeFigureOut">
              <a:rPr lang="tr-TR" smtClean="0"/>
              <a:t>19.4.2021</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843A552F-B599-4847-9131-24E61EE9445B}" type="slidenum">
              <a:rPr lang="tr-TR" smtClean="0"/>
              <a:t>‹#›</a:t>
            </a:fld>
            <a:endParaRPr lang="tr-TR"/>
          </a:p>
        </p:txBody>
      </p:sp>
    </p:spTree>
    <p:extLst>
      <p:ext uri="{BB962C8B-B14F-4D97-AF65-F5344CB8AC3E}">
        <p14:creationId xmlns:p14="http://schemas.microsoft.com/office/powerpoint/2010/main" val="254295305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0817B14A-B2E6-4AF0-8ED7-915A18688467}" type="datetimeFigureOut">
              <a:rPr lang="tr-TR" smtClean="0"/>
              <a:t>19.4.2021</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843A552F-B599-4847-9131-24E61EE9445B}" type="slidenum">
              <a:rPr lang="tr-TR" smtClean="0"/>
              <a:t>‹#›</a:t>
            </a:fld>
            <a:endParaRPr lang="tr-TR"/>
          </a:p>
        </p:txBody>
      </p:sp>
    </p:spTree>
    <p:extLst>
      <p:ext uri="{BB962C8B-B14F-4D97-AF65-F5344CB8AC3E}">
        <p14:creationId xmlns:p14="http://schemas.microsoft.com/office/powerpoint/2010/main" val="268246804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0817B14A-B2E6-4AF0-8ED7-915A18688467}" type="datetimeFigureOut">
              <a:rPr lang="tr-TR" smtClean="0"/>
              <a:t>19.4.2021</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843A552F-B599-4847-9131-24E61EE9445B}" type="slidenum">
              <a:rPr lang="tr-TR" smtClean="0"/>
              <a:t>‹#›</a:t>
            </a:fld>
            <a:endParaRPr lang="tr-TR"/>
          </a:p>
        </p:txBody>
      </p:sp>
    </p:spTree>
    <p:extLst>
      <p:ext uri="{BB962C8B-B14F-4D97-AF65-F5344CB8AC3E}">
        <p14:creationId xmlns:p14="http://schemas.microsoft.com/office/powerpoint/2010/main" val="34043203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0817B14A-B2E6-4AF0-8ED7-915A18688467}" type="datetimeFigureOut">
              <a:rPr lang="tr-TR" smtClean="0"/>
              <a:t>19.4.2021</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843A552F-B599-4847-9131-24E61EE9445B}" type="slidenum">
              <a:rPr lang="tr-TR" smtClean="0"/>
              <a:t>‹#›</a:t>
            </a:fld>
            <a:endParaRPr lang="tr-TR"/>
          </a:p>
        </p:txBody>
      </p:sp>
    </p:spTree>
    <p:extLst>
      <p:ext uri="{BB962C8B-B14F-4D97-AF65-F5344CB8AC3E}">
        <p14:creationId xmlns:p14="http://schemas.microsoft.com/office/powerpoint/2010/main" val="19047539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0817B14A-B2E6-4AF0-8ED7-915A18688467}" type="datetimeFigureOut">
              <a:rPr lang="tr-TR" smtClean="0"/>
              <a:t>19.4.2021</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843A552F-B599-4847-9131-24E61EE9445B}" type="slidenum">
              <a:rPr lang="tr-TR" smtClean="0"/>
              <a:t>‹#›</a:t>
            </a:fld>
            <a:endParaRPr lang="tr-TR"/>
          </a:p>
        </p:txBody>
      </p:sp>
    </p:spTree>
    <p:extLst>
      <p:ext uri="{BB962C8B-B14F-4D97-AF65-F5344CB8AC3E}">
        <p14:creationId xmlns:p14="http://schemas.microsoft.com/office/powerpoint/2010/main" val="116572024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0817B14A-B2E6-4AF0-8ED7-915A18688467}" type="datetimeFigureOut">
              <a:rPr lang="tr-TR" smtClean="0"/>
              <a:t>19.4.2021</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843A552F-B599-4847-9131-24E61EE9445B}" type="slidenum">
              <a:rPr lang="tr-TR" smtClean="0"/>
              <a:t>‹#›</a:t>
            </a:fld>
            <a:endParaRPr lang="tr-TR"/>
          </a:p>
        </p:txBody>
      </p:sp>
    </p:spTree>
    <p:extLst>
      <p:ext uri="{BB962C8B-B14F-4D97-AF65-F5344CB8AC3E}">
        <p14:creationId xmlns:p14="http://schemas.microsoft.com/office/powerpoint/2010/main" val="389315502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817B14A-B2E6-4AF0-8ED7-915A18688467}" type="datetimeFigureOut">
              <a:rPr lang="tr-TR" smtClean="0"/>
              <a:t>19.4.2021</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43A552F-B599-4847-9131-24E61EE9445B}" type="slidenum">
              <a:rPr lang="tr-TR" smtClean="0"/>
              <a:t>‹#›</a:t>
            </a:fld>
            <a:endParaRPr lang="tr-TR"/>
          </a:p>
        </p:txBody>
      </p:sp>
    </p:spTree>
    <p:extLst>
      <p:ext uri="{BB962C8B-B14F-4D97-AF65-F5344CB8AC3E}">
        <p14:creationId xmlns:p14="http://schemas.microsoft.com/office/powerpoint/2010/main" val="149606554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endParaRPr lang="tr-TR"/>
          </a:p>
        </p:txBody>
      </p:sp>
      <p:sp>
        <p:nvSpPr>
          <p:cNvPr id="3" name="Alt Başlık 2"/>
          <p:cNvSpPr>
            <a:spLocks noGrp="1"/>
          </p:cNvSpPr>
          <p:nvPr>
            <p:ph type="subTitle" idx="1"/>
          </p:nvPr>
        </p:nvSpPr>
        <p:spPr/>
        <p:txBody>
          <a:bodyPr/>
          <a:lstStyle/>
          <a:p>
            <a:endParaRPr lang="tr-TR"/>
          </a:p>
        </p:txBody>
      </p:sp>
    </p:spTree>
    <p:extLst>
      <p:ext uri="{BB962C8B-B14F-4D97-AF65-F5344CB8AC3E}">
        <p14:creationId xmlns:p14="http://schemas.microsoft.com/office/powerpoint/2010/main" val="35438071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477055" y="197699"/>
            <a:ext cx="10515600" cy="1325563"/>
          </a:xfrm>
        </p:spPr>
        <p:txBody>
          <a:bodyPr>
            <a:normAutofit fontScale="90000"/>
          </a:bodyPr>
          <a:lstStyle/>
          <a:p>
            <a:r>
              <a:rPr lang="tr-TR" b="1" dirty="0" err="1"/>
              <a:t>B.2</a:t>
            </a:r>
            <a:r>
              <a:rPr lang="tr-TR" b="1" dirty="0"/>
              <a:t>. Projenin Yenilikçi Yönleri</a:t>
            </a:r>
            <a:r>
              <a:rPr lang="tr-TR" dirty="0"/>
              <a:t/>
            </a:r>
            <a:br>
              <a:rPr lang="tr-TR" dirty="0"/>
            </a:br>
            <a:r>
              <a:rPr lang="tr-TR" sz="2000" dirty="0"/>
              <a:t>Projede hedeflenen çıktının yenilikçi yönlerini, pazar ve sektördeki (firma içinde, yurt içinde veya dışında) benzerlerine göre öngörülen farklılıklarını, avantajlarını, üstünlüklerini kısaca özetledikten sonra, aşağıdaki iki tabloda mümkün olduğunca somut/sayısal, ölçülebilir değerlerle kıyaslayarak belirtiniz. (En fazla 3000 karakter)</a:t>
            </a:r>
          </a:p>
        </p:txBody>
      </p:sp>
      <p:sp>
        <p:nvSpPr>
          <p:cNvPr id="3" name="İçerik Yer Tutucusu 2"/>
          <p:cNvSpPr>
            <a:spLocks noGrp="1"/>
          </p:cNvSpPr>
          <p:nvPr>
            <p:ph idx="1"/>
          </p:nvPr>
        </p:nvSpPr>
        <p:spPr>
          <a:xfrm>
            <a:off x="115910" y="1825625"/>
            <a:ext cx="11237890" cy="4351338"/>
          </a:xfrm>
        </p:spPr>
        <p:txBody>
          <a:bodyPr>
            <a:normAutofit fontScale="85000" lnSpcReduction="20000"/>
          </a:bodyPr>
          <a:lstStyle/>
          <a:p>
            <a:r>
              <a:rPr lang="tr-TR" dirty="0"/>
              <a:t>Fonksiyonel içecek </a:t>
            </a:r>
            <a:r>
              <a:rPr lang="tr-TR" dirty="0" err="1"/>
              <a:t>segmenti</a:t>
            </a:r>
            <a:r>
              <a:rPr lang="tr-TR" dirty="0"/>
              <a:t> son yıllarda tüm dünyada önemli bir büyüme eğilimine girmiştir. Ülkemize ise süt esaslı alkolsüz içecek sektörü son derece sınırlı olup (kefir-ayran hariç) mevcut ticari ürünler </a:t>
            </a:r>
            <a:r>
              <a:rPr lang="tr-TR" dirty="0" err="1"/>
              <a:t>peyniraltı</a:t>
            </a:r>
            <a:r>
              <a:rPr lang="tr-TR" dirty="0"/>
              <a:t> suyu katkılı ürünlerden oluşmaktadır. Daha çok </a:t>
            </a:r>
            <a:r>
              <a:rPr lang="tr-TR" dirty="0" err="1"/>
              <a:t>peyniraltı</a:t>
            </a:r>
            <a:r>
              <a:rPr lang="tr-TR" dirty="0"/>
              <a:t> suyu ilaveli proteince zenginleştirilmiş içme sütü (SEK Süt, PINAR Süt), meyve suyu (SEK Süt) gibi ürünler ticari formda satılmaktadır. </a:t>
            </a:r>
            <a:r>
              <a:rPr lang="tr-TR" dirty="0" err="1"/>
              <a:t>Yayıkaltı</a:t>
            </a:r>
            <a:r>
              <a:rPr lang="tr-TR" dirty="0"/>
              <a:t> esaslı bir içecek ülkemizde bulunmamaktadır. Yurtdışında </a:t>
            </a:r>
            <a:r>
              <a:rPr lang="tr-TR" dirty="0" err="1"/>
              <a:t>Buttermilk</a:t>
            </a:r>
            <a:r>
              <a:rPr lang="tr-TR" dirty="0"/>
              <a:t>, </a:t>
            </a:r>
            <a:r>
              <a:rPr lang="tr-TR" dirty="0" err="1"/>
              <a:t>Fermented</a:t>
            </a:r>
            <a:r>
              <a:rPr lang="tr-TR" dirty="0"/>
              <a:t> </a:t>
            </a:r>
            <a:r>
              <a:rPr lang="tr-TR" dirty="0" err="1"/>
              <a:t>Buttermilk</a:t>
            </a:r>
            <a:r>
              <a:rPr lang="tr-TR" dirty="0"/>
              <a:t> gibi adlar altında tanımlanan ürünler de tatlı </a:t>
            </a:r>
            <a:r>
              <a:rPr lang="tr-TR" dirty="0" err="1"/>
              <a:t>yayıkaltının</a:t>
            </a:r>
            <a:r>
              <a:rPr lang="tr-TR" dirty="0"/>
              <a:t> ya doğrudan ya da fermente edilerek (laktik asit bakterileri ile ve/veya </a:t>
            </a:r>
            <a:r>
              <a:rPr lang="tr-TR" dirty="0" err="1"/>
              <a:t>probiyotik</a:t>
            </a:r>
            <a:r>
              <a:rPr lang="tr-TR" dirty="0"/>
              <a:t> </a:t>
            </a:r>
            <a:r>
              <a:rPr lang="tr-TR" dirty="0" err="1"/>
              <a:t>suşlar</a:t>
            </a:r>
            <a:r>
              <a:rPr lang="tr-TR" dirty="0"/>
              <a:t> kullanılarak) üretimi söz konusudur. Bu proje kapsamında geliştirilmesi planlanan üründe ilk planda fonksiyonel yağ globül membran proteinlerince </a:t>
            </a:r>
            <a:r>
              <a:rPr lang="tr-TR" dirty="0" err="1"/>
              <a:t>selektif</a:t>
            </a:r>
            <a:r>
              <a:rPr lang="tr-TR" dirty="0"/>
              <a:t> olarak zenginleştirme yapılması, proteinlerin ve diğer ısıya duyarlı bileşenlerin olabildiğince doğala özdeş yapılarının korunması amacıyla ısıya alternatif tekniklerin uygulanması yenilik içermektedir. Bilindiği kadarıyla, </a:t>
            </a:r>
            <a:r>
              <a:rPr lang="tr-TR" dirty="0" err="1"/>
              <a:t>Mikrofiltrasyon</a:t>
            </a:r>
            <a:r>
              <a:rPr lang="tr-TR" dirty="0"/>
              <a:t>/Yüksek basınç kombinasyonu ile üretilen bir </a:t>
            </a:r>
            <a:r>
              <a:rPr lang="tr-TR" dirty="0" err="1"/>
              <a:t>yayıkaltı</a:t>
            </a:r>
            <a:r>
              <a:rPr lang="tr-TR" dirty="0"/>
              <a:t> içeceği bulunmamaktadır. Bu konu ile ilgili patent taramalarında da hedeflenen ürüne benzerlik gösteren herhangi bir ürün ve/veya üretim süreci tespit edilmemiştir. </a:t>
            </a:r>
          </a:p>
        </p:txBody>
      </p:sp>
    </p:spTree>
    <p:extLst>
      <p:ext uri="{BB962C8B-B14F-4D97-AF65-F5344CB8AC3E}">
        <p14:creationId xmlns:p14="http://schemas.microsoft.com/office/powerpoint/2010/main" val="353309852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70000" lnSpcReduction="20000"/>
          </a:bodyPr>
          <a:lstStyle/>
          <a:p>
            <a:pPr algn="just"/>
            <a:r>
              <a:rPr lang="tr-TR" dirty="0" smtClean="0"/>
              <a:t>Yüksek basınç teknolojisi tüm dünyada giderek popülaritesi artan ısıya alternatif bir teknoloji olarak değerlendirilmektedir. Bu teknoloji ağırlıklı olarak et ve et ürünleri, hazır sebze ve meyve suyu imalatında kullanılmaktadır. Süt endüstrisi alanında kullanımı sınırlı olup Avustralya (</a:t>
            </a:r>
            <a:r>
              <a:rPr lang="tr-TR" dirty="0" err="1" smtClean="0"/>
              <a:t>Made</a:t>
            </a:r>
            <a:r>
              <a:rPr lang="tr-TR" dirty="0" smtClean="0"/>
              <a:t> </a:t>
            </a:r>
            <a:r>
              <a:rPr lang="tr-TR" dirty="0" err="1" smtClean="0"/>
              <a:t>by</a:t>
            </a:r>
            <a:r>
              <a:rPr lang="tr-TR" dirty="0" smtClean="0"/>
              <a:t> </a:t>
            </a:r>
            <a:r>
              <a:rPr lang="tr-TR" dirty="0" err="1" smtClean="0"/>
              <a:t>Cow</a:t>
            </a:r>
            <a:r>
              <a:rPr lang="tr-TR" dirty="0" smtClean="0"/>
              <a:t> içme sütü), Yeni Zelanda (</a:t>
            </a:r>
            <a:r>
              <a:rPr lang="tr-TR" dirty="0" err="1" smtClean="0"/>
              <a:t>Col</a:t>
            </a:r>
            <a:r>
              <a:rPr lang="tr-TR" dirty="0" smtClean="0"/>
              <a:t>+ kolostrum içeceği), Meksika (Villa </a:t>
            </a:r>
            <a:r>
              <a:rPr lang="tr-TR" dirty="0" err="1" smtClean="0"/>
              <a:t>Patos</a:t>
            </a:r>
            <a:r>
              <a:rPr lang="tr-TR" dirty="0" smtClean="0"/>
              <a:t> içme sütü), İspanya (</a:t>
            </a:r>
            <a:r>
              <a:rPr lang="tr-TR" dirty="0" err="1" smtClean="0"/>
              <a:t>Pastoret</a:t>
            </a:r>
            <a:r>
              <a:rPr lang="tr-TR" dirty="0" smtClean="0"/>
              <a:t> marka </a:t>
            </a:r>
            <a:r>
              <a:rPr lang="tr-TR" dirty="0" err="1" smtClean="0"/>
              <a:t>Queso</a:t>
            </a:r>
            <a:r>
              <a:rPr lang="tr-TR" dirty="0" smtClean="0"/>
              <a:t> </a:t>
            </a:r>
            <a:r>
              <a:rPr lang="tr-TR" dirty="0" err="1" smtClean="0"/>
              <a:t>Fresco</a:t>
            </a:r>
            <a:r>
              <a:rPr lang="tr-TR" dirty="0" smtClean="0"/>
              <a:t> peyniri) ve İngiltere (Mu marka parmak </a:t>
            </a:r>
            <a:r>
              <a:rPr lang="tr-TR" dirty="0" err="1" smtClean="0"/>
              <a:t>çedar</a:t>
            </a:r>
            <a:r>
              <a:rPr lang="tr-TR" dirty="0" smtClean="0"/>
              <a:t> peyniri)’de ticari kullanımları söz konusudur. </a:t>
            </a:r>
            <a:r>
              <a:rPr lang="tr-TR" dirty="0" err="1" smtClean="0"/>
              <a:t>Yayıkaltının</a:t>
            </a:r>
            <a:r>
              <a:rPr lang="tr-TR" dirty="0" smtClean="0"/>
              <a:t> proje öznesi olarak seçilmesinin temel nedeni içerdiği membran proteinlerinin </a:t>
            </a:r>
            <a:r>
              <a:rPr lang="tr-TR" dirty="0" err="1" smtClean="0"/>
              <a:t>biyo</a:t>
            </a:r>
            <a:r>
              <a:rPr lang="tr-TR" dirty="0" smtClean="0"/>
              <a:t>-fonksiyonel kapasitelerinin ve etkinliklerinin bilimsel veriler ile gösterilmiş olmasıdır. </a:t>
            </a:r>
            <a:r>
              <a:rPr lang="tr-TR" dirty="0" err="1" smtClean="0"/>
              <a:t>Peyniraltı</a:t>
            </a:r>
            <a:r>
              <a:rPr lang="tr-TR" dirty="0" smtClean="0"/>
              <a:t> suyu daha büyük hacimlerde üretildiğinden hem ticari avantaj sağlamak hem de biyolojik atık yükünü hafifletmek amacıyla büyük süt endüstrisinin daha fazla ilgisini çekmiş ve </a:t>
            </a:r>
            <a:r>
              <a:rPr lang="tr-TR" dirty="0" err="1" smtClean="0"/>
              <a:t>peyniraltı</a:t>
            </a:r>
            <a:r>
              <a:rPr lang="tr-TR" dirty="0" smtClean="0"/>
              <a:t> suyu esaslı içecekler ve diğer ürünler hızlı bir şekilde ticarileşmiştir.  Buna karşın, </a:t>
            </a:r>
            <a:r>
              <a:rPr lang="tr-TR" dirty="0" err="1" smtClean="0"/>
              <a:t>yayıkaltı</a:t>
            </a:r>
            <a:r>
              <a:rPr lang="tr-TR" dirty="0" smtClean="0"/>
              <a:t> miktarı büyük ölçekli üretimler için sürdürülebilir bir girdi temin etme özelliğinde olmadığından </a:t>
            </a:r>
            <a:r>
              <a:rPr lang="tr-TR" dirty="0" err="1" smtClean="0"/>
              <a:t>yayıkaltı</a:t>
            </a:r>
            <a:r>
              <a:rPr lang="tr-TR" dirty="0" smtClean="0"/>
              <a:t> bazlı ürünler genel olarak hem ticari hem de bilimsel olarak kısmen ihmal edilmiştir. Firmamız büyüme konsepti olarak sağlık etkili gıda ürünlerini belirlemiştir. Bu çerçevede de </a:t>
            </a:r>
            <a:r>
              <a:rPr lang="tr-TR" dirty="0" err="1" smtClean="0"/>
              <a:t>biyo-yarayışlılığı</a:t>
            </a:r>
            <a:r>
              <a:rPr lang="tr-TR" dirty="0" smtClean="0"/>
              <a:t> yüksek ve düşük maliyetli ürünleri ticari </a:t>
            </a:r>
            <a:r>
              <a:rPr lang="tr-TR" dirty="0" err="1" smtClean="0"/>
              <a:t>metaya</a:t>
            </a:r>
            <a:r>
              <a:rPr lang="tr-TR" dirty="0" smtClean="0"/>
              <a:t> </a:t>
            </a:r>
            <a:r>
              <a:rPr lang="tr-TR" dirty="0" err="1" smtClean="0"/>
              <a:t>dönştürme</a:t>
            </a:r>
            <a:r>
              <a:rPr lang="tr-TR" dirty="0" smtClean="0"/>
              <a:t> konusunda çalışmalar yapmaktadır. Bu noktada, </a:t>
            </a:r>
            <a:r>
              <a:rPr lang="tr-TR" dirty="0" err="1" smtClean="0"/>
              <a:t>yayıkaltı</a:t>
            </a:r>
            <a:r>
              <a:rPr lang="tr-TR" dirty="0" smtClean="0"/>
              <a:t> içeceğini hem fonksiyonel proteinlerce zenginleştirmek hem de uygulanacak ısıya alternatif teknikler ile tüketim güvenliğine kavuşturmak projenin yenilikçi yönünü oluşturmaktadır. Yenilikçi gıda işleme teknikleri kombinasyonu ile üretilen bir sağlık içeceğini ülkemizde ilk üreten firma olma ayrıcalığını elde etmeyi arzulamaktayız.</a:t>
            </a:r>
          </a:p>
          <a:p>
            <a:endParaRPr lang="tr-TR" dirty="0"/>
          </a:p>
        </p:txBody>
      </p:sp>
    </p:spTree>
    <p:extLst>
      <p:ext uri="{BB962C8B-B14F-4D97-AF65-F5344CB8AC3E}">
        <p14:creationId xmlns:p14="http://schemas.microsoft.com/office/powerpoint/2010/main" val="38718858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Autofit/>
          </a:bodyPr>
          <a:lstStyle/>
          <a:p>
            <a:r>
              <a:rPr lang="tr-TR" sz="2800" dirty="0"/>
              <a:t>Önerilen proje çıktısının kuruluşunuzun mevcut ürünleri/süreçleri ve daha önce tamamladığı Ar-Ge projelerinin çıktılarıyla kıyaslanması</a:t>
            </a:r>
          </a:p>
        </p:txBody>
      </p:sp>
      <p:graphicFrame>
        <p:nvGraphicFramePr>
          <p:cNvPr id="4" name="Tablo 3"/>
          <p:cNvGraphicFramePr>
            <a:graphicFrameLocks noGrp="1"/>
          </p:cNvGraphicFramePr>
          <p:nvPr>
            <p:extLst>
              <p:ext uri="{D42A27DB-BD31-4B8C-83A1-F6EECF244321}">
                <p14:modId xmlns:p14="http://schemas.microsoft.com/office/powerpoint/2010/main" val="820497694"/>
              </p:ext>
            </p:extLst>
          </p:nvPr>
        </p:nvGraphicFramePr>
        <p:xfrm>
          <a:off x="206062" y="1842556"/>
          <a:ext cx="11797047" cy="4585987"/>
        </p:xfrm>
        <a:graphic>
          <a:graphicData uri="http://schemas.openxmlformats.org/drawingml/2006/table">
            <a:tbl>
              <a:tblPr firstRow="1" firstCol="1" bandRow="1">
                <a:tableStyleId>{5C22544A-7EE6-4342-B048-85BDC9FD1C3A}</a:tableStyleId>
              </a:tblPr>
              <a:tblGrid>
                <a:gridCol w="2637692"/>
                <a:gridCol w="2419385"/>
                <a:gridCol w="2330621"/>
                <a:gridCol w="2360609"/>
                <a:gridCol w="2048740"/>
              </a:tblGrid>
              <a:tr h="590012">
                <a:tc>
                  <a:txBody>
                    <a:bodyPr/>
                    <a:lstStyle/>
                    <a:p>
                      <a:pPr marL="457200" algn="l">
                        <a:lnSpc>
                          <a:spcPct val="115000"/>
                        </a:lnSpc>
                        <a:spcAft>
                          <a:spcPts val="0"/>
                        </a:spcAft>
                      </a:pPr>
                      <a:r>
                        <a:rPr lang="tr-TR" sz="1800">
                          <a:effectLst/>
                        </a:rPr>
                        <a:t>Teknik Özellikler</a:t>
                      </a:r>
                      <a:endParaRPr lang="tr-TR" sz="1800">
                        <a:effectLst/>
                        <a:latin typeface="Calibri" panose="020F0502020204030204" pitchFamily="34" charset="0"/>
                        <a:ea typeface="Calibri" panose="020F0502020204030204" pitchFamily="34" charset="0"/>
                        <a:cs typeface="Times New Roman" panose="02020603050405020304" pitchFamily="18" charset="0"/>
                      </a:endParaRPr>
                    </a:p>
                  </a:txBody>
                  <a:tcPr marL="48099" marR="48099" marT="0" marB="0"/>
                </a:tc>
                <a:tc>
                  <a:txBody>
                    <a:bodyPr/>
                    <a:lstStyle/>
                    <a:p>
                      <a:pPr marL="457200" algn="ctr">
                        <a:lnSpc>
                          <a:spcPct val="115000"/>
                        </a:lnSpc>
                        <a:spcAft>
                          <a:spcPts val="0"/>
                        </a:spcAft>
                      </a:pPr>
                      <a:r>
                        <a:rPr lang="tr-TR" sz="1800">
                          <a:effectLst/>
                        </a:rPr>
                        <a:t>Proje Çıktısı</a:t>
                      </a:r>
                      <a:endParaRPr lang="tr-TR" sz="1800">
                        <a:effectLst/>
                        <a:latin typeface="Calibri" panose="020F0502020204030204" pitchFamily="34" charset="0"/>
                        <a:ea typeface="Calibri" panose="020F0502020204030204" pitchFamily="34" charset="0"/>
                        <a:cs typeface="Times New Roman" panose="02020603050405020304" pitchFamily="18" charset="0"/>
                      </a:endParaRPr>
                    </a:p>
                  </a:txBody>
                  <a:tcPr marL="48099" marR="48099" marT="0" marB="0"/>
                </a:tc>
                <a:tc>
                  <a:txBody>
                    <a:bodyPr/>
                    <a:lstStyle/>
                    <a:p>
                      <a:pPr marL="457200" algn="ctr">
                        <a:lnSpc>
                          <a:spcPct val="115000"/>
                        </a:lnSpc>
                        <a:spcAft>
                          <a:spcPts val="0"/>
                        </a:spcAft>
                      </a:pPr>
                      <a:r>
                        <a:rPr lang="tr-TR" sz="1800">
                          <a:effectLst/>
                        </a:rPr>
                        <a:t> Benzer Ürün/Süreç (1)</a:t>
                      </a:r>
                      <a:endParaRPr lang="tr-TR" sz="1800">
                        <a:effectLst/>
                        <a:latin typeface="Calibri" panose="020F0502020204030204" pitchFamily="34" charset="0"/>
                        <a:ea typeface="Calibri" panose="020F0502020204030204" pitchFamily="34" charset="0"/>
                        <a:cs typeface="Times New Roman" panose="02020603050405020304" pitchFamily="18" charset="0"/>
                      </a:endParaRPr>
                    </a:p>
                  </a:txBody>
                  <a:tcPr marL="48099" marR="48099" marT="0" marB="0"/>
                </a:tc>
                <a:tc>
                  <a:txBody>
                    <a:bodyPr/>
                    <a:lstStyle/>
                    <a:p>
                      <a:pPr marL="457200" algn="ctr">
                        <a:lnSpc>
                          <a:spcPct val="115000"/>
                        </a:lnSpc>
                        <a:spcAft>
                          <a:spcPts val="0"/>
                        </a:spcAft>
                      </a:pPr>
                      <a:r>
                        <a:rPr lang="tr-TR" sz="1800">
                          <a:effectLst/>
                        </a:rPr>
                        <a:t>(Varsa) Benzer Ürün/Süreç (2)</a:t>
                      </a:r>
                      <a:endParaRPr lang="tr-TR" sz="1800">
                        <a:effectLst/>
                        <a:latin typeface="Calibri" panose="020F0502020204030204" pitchFamily="34" charset="0"/>
                        <a:ea typeface="Calibri" panose="020F0502020204030204" pitchFamily="34" charset="0"/>
                        <a:cs typeface="Times New Roman" panose="02020603050405020304" pitchFamily="18" charset="0"/>
                      </a:endParaRPr>
                    </a:p>
                  </a:txBody>
                  <a:tcPr marL="48099" marR="48099" marT="0" marB="0"/>
                </a:tc>
                <a:tc>
                  <a:txBody>
                    <a:bodyPr/>
                    <a:lstStyle/>
                    <a:p>
                      <a:pPr marL="457200" algn="ctr">
                        <a:lnSpc>
                          <a:spcPct val="115000"/>
                        </a:lnSpc>
                        <a:spcAft>
                          <a:spcPts val="0"/>
                        </a:spcAft>
                      </a:pPr>
                      <a:r>
                        <a:rPr lang="tr-TR" sz="1800">
                          <a:effectLst/>
                        </a:rPr>
                        <a:t>.......</a:t>
                      </a:r>
                      <a:endParaRPr lang="tr-TR" sz="1800">
                        <a:effectLst/>
                        <a:latin typeface="Calibri" panose="020F0502020204030204" pitchFamily="34" charset="0"/>
                        <a:ea typeface="Calibri" panose="020F0502020204030204" pitchFamily="34" charset="0"/>
                        <a:cs typeface="Times New Roman" panose="02020603050405020304" pitchFamily="18" charset="0"/>
                      </a:endParaRPr>
                    </a:p>
                  </a:txBody>
                  <a:tcPr marL="48099" marR="48099" marT="0" marB="0"/>
                </a:tc>
              </a:tr>
              <a:tr h="1548781">
                <a:tc>
                  <a:txBody>
                    <a:bodyPr/>
                    <a:lstStyle/>
                    <a:p>
                      <a:pPr marL="457200" algn="l">
                        <a:lnSpc>
                          <a:spcPct val="115000"/>
                        </a:lnSpc>
                        <a:spcAft>
                          <a:spcPts val="0"/>
                        </a:spcAft>
                      </a:pPr>
                      <a:r>
                        <a:rPr lang="tr-TR" sz="1400">
                          <a:effectLst/>
                        </a:rPr>
                        <a:t>Isıl işlem görmemiş ya da minimal olarak ısıl işlem görmüş yayıkaltı esaslı alkolsüz içecek</a:t>
                      </a:r>
                      <a:endParaRPr lang="tr-TR" sz="1800">
                        <a:effectLst/>
                      </a:endParaRPr>
                    </a:p>
                    <a:p>
                      <a:pPr marL="457200" algn="l">
                        <a:lnSpc>
                          <a:spcPct val="115000"/>
                        </a:lnSpc>
                        <a:spcAft>
                          <a:spcPts val="0"/>
                        </a:spcAft>
                      </a:pPr>
                      <a:r>
                        <a:rPr lang="tr-TR" sz="1400">
                          <a:effectLst/>
                        </a:rPr>
                        <a:t>Toplam mezofilik aerobik bakteri sayısı</a:t>
                      </a:r>
                      <a:endParaRPr lang="tr-TR" sz="1800">
                        <a:effectLst/>
                        <a:latin typeface="Calibri" panose="020F0502020204030204" pitchFamily="34" charset="0"/>
                        <a:ea typeface="Calibri" panose="020F0502020204030204" pitchFamily="34" charset="0"/>
                        <a:cs typeface="Times New Roman" panose="02020603050405020304" pitchFamily="18" charset="0"/>
                      </a:endParaRPr>
                    </a:p>
                  </a:txBody>
                  <a:tcPr marL="48099" marR="48099" marT="0" marB="0"/>
                </a:tc>
                <a:tc>
                  <a:txBody>
                    <a:bodyPr/>
                    <a:lstStyle/>
                    <a:p>
                      <a:pPr marL="457200" algn="ctr">
                        <a:lnSpc>
                          <a:spcPct val="115000"/>
                        </a:lnSpc>
                        <a:spcAft>
                          <a:spcPts val="0"/>
                        </a:spcAft>
                      </a:pPr>
                      <a:r>
                        <a:rPr lang="tr-TR" sz="1400">
                          <a:effectLst/>
                        </a:rPr>
                        <a:t>Mikrofiltrasyon/Yüksek Basınç/ gerekirse düşük sıcaklıkta ısıl işlem uygulamalarını takiben 4 °C’de 20 gün inkübasyon sonrası &lt;10.000 kob/mL</a:t>
                      </a:r>
                      <a:endParaRPr lang="tr-TR" sz="1800">
                        <a:effectLst/>
                        <a:latin typeface="Calibri" panose="020F0502020204030204" pitchFamily="34" charset="0"/>
                        <a:ea typeface="Calibri" panose="020F0502020204030204" pitchFamily="34" charset="0"/>
                        <a:cs typeface="Times New Roman" panose="02020603050405020304" pitchFamily="18" charset="0"/>
                      </a:endParaRPr>
                    </a:p>
                  </a:txBody>
                  <a:tcPr marL="48099" marR="48099" marT="0" marB="0"/>
                </a:tc>
                <a:tc>
                  <a:txBody>
                    <a:bodyPr/>
                    <a:lstStyle/>
                    <a:p>
                      <a:pPr marL="457200" algn="ctr">
                        <a:lnSpc>
                          <a:spcPct val="115000"/>
                        </a:lnSpc>
                        <a:spcAft>
                          <a:spcPts val="0"/>
                        </a:spcAft>
                      </a:pPr>
                      <a:r>
                        <a:rPr lang="tr-TR" sz="1400">
                          <a:effectLst/>
                        </a:rPr>
                        <a:t>Yüksek basınç ve mikrofiltrasyon (MF)  kombinasyonu ile üretilen benzer ürün bulunmamaktadır</a:t>
                      </a:r>
                      <a:endParaRPr lang="tr-TR" sz="1800">
                        <a:effectLst/>
                        <a:latin typeface="Calibri" panose="020F0502020204030204" pitchFamily="34" charset="0"/>
                        <a:ea typeface="Calibri" panose="020F0502020204030204" pitchFamily="34" charset="0"/>
                        <a:cs typeface="Times New Roman" panose="02020603050405020304" pitchFamily="18" charset="0"/>
                      </a:endParaRPr>
                    </a:p>
                  </a:txBody>
                  <a:tcPr marL="48099" marR="48099" marT="0" marB="0"/>
                </a:tc>
                <a:tc>
                  <a:txBody>
                    <a:bodyPr/>
                    <a:lstStyle/>
                    <a:p>
                      <a:pPr marL="457200" algn="ctr">
                        <a:lnSpc>
                          <a:spcPct val="115000"/>
                        </a:lnSpc>
                        <a:spcAft>
                          <a:spcPts val="0"/>
                        </a:spcAft>
                      </a:pPr>
                      <a:r>
                        <a:rPr lang="tr-TR" sz="1400">
                          <a:effectLst/>
                        </a:rPr>
                        <a:t>Isıl işlem uygulanmış yayıkaltı içecekleri “Buttermilk beverages” UHT işlemine tabi tutulduklarından TAMB içermemektedir</a:t>
                      </a:r>
                      <a:endParaRPr lang="tr-TR" sz="1800">
                        <a:effectLst/>
                        <a:latin typeface="Calibri" panose="020F0502020204030204" pitchFamily="34" charset="0"/>
                        <a:ea typeface="Calibri" panose="020F0502020204030204" pitchFamily="34" charset="0"/>
                        <a:cs typeface="Times New Roman" panose="02020603050405020304" pitchFamily="18" charset="0"/>
                      </a:endParaRPr>
                    </a:p>
                  </a:txBody>
                  <a:tcPr marL="48099" marR="48099" marT="0" marB="0"/>
                </a:tc>
                <a:tc>
                  <a:txBody>
                    <a:bodyPr/>
                    <a:lstStyle/>
                    <a:p>
                      <a:pPr marL="457200" algn="ctr">
                        <a:lnSpc>
                          <a:spcPct val="115000"/>
                        </a:lnSpc>
                        <a:spcAft>
                          <a:spcPts val="0"/>
                        </a:spcAft>
                      </a:pPr>
                      <a:r>
                        <a:rPr lang="tr-TR" sz="1400">
                          <a:effectLst/>
                        </a:rPr>
                        <a:t> </a:t>
                      </a:r>
                      <a:endParaRPr lang="tr-TR" sz="1800">
                        <a:effectLst/>
                        <a:latin typeface="Calibri" panose="020F0502020204030204" pitchFamily="34" charset="0"/>
                        <a:ea typeface="Calibri" panose="020F0502020204030204" pitchFamily="34" charset="0"/>
                        <a:cs typeface="Times New Roman" panose="02020603050405020304" pitchFamily="18" charset="0"/>
                      </a:endParaRPr>
                    </a:p>
                  </a:txBody>
                  <a:tcPr marL="48099" marR="48099" marT="0" marB="0"/>
                </a:tc>
              </a:tr>
              <a:tr h="1106272">
                <a:tc>
                  <a:txBody>
                    <a:bodyPr/>
                    <a:lstStyle/>
                    <a:p>
                      <a:pPr marL="457200" algn="l">
                        <a:lnSpc>
                          <a:spcPct val="115000"/>
                        </a:lnSpc>
                        <a:spcAft>
                          <a:spcPts val="0"/>
                        </a:spcAft>
                      </a:pPr>
                      <a:r>
                        <a:rPr lang="tr-TR" sz="1400">
                          <a:effectLst/>
                        </a:rPr>
                        <a:t>Isıl işlem görmemiş ya da minimal olarak ısıl işlem görmüş yayıkaltı esaslı alkolsüz içecek: Patojenik mikroorganizma sayısı</a:t>
                      </a:r>
                      <a:endParaRPr lang="tr-TR" sz="1800">
                        <a:effectLst/>
                        <a:latin typeface="Calibri" panose="020F0502020204030204" pitchFamily="34" charset="0"/>
                        <a:ea typeface="Calibri" panose="020F0502020204030204" pitchFamily="34" charset="0"/>
                        <a:cs typeface="Times New Roman" panose="02020603050405020304" pitchFamily="18" charset="0"/>
                      </a:endParaRPr>
                    </a:p>
                  </a:txBody>
                  <a:tcPr marL="48099" marR="48099" marT="0" marB="0"/>
                </a:tc>
                <a:tc>
                  <a:txBody>
                    <a:bodyPr/>
                    <a:lstStyle/>
                    <a:p>
                      <a:pPr marL="457200" algn="ctr">
                        <a:lnSpc>
                          <a:spcPct val="115000"/>
                        </a:lnSpc>
                        <a:spcAft>
                          <a:spcPts val="0"/>
                        </a:spcAft>
                      </a:pPr>
                      <a:r>
                        <a:rPr lang="tr-TR" sz="1400">
                          <a:effectLst/>
                        </a:rPr>
                        <a:t>25 mL işlenmiş kolostrum içeceğinde patojen mikroorganizma bulunmayacaktır</a:t>
                      </a:r>
                      <a:endParaRPr lang="tr-TR" sz="1800">
                        <a:effectLst/>
                        <a:latin typeface="Calibri" panose="020F0502020204030204" pitchFamily="34" charset="0"/>
                        <a:ea typeface="Calibri" panose="020F0502020204030204" pitchFamily="34" charset="0"/>
                        <a:cs typeface="Times New Roman" panose="02020603050405020304" pitchFamily="18" charset="0"/>
                      </a:endParaRPr>
                    </a:p>
                  </a:txBody>
                  <a:tcPr marL="48099" marR="48099" marT="0" marB="0"/>
                </a:tc>
                <a:tc>
                  <a:txBody>
                    <a:bodyPr/>
                    <a:lstStyle/>
                    <a:p>
                      <a:pPr marL="457200" algn="ctr">
                        <a:lnSpc>
                          <a:spcPct val="115000"/>
                        </a:lnSpc>
                        <a:spcAft>
                          <a:spcPts val="0"/>
                        </a:spcAft>
                      </a:pPr>
                      <a:r>
                        <a:rPr lang="tr-TR" sz="1400">
                          <a:effectLst/>
                        </a:rPr>
                        <a:t>Yüksek basınç ve mikrofiltrasyon (MF)  kombinasyonu ile üretilen benzer ürün bulunmamaktadır</a:t>
                      </a:r>
                      <a:endParaRPr lang="tr-TR" sz="1800">
                        <a:effectLst/>
                        <a:latin typeface="Calibri" panose="020F0502020204030204" pitchFamily="34" charset="0"/>
                        <a:ea typeface="Calibri" panose="020F0502020204030204" pitchFamily="34" charset="0"/>
                        <a:cs typeface="Times New Roman" panose="02020603050405020304" pitchFamily="18" charset="0"/>
                      </a:endParaRPr>
                    </a:p>
                  </a:txBody>
                  <a:tcPr marL="48099" marR="48099" marT="0" marB="0"/>
                </a:tc>
                <a:tc>
                  <a:txBody>
                    <a:bodyPr/>
                    <a:lstStyle/>
                    <a:p>
                      <a:pPr marL="457200" algn="ctr">
                        <a:lnSpc>
                          <a:spcPct val="115000"/>
                        </a:lnSpc>
                        <a:spcAft>
                          <a:spcPts val="0"/>
                        </a:spcAft>
                      </a:pPr>
                      <a:r>
                        <a:rPr lang="tr-TR" sz="1400">
                          <a:effectLst/>
                        </a:rPr>
                        <a:t>Patojen mikroorganizma içermemektedir</a:t>
                      </a:r>
                      <a:endParaRPr lang="tr-TR" sz="1800">
                        <a:effectLst/>
                        <a:latin typeface="Calibri" panose="020F0502020204030204" pitchFamily="34" charset="0"/>
                        <a:ea typeface="Calibri" panose="020F0502020204030204" pitchFamily="34" charset="0"/>
                        <a:cs typeface="Times New Roman" panose="02020603050405020304" pitchFamily="18" charset="0"/>
                      </a:endParaRPr>
                    </a:p>
                  </a:txBody>
                  <a:tcPr marL="48099" marR="48099" marT="0" marB="0"/>
                </a:tc>
                <a:tc>
                  <a:txBody>
                    <a:bodyPr/>
                    <a:lstStyle/>
                    <a:p>
                      <a:pPr marL="457200" algn="ctr">
                        <a:lnSpc>
                          <a:spcPct val="115000"/>
                        </a:lnSpc>
                        <a:spcAft>
                          <a:spcPts val="0"/>
                        </a:spcAft>
                      </a:pPr>
                      <a:r>
                        <a:rPr lang="tr-TR" sz="1400">
                          <a:effectLst/>
                        </a:rPr>
                        <a:t> </a:t>
                      </a:r>
                      <a:endParaRPr lang="tr-TR" sz="1800">
                        <a:effectLst/>
                        <a:latin typeface="Calibri" panose="020F0502020204030204" pitchFamily="34" charset="0"/>
                        <a:ea typeface="Calibri" panose="020F0502020204030204" pitchFamily="34" charset="0"/>
                        <a:cs typeface="Times New Roman" panose="02020603050405020304" pitchFamily="18" charset="0"/>
                      </a:endParaRPr>
                    </a:p>
                  </a:txBody>
                  <a:tcPr marL="48099" marR="48099" marT="0" marB="0"/>
                </a:tc>
              </a:tr>
              <a:tr h="1106272">
                <a:tc>
                  <a:txBody>
                    <a:bodyPr/>
                    <a:lstStyle/>
                    <a:p>
                      <a:pPr marL="457200" algn="l">
                        <a:lnSpc>
                          <a:spcPct val="115000"/>
                        </a:lnSpc>
                        <a:spcAft>
                          <a:spcPts val="0"/>
                        </a:spcAft>
                      </a:pPr>
                      <a:r>
                        <a:rPr lang="tr-TR" sz="1400">
                          <a:effectLst/>
                        </a:rPr>
                        <a:t>Isıl işlem görmemiş ya da minimal olarak ısıl işlem görmüş yayıkaltı esaslı alkolsüz içecek:</a:t>
                      </a:r>
                      <a:endParaRPr lang="tr-TR" sz="1800">
                        <a:effectLst/>
                      </a:endParaRPr>
                    </a:p>
                    <a:p>
                      <a:pPr marL="457200" algn="l">
                        <a:lnSpc>
                          <a:spcPct val="115000"/>
                        </a:lnSpc>
                        <a:spcAft>
                          <a:spcPts val="0"/>
                        </a:spcAft>
                      </a:pPr>
                      <a:r>
                        <a:rPr lang="tr-TR" sz="1400">
                          <a:effectLst/>
                        </a:rPr>
                        <a:t>Raf ömrü</a:t>
                      </a:r>
                      <a:endParaRPr lang="tr-TR" sz="1800">
                        <a:effectLst/>
                        <a:latin typeface="Calibri" panose="020F0502020204030204" pitchFamily="34" charset="0"/>
                        <a:ea typeface="Calibri" panose="020F0502020204030204" pitchFamily="34" charset="0"/>
                        <a:cs typeface="Times New Roman" panose="02020603050405020304" pitchFamily="18" charset="0"/>
                      </a:endParaRPr>
                    </a:p>
                  </a:txBody>
                  <a:tcPr marL="48099" marR="48099" marT="0" marB="0"/>
                </a:tc>
                <a:tc>
                  <a:txBody>
                    <a:bodyPr/>
                    <a:lstStyle/>
                    <a:p>
                      <a:pPr marL="457200" algn="ctr">
                        <a:lnSpc>
                          <a:spcPct val="115000"/>
                        </a:lnSpc>
                        <a:spcAft>
                          <a:spcPts val="0"/>
                        </a:spcAft>
                      </a:pPr>
                      <a:r>
                        <a:rPr lang="tr-TR" sz="1400">
                          <a:effectLst/>
                        </a:rPr>
                        <a:t> 4 </a:t>
                      </a:r>
                      <a:r>
                        <a:rPr lang="tr-TR" sz="1400">
                          <a:effectLst/>
                          <a:sym typeface="Symbol" panose="05050102010706020507" pitchFamily="18" charset="2"/>
                        </a:rPr>
                        <a:t></a:t>
                      </a:r>
                      <a:r>
                        <a:rPr lang="tr-TR" sz="1400">
                          <a:effectLst/>
                        </a:rPr>
                        <a:t>C’de </a:t>
                      </a:r>
                      <a:r>
                        <a:rPr lang="tr-TR" sz="1400">
                          <a:effectLst/>
                          <a:sym typeface="Symbol" panose="05050102010706020507" pitchFamily="18" charset="2"/>
                        </a:rPr>
                        <a:t></a:t>
                      </a:r>
                      <a:r>
                        <a:rPr lang="tr-TR" sz="1400">
                          <a:effectLst/>
                        </a:rPr>
                        <a:t>20 gün</a:t>
                      </a:r>
                      <a:endParaRPr lang="tr-TR" sz="1800">
                        <a:effectLst/>
                        <a:latin typeface="Calibri" panose="020F0502020204030204" pitchFamily="34" charset="0"/>
                        <a:ea typeface="Calibri" panose="020F0502020204030204" pitchFamily="34" charset="0"/>
                        <a:cs typeface="Times New Roman" panose="02020603050405020304" pitchFamily="18" charset="0"/>
                      </a:endParaRPr>
                    </a:p>
                  </a:txBody>
                  <a:tcPr marL="48099" marR="48099" marT="0" marB="0"/>
                </a:tc>
                <a:tc>
                  <a:txBody>
                    <a:bodyPr/>
                    <a:lstStyle/>
                    <a:p>
                      <a:pPr marL="457200" algn="ctr">
                        <a:lnSpc>
                          <a:spcPct val="115000"/>
                        </a:lnSpc>
                        <a:spcAft>
                          <a:spcPts val="0"/>
                        </a:spcAft>
                      </a:pPr>
                      <a:r>
                        <a:rPr lang="tr-TR" sz="1400">
                          <a:effectLst/>
                        </a:rPr>
                        <a:t>Yüksek basınç ve mikrofiltrasyon (MF)  kombinasyonu ile üretilen benzer ürün bulunmamaktadır</a:t>
                      </a:r>
                      <a:endParaRPr lang="tr-TR" sz="1800">
                        <a:effectLst/>
                        <a:latin typeface="Calibri" panose="020F0502020204030204" pitchFamily="34" charset="0"/>
                        <a:ea typeface="Calibri" panose="020F0502020204030204" pitchFamily="34" charset="0"/>
                        <a:cs typeface="Times New Roman" panose="02020603050405020304" pitchFamily="18" charset="0"/>
                      </a:endParaRPr>
                    </a:p>
                  </a:txBody>
                  <a:tcPr marL="48099" marR="48099" marT="0" marB="0"/>
                </a:tc>
                <a:tc>
                  <a:txBody>
                    <a:bodyPr/>
                    <a:lstStyle/>
                    <a:p>
                      <a:pPr marL="457200" algn="ctr">
                        <a:lnSpc>
                          <a:spcPct val="115000"/>
                        </a:lnSpc>
                        <a:spcAft>
                          <a:spcPts val="0"/>
                        </a:spcAft>
                      </a:pPr>
                      <a:r>
                        <a:rPr lang="tr-TR" sz="1400">
                          <a:effectLst/>
                        </a:rPr>
                        <a:t>UHT formdaki yakın özellikteki ürünler için 4 ay, fermente yayıkaltı içecekleri için 4 </a:t>
                      </a:r>
                      <a:r>
                        <a:rPr lang="tr-TR" sz="1400">
                          <a:effectLst/>
                          <a:sym typeface="Symbol" panose="05050102010706020507" pitchFamily="18" charset="2"/>
                        </a:rPr>
                        <a:t></a:t>
                      </a:r>
                      <a:r>
                        <a:rPr lang="tr-TR" sz="1400">
                          <a:effectLst/>
                        </a:rPr>
                        <a:t>C’de &lt;30 gün</a:t>
                      </a:r>
                      <a:endParaRPr lang="tr-TR" sz="1800">
                        <a:effectLst/>
                        <a:latin typeface="Calibri" panose="020F0502020204030204" pitchFamily="34" charset="0"/>
                        <a:ea typeface="Calibri" panose="020F0502020204030204" pitchFamily="34" charset="0"/>
                        <a:cs typeface="Times New Roman" panose="02020603050405020304" pitchFamily="18" charset="0"/>
                      </a:endParaRPr>
                    </a:p>
                  </a:txBody>
                  <a:tcPr marL="48099" marR="48099" marT="0" marB="0"/>
                </a:tc>
                <a:tc>
                  <a:txBody>
                    <a:bodyPr/>
                    <a:lstStyle/>
                    <a:p>
                      <a:pPr marL="457200" algn="ctr">
                        <a:lnSpc>
                          <a:spcPct val="115000"/>
                        </a:lnSpc>
                        <a:spcAft>
                          <a:spcPts val="0"/>
                        </a:spcAft>
                      </a:pPr>
                      <a:r>
                        <a:rPr lang="tr-TR" sz="1400" dirty="0">
                          <a:effectLst/>
                        </a:rPr>
                        <a:t> </a:t>
                      </a:r>
                      <a:endParaRPr lang="tr-T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48099" marR="48099" marT="0" marB="0"/>
                </a:tc>
              </a:tr>
            </a:tbl>
          </a:graphicData>
        </a:graphic>
      </p:graphicFrame>
    </p:spTree>
    <p:extLst>
      <p:ext uri="{BB962C8B-B14F-4D97-AF65-F5344CB8AC3E}">
        <p14:creationId xmlns:p14="http://schemas.microsoft.com/office/powerpoint/2010/main" val="95542771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b="1" dirty="0" err="1"/>
              <a:t>B.3</a:t>
            </a:r>
            <a:r>
              <a:rPr lang="tr-TR" b="1" dirty="0"/>
              <a:t>. Projenin Teknoloji Düzeyi</a:t>
            </a:r>
            <a:r>
              <a:rPr lang="tr-TR" dirty="0"/>
              <a:t/>
            </a:r>
            <a:br>
              <a:rPr lang="tr-TR" dirty="0"/>
            </a:br>
            <a:r>
              <a:rPr lang="tr-TR" sz="2700" b="1" dirty="0"/>
              <a:t>Tekniğin/Teknolojinin Bilinen Güncel Durumu (“</a:t>
            </a:r>
            <a:r>
              <a:rPr lang="tr-TR" sz="2700" b="1" dirty="0" err="1"/>
              <a:t>State</a:t>
            </a:r>
            <a:r>
              <a:rPr lang="tr-TR" sz="2700" b="1" dirty="0"/>
              <a:t>-of-</a:t>
            </a:r>
            <a:r>
              <a:rPr lang="tr-TR" sz="2700" b="1" dirty="0" err="1"/>
              <a:t>the</a:t>
            </a:r>
            <a:r>
              <a:rPr lang="tr-TR" sz="2700" b="1" dirty="0"/>
              <a:t>-Art”)</a:t>
            </a:r>
            <a:r>
              <a:rPr lang="tr-TR" sz="2700" dirty="0"/>
              <a:t/>
            </a:r>
            <a:br>
              <a:rPr lang="tr-TR" sz="2700" dirty="0"/>
            </a:br>
            <a:r>
              <a:rPr lang="tr-TR" sz="2700" dirty="0"/>
              <a:t>Proje konusu ile ilgili ulusal/uluslararası mevcut düzeyi açıklayınız. (En fazla 3.000 karakter)</a:t>
            </a:r>
            <a:endParaRPr lang="tr-TR" dirty="0"/>
          </a:p>
        </p:txBody>
      </p:sp>
      <p:sp>
        <p:nvSpPr>
          <p:cNvPr id="3" name="İçerik Yer Tutucusu 2"/>
          <p:cNvSpPr>
            <a:spLocks noGrp="1"/>
          </p:cNvSpPr>
          <p:nvPr>
            <p:ph idx="1"/>
          </p:nvPr>
        </p:nvSpPr>
        <p:spPr>
          <a:xfrm>
            <a:off x="0" y="1825625"/>
            <a:ext cx="12192000" cy="4351338"/>
          </a:xfrm>
        </p:spPr>
        <p:txBody>
          <a:bodyPr/>
          <a:lstStyle/>
          <a:p>
            <a:r>
              <a:rPr lang="tr-TR" dirty="0"/>
              <a:t>Isıya alternatif gıda işleme teknikleri son 5-6 yılda çok hızlı bir gelişim trendine girmiştir. Bazı ülkeler yenilikçi gıda işleme tekniklerinin “yenilikçi-</a:t>
            </a:r>
            <a:r>
              <a:rPr lang="tr-TR" dirty="0" err="1"/>
              <a:t>Novel</a:t>
            </a:r>
            <a:r>
              <a:rPr lang="tr-TR" dirty="0"/>
              <a:t>” statülerine son verirken (örneğin, Kanada </a:t>
            </a:r>
            <a:r>
              <a:rPr lang="tr-TR" dirty="0" err="1"/>
              <a:t>2016’dan</a:t>
            </a:r>
            <a:r>
              <a:rPr lang="tr-TR" dirty="0"/>
              <a:t> bu yana), bazı ülkeler de bu ürünler yenilikçi ürün sınıfına sahip olup uygulayıcı kuruluşlardan risk analizleri talep edilmektedir. Bunun yanı sıra, 1994 yılında dünyada sadece 2 adet ticari yüksek basınç cihazı bulunurken bu rakam günümüzde 400’ aşmış durumdadır. Bu teknolojiyi uygulayan firmaların ağırlıklı olarak Orta-Kuzey Amerika, Asya ülkeleri (Japonya, Güney Kore), Avustralya kıtası (Yeni Zelanda ve Avustralya) ve Avrupa kıtasında (Fransa, Almanya, İngiltere, İspanya vb..) faaliyette olduğu görülmektedir. </a:t>
            </a:r>
          </a:p>
        </p:txBody>
      </p:sp>
    </p:spTree>
    <p:extLst>
      <p:ext uri="{BB962C8B-B14F-4D97-AF65-F5344CB8AC3E}">
        <p14:creationId xmlns:p14="http://schemas.microsoft.com/office/powerpoint/2010/main" val="165698151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70000" lnSpcReduction="20000"/>
          </a:bodyPr>
          <a:lstStyle/>
          <a:p>
            <a:r>
              <a:rPr lang="tr-TR" dirty="0"/>
              <a:t>Avrupa Birliği, yüksek basınç teknolojisini “</a:t>
            </a:r>
            <a:r>
              <a:rPr lang="tr-TR" dirty="0" err="1"/>
              <a:t>Novel</a:t>
            </a:r>
            <a:r>
              <a:rPr lang="tr-TR" dirty="0"/>
              <a:t> </a:t>
            </a:r>
            <a:r>
              <a:rPr lang="tr-TR" dirty="0" err="1"/>
              <a:t>Food</a:t>
            </a:r>
            <a:r>
              <a:rPr lang="tr-TR" dirty="0"/>
              <a:t> </a:t>
            </a:r>
            <a:r>
              <a:rPr lang="tr-TR" dirty="0" err="1"/>
              <a:t>Processing</a:t>
            </a:r>
            <a:r>
              <a:rPr lang="tr-TR" dirty="0"/>
              <a:t> </a:t>
            </a:r>
            <a:r>
              <a:rPr lang="tr-TR" dirty="0" err="1"/>
              <a:t>Technology</a:t>
            </a:r>
            <a:r>
              <a:rPr lang="tr-TR" dirty="0"/>
              <a:t>” sınıfında değerlendirmektedir (</a:t>
            </a:r>
            <a:r>
              <a:rPr lang="tr-TR" dirty="0" err="1"/>
              <a:t>EC</a:t>
            </a:r>
            <a:r>
              <a:rPr lang="tr-TR" dirty="0"/>
              <a:t> 258/97). AB’nin standart uygulamalarında olduğu gibi yönetmelikler “çatı düzenleme” formunda olup uygulama detaylarını içeren düzenlemeler ülke regülasyonlarında belirlenmektedir. Bu noktada Fransa’nın 2010 yılında yüksek basınç teknolojisi le ilgili yayımladığı bir pozisyon metni (</a:t>
            </a:r>
            <a:r>
              <a:rPr lang="tr-TR" dirty="0" err="1"/>
              <a:t>position</a:t>
            </a:r>
            <a:r>
              <a:rPr lang="tr-TR" dirty="0"/>
              <a:t> </a:t>
            </a:r>
            <a:r>
              <a:rPr lang="tr-TR" dirty="0" err="1"/>
              <a:t>paper</a:t>
            </a:r>
            <a:r>
              <a:rPr lang="tr-TR" dirty="0"/>
              <a:t>) 600 </a:t>
            </a:r>
            <a:r>
              <a:rPr lang="tr-TR" dirty="0" err="1"/>
              <a:t>MPa</a:t>
            </a:r>
            <a:r>
              <a:rPr lang="tr-TR" dirty="0"/>
              <a:t> basınca kadar oda sıcaklığında ve 5 dakika civarında gerçekleştirilen uygulamaların zararsız olduğu beyanını içermektedir ve bu koşullarda üretilen ürünlerin Fransa’da etikette bildirime tabi olma statüleri ve üretim izni alma zorunlulukları kaldırılmıştır. Bir anlamda, bu teknoloji ile üretilen ürünlerde risk değerlendirmesi yapma şartı kaldırılmıştır. AB çerçeve anlaşmasına (</a:t>
            </a:r>
            <a:r>
              <a:rPr lang="tr-TR" dirty="0" err="1"/>
              <a:t>European</a:t>
            </a:r>
            <a:r>
              <a:rPr lang="tr-TR" dirty="0"/>
              <a:t> </a:t>
            </a:r>
            <a:r>
              <a:rPr lang="tr-TR" dirty="0" err="1"/>
              <a:t>Community</a:t>
            </a:r>
            <a:r>
              <a:rPr lang="tr-TR" dirty="0"/>
              <a:t> </a:t>
            </a:r>
            <a:r>
              <a:rPr lang="tr-TR" dirty="0" err="1"/>
              <a:t>Treaty</a:t>
            </a:r>
            <a:r>
              <a:rPr lang="tr-TR" dirty="0"/>
              <a:t>) göre herhangi bir topluluk üyesi ülkede üretilen ürünlerin serbest dolaşım hakkı bulunmaktadır. Günümüzde AB içerisinde 258/97 sayılı regülasyonun tadil edilmiş şekli olan “</a:t>
            </a:r>
            <a:r>
              <a:rPr lang="tr-TR" dirty="0" err="1"/>
              <a:t>Regulation</a:t>
            </a:r>
            <a:r>
              <a:rPr lang="tr-TR" dirty="0"/>
              <a:t> of </a:t>
            </a:r>
            <a:r>
              <a:rPr lang="tr-TR" dirty="0" err="1"/>
              <a:t>the</a:t>
            </a:r>
            <a:r>
              <a:rPr lang="tr-TR" dirty="0"/>
              <a:t> </a:t>
            </a:r>
            <a:r>
              <a:rPr lang="tr-TR" dirty="0" err="1"/>
              <a:t>European</a:t>
            </a:r>
            <a:r>
              <a:rPr lang="tr-TR" dirty="0"/>
              <a:t> </a:t>
            </a:r>
            <a:r>
              <a:rPr lang="tr-TR" dirty="0" err="1"/>
              <a:t>Parliament</a:t>
            </a:r>
            <a:r>
              <a:rPr lang="tr-TR" dirty="0"/>
              <a:t> </a:t>
            </a:r>
            <a:r>
              <a:rPr lang="tr-TR" dirty="0" err="1"/>
              <a:t>and</a:t>
            </a:r>
            <a:r>
              <a:rPr lang="tr-TR" dirty="0"/>
              <a:t> of </a:t>
            </a:r>
            <a:r>
              <a:rPr lang="tr-TR" dirty="0" err="1"/>
              <a:t>the</a:t>
            </a:r>
            <a:r>
              <a:rPr lang="tr-TR" dirty="0"/>
              <a:t> </a:t>
            </a:r>
            <a:r>
              <a:rPr lang="tr-TR" dirty="0" err="1"/>
              <a:t>Council</a:t>
            </a:r>
            <a:r>
              <a:rPr lang="tr-TR" dirty="0"/>
              <a:t> on </a:t>
            </a:r>
            <a:r>
              <a:rPr lang="tr-TR" dirty="0" err="1"/>
              <a:t>novel</a:t>
            </a:r>
            <a:r>
              <a:rPr lang="tr-TR" dirty="0"/>
              <a:t> </a:t>
            </a:r>
            <a:r>
              <a:rPr lang="tr-TR" dirty="0" err="1"/>
              <a:t>foods</a:t>
            </a:r>
            <a:r>
              <a:rPr lang="tr-TR" dirty="0"/>
              <a:t>, </a:t>
            </a:r>
            <a:r>
              <a:rPr lang="tr-TR" dirty="0" err="1"/>
              <a:t>amending</a:t>
            </a:r>
            <a:r>
              <a:rPr lang="tr-TR" dirty="0"/>
              <a:t> </a:t>
            </a:r>
            <a:r>
              <a:rPr lang="tr-TR" dirty="0" err="1"/>
              <a:t>Regulation</a:t>
            </a:r>
            <a:r>
              <a:rPr lang="tr-TR" dirty="0"/>
              <a:t> (EU) No 1169/2011 of </a:t>
            </a:r>
            <a:r>
              <a:rPr lang="tr-TR" dirty="0" err="1"/>
              <a:t>the</a:t>
            </a:r>
            <a:r>
              <a:rPr lang="tr-TR" dirty="0"/>
              <a:t> </a:t>
            </a:r>
            <a:r>
              <a:rPr lang="tr-TR" dirty="0" err="1"/>
              <a:t>European</a:t>
            </a:r>
            <a:r>
              <a:rPr lang="tr-TR" dirty="0"/>
              <a:t> </a:t>
            </a:r>
            <a:r>
              <a:rPr lang="tr-TR" dirty="0" err="1"/>
              <a:t>Parliament</a:t>
            </a:r>
            <a:r>
              <a:rPr lang="tr-TR" dirty="0"/>
              <a:t> </a:t>
            </a:r>
            <a:r>
              <a:rPr lang="tr-TR" dirty="0" err="1"/>
              <a:t>and</a:t>
            </a:r>
            <a:r>
              <a:rPr lang="tr-TR" dirty="0"/>
              <a:t> of </a:t>
            </a:r>
            <a:r>
              <a:rPr lang="tr-TR" dirty="0" err="1"/>
              <a:t>the</a:t>
            </a:r>
            <a:r>
              <a:rPr lang="tr-TR" dirty="0"/>
              <a:t> </a:t>
            </a:r>
            <a:r>
              <a:rPr lang="tr-TR" dirty="0" err="1"/>
              <a:t>Council</a:t>
            </a:r>
            <a:r>
              <a:rPr lang="tr-TR" dirty="0"/>
              <a:t> </a:t>
            </a:r>
            <a:r>
              <a:rPr lang="tr-TR" dirty="0" err="1"/>
              <a:t>and</a:t>
            </a:r>
            <a:r>
              <a:rPr lang="tr-TR" dirty="0"/>
              <a:t> </a:t>
            </a:r>
            <a:r>
              <a:rPr lang="tr-TR" dirty="0" err="1"/>
              <a:t>repealing</a:t>
            </a:r>
            <a:r>
              <a:rPr lang="tr-TR" dirty="0"/>
              <a:t> </a:t>
            </a:r>
            <a:r>
              <a:rPr lang="tr-TR" dirty="0" err="1"/>
              <a:t>Regulation</a:t>
            </a:r>
            <a:r>
              <a:rPr lang="tr-TR" dirty="0"/>
              <a:t> (</a:t>
            </a:r>
            <a:r>
              <a:rPr lang="tr-TR" dirty="0" err="1"/>
              <a:t>EC</a:t>
            </a:r>
            <a:r>
              <a:rPr lang="tr-TR" dirty="0"/>
              <a:t>) No 258/97 of </a:t>
            </a:r>
            <a:r>
              <a:rPr lang="tr-TR" dirty="0" err="1"/>
              <a:t>the</a:t>
            </a:r>
            <a:r>
              <a:rPr lang="tr-TR" dirty="0"/>
              <a:t> </a:t>
            </a:r>
            <a:r>
              <a:rPr lang="tr-TR" dirty="0" err="1"/>
              <a:t>European</a:t>
            </a:r>
            <a:r>
              <a:rPr lang="tr-TR" dirty="0"/>
              <a:t> </a:t>
            </a:r>
            <a:r>
              <a:rPr lang="tr-TR" dirty="0" err="1"/>
              <a:t>Parliament</a:t>
            </a:r>
            <a:r>
              <a:rPr lang="tr-TR" dirty="0"/>
              <a:t> </a:t>
            </a:r>
            <a:r>
              <a:rPr lang="tr-TR" dirty="0" err="1"/>
              <a:t>and</a:t>
            </a:r>
            <a:r>
              <a:rPr lang="tr-TR" dirty="0"/>
              <a:t> of </a:t>
            </a:r>
            <a:r>
              <a:rPr lang="tr-TR" dirty="0" err="1"/>
              <a:t>the</a:t>
            </a:r>
            <a:r>
              <a:rPr lang="tr-TR" dirty="0"/>
              <a:t> </a:t>
            </a:r>
            <a:r>
              <a:rPr lang="tr-TR" dirty="0" err="1"/>
              <a:t>Council</a:t>
            </a:r>
            <a:r>
              <a:rPr lang="tr-TR" dirty="0"/>
              <a:t> </a:t>
            </a:r>
            <a:r>
              <a:rPr lang="tr-TR" dirty="0" err="1"/>
              <a:t>and</a:t>
            </a:r>
            <a:r>
              <a:rPr lang="tr-TR" dirty="0"/>
              <a:t> </a:t>
            </a:r>
            <a:r>
              <a:rPr lang="tr-TR" dirty="0" err="1"/>
              <a:t>Commission</a:t>
            </a:r>
            <a:r>
              <a:rPr lang="tr-TR" dirty="0"/>
              <a:t> </a:t>
            </a:r>
            <a:r>
              <a:rPr lang="tr-TR" dirty="0" err="1"/>
              <a:t>Regulation</a:t>
            </a:r>
            <a:r>
              <a:rPr lang="tr-TR" dirty="0"/>
              <a:t> (</a:t>
            </a:r>
            <a:r>
              <a:rPr lang="tr-TR" dirty="0" err="1"/>
              <a:t>EC</a:t>
            </a:r>
            <a:r>
              <a:rPr lang="tr-TR" dirty="0"/>
              <a:t>) No 1852/2001” kuralları çerçevesinde Yüksek Basınç Teknolojisi uygulaması mümkündür. Yüksek Basınç Teknolojisi uygulamaları ile doğrudan ilintili bir mikrobiyolojik ve kimyasal risk oluşumu rapor edilmemiştir.</a:t>
            </a:r>
          </a:p>
          <a:p>
            <a:r>
              <a:rPr lang="tr-TR" dirty="0"/>
              <a:t> </a:t>
            </a:r>
          </a:p>
          <a:p>
            <a:endParaRPr lang="tr-TR" dirty="0"/>
          </a:p>
        </p:txBody>
      </p:sp>
    </p:spTree>
    <p:extLst>
      <p:ext uri="{BB962C8B-B14F-4D97-AF65-F5344CB8AC3E}">
        <p14:creationId xmlns:p14="http://schemas.microsoft.com/office/powerpoint/2010/main" val="360061045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r>
              <a:rPr lang="tr-TR" dirty="0"/>
              <a:t>Membran teknolojileri ile ilgili herhangi bir kısıtlama ve/veya rapor edilmiş bir gıda güvenliği riski bulunmamaktadır. Membran teknikleri </a:t>
            </a:r>
            <a:r>
              <a:rPr lang="tr-TR" dirty="0" err="1"/>
              <a:t>1970’li</a:t>
            </a:r>
            <a:r>
              <a:rPr lang="tr-TR" dirty="0"/>
              <a:t> yılardan bu yana ABD’de 1980’li yıllardan bu yana da başta Avrupa </a:t>
            </a:r>
            <a:r>
              <a:rPr lang="tr-TR" dirty="0" err="1"/>
              <a:t>Bilrilği</a:t>
            </a:r>
            <a:r>
              <a:rPr lang="tr-TR" dirty="0"/>
              <a:t> olmak üzere dünya genelinde çok yaygın kullanılmaktadır. </a:t>
            </a:r>
          </a:p>
          <a:p>
            <a:endParaRPr lang="tr-TR" dirty="0"/>
          </a:p>
        </p:txBody>
      </p:sp>
    </p:spTree>
    <p:extLst>
      <p:ext uri="{BB962C8B-B14F-4D97-AF65-F5344CB8AC3E}">
        <p14:creationId xmlns:p14="http://schemas.microsoft.com/office/powerpoint/2010/main" val="1462118841"/>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994</Words>
  <Application>Microsoft Office PowerPoint</Application>
  <PresentationFormat>Geniş ekran</PresentationFormat>
  <Paragraphs>31</Paragraphs>
  <Slides>7</Slides>
  <Notes>0</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7</vt:i4>
      </vt:variant>
    </vt:vector>
  </HeadingPairs>
  <TitlesOfParts>
    <vt:vector size="13" baseType="lpstr">
      <vt:lpstr>Arial</vt:lpstr>
      <vt:lpstr>Calibri</vt:lpstr>
      <vt:lpstr>Calibri Light</vt:lpstr>
      <vt:lpstr>Symbol</vt:lpstr>
      <vt:lpstr>Times New Roman</vt:lpstr>
      <vt:lpstr>Office Teması</vt:lpstr>
      <vt:lpstr>PowerPoint Sunusu</vt:lpstr>
      <vt:lpstr>B.2. Projenin Yenilikçi Yönleri Projede hedeflenen çıktının yenilikçi yönlerini, pazar ve sektördeki (firma içinde, yurt içinde veya dışında) benzerlerine göre öngörülen farklılıklarını, avantajlarını, üstünlüklerini kısaca özetledikten sonra, aşağıdaki iki tabloda mümkün olduğunca somut/sayısal, ölçülebilir değerlerle kıyaslayarak belirtiniz. (En fazla 3000 karakter)</vt:lpstr>
      <vt:lpstr>PowerPoint Sunusu</vt:lpstr>
      <vt:lpstr>Önerilen proje çıktısının kuruluşunuzun mevcut ürünleri/süreçleri ve daha önce tamamladığı Ar-Ge projelerinin çıktılarıyla kıyaslanması</vt:lpstr>
      <vt:lpstr>B.3. Projenin Teknoloji Düzeyi Tekniğin/Teknolojinin Bilinen Güncel Durumu (“State-of-the-Art”) Proje konusu ile ilgili ulusal/uluslararası mevcut düzeyi açıklayınız. (En fazla 3.000 karakter)</vt:lpstr>
      <vt:lpstr>PowerPoint Sunusu</vt:lpstr>
      <vt:lpstr>PowerPoint Sunusu</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süt</dc:creator>
  <cp:lastModifiedBy>süt</cp:lastModifiedBy>
  <cp:revision>1</cp:revision>
  <dcterms:created xsi:type="dcterms:W3CDTF">2021-04-19T10:07:14Z</dcterms:created>
  <dcterms:modified xsi:type="dcterms:W3CDTF">2021-04-19T10:07:26Z</dcterms:modified>
</cp:coreProperties>
</file>