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78" r:id="rId3"/>
    <p:sldId id="257" r:id="rId4"/>
    <p:sldId id="279" r:id="rId5"/>
    <p:sldId id="313" r:id="rId6"/>
    <p:sldId id="314" r:id="rId7"/>
    <p:sldId id="315" r:id="rId8"/>
    <p:sldId id="261" r:id="rId9"/>
    <p:sldId id="282" r:id="rId10"/>
    <p:sldId id="28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2" autoAdjust="0"/>
    <p:restoredTop sz="77778" autoAdjust="0"/>
  </p:normalViewPr>
  <p:slideViewPr>
    <p:cSldViewPr snapToGrid="0">
      <p:cViewPr varScale="1">
        <p:scale>
          <a:sx n="72" d="100"/>
          <a:sy n="72" d="100"/>
        </p:scale>
        <p:origin x="11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E9A81-CA2A-428C-A98A-E70DC2A03708}" type="datetimeFigureOut">
              <a:rPr lang="tr-TR" smtClean="0"/>
              <a:t>25.03.2019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5CA43-9995-44C0-8B9A-83D1B3E64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03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Eklem Hastalıkları ve sağaltımı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Prof. Dr. Ümit KAYA</a:t>
            </a:r>
          </a:p>
          <a:p>
            <a:r>
              <a:rPr lang="tr-TR" dirty="0"/>
              <a:t>Ankara Üniversitesi Veteriner Fakültesi Ortopedi ve Travmatoloji Bilim Dalı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688123" cy="170872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6737" y="0"/>
            <a:ext cx="1655264" cy="1708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316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533400"/>
            <a:ext cx="8001000" cy="1066800"/>
          </a:xfrm>
        </p:spPr>
        <p:txBody>
          <a:bodyPr/>
          <a:lstStyle/>
          <a:p>
            <a:pPr eaLnBrk="1" hangingPunct="1"/>
            <a:r>
              <a:rPr lang="tr-TR" altLang="tr-TR"/>
              <a:t>EKLEM HASTALIKLARINDA DİAGNOZ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8383" y="1600200"/>
            <a:ext cx="9173817" cy="4648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tr-TR" altLang="tr-TR" sz="2000" b="1" dirty="0"/>
              <a:t>                                   </a:t>
            </a:r>
            <a:r>
              <a:rPr lang="tr-TR" altLang="tr-TR" sz="2000" b="1" dirty="0">
                <a:solidFill>
                  <a:schemeClr val="hlink"/>
                </a:solidFill>
              </a:rPr>
              <a:t>KLİNİK MUAYENE </a:t>
            </a:r>
          </a:p>
          <a:p>
            <a:pPr eaLnBrk="1" hangingPunct="1">
              <a:buFontTx/>
              <a:buNone/>
            </a:pPr>
            <a:r>
              <a:rPr lang="tr-TR" altLang="tr-TR" sz="2000" b="1" dirty="0" smtClean="0"/>
              <a:t>Eklem </a:t>
            </a:r>
            <a:r>
              <a:rPr lang="tr-TR" altLang="tr-TR" sz="2000" b="1" dirty="0"/>
              <a:t>şişkinliği (</a:t>
            </a:r>
            <a:r>
              <a:rPr lang="tr-TR" altLang="tr-TR" sz="2000" b="1" dirty="0" err="1"/>
              <a:t>inspeksiyon</a:t>
            </a:r>
            <a:r>
              <a:rPr lang="tr-TR" altLang="tr-TR" sz="2000" b="1" dirty="0"/>
              <a:t>, </a:t>
            </a:r>
            <a:r>
              <a:rPr lang="tr-TR" altLang="tr-TR" sz="2000" b="1" dirty="0" err="1"/>
              <a:t>palpasyon</a:t>
            </a:r>
            <a:r>
              <a:rPr lang="tr-TR" altLang="tr-TR" sz="2000" b="1" dirty="0"/>
              <a:t>)</a:t>
            </a:r>
          </a:p>
          <a:p>
            <a:pPr eaLnBrk="1" hangingPunct="1">
              <a:buFontTx/>
              <a:buNone/>
            </a:pPr>
            <a:r>
              <a:rPr lang="tr-TR" altLang="tr-TR" sz="2000" b="1" dirty="0" smtClean="0"/>
              <a:t>Lokal </a:t>
            </a:r>
            <a:r>
              <a:rPr lang="tr-TR" altLang="tr-TR" sz="2000" b="1" dirty="0"/>
              <a:t>ısı artışı (</a:t>
            </a:r>
            <a:r>
              <a:rPr lang="tr-TR" altLang="tr-TR" sz="2000" b="1" dirty="0" err="1"/>
              <a:t>palpasyon</a:t>
            </a:r>
            <a:r>
              <a:rPr lang="tr-TR" altLang="tr-TR" sz="2000" b="1" dirty="0"/>
              <a:t> veya </a:t>
            </a:r>
            <a:r>
              <a:rPr lang="tr-TR" altLang="tr-TR" sz="2000" b="1" dirty="0" err="1"/>
              <a:t>infrared</a:t>
            </a:r>
            <a:r>
              <a:rPr lang="tr-TR" altLang="tr-TR" sz="2000" b="1" dirty="0"/>
              <a:t> termometre)</a:t>
            </a:r>
          </a:p>
          <a:p>
            <a:pPr eaLnBrk="1" hangingPunct="1">
              <a:buFontTx/>
              <a:buNone/>
            </a:pPr>
            <a:r>
              <a:rPr lang="tr-TR" altLang="tr-TR" sz="2000" b="1" dirty="0" err="1" smtClean="0"/>
              <a:t>Fleksiyonda</a:t>
            </a:r>
            <a:r>
              <a:rPr lang="tr-TR" altLang="tr-TR" sz="2000" b="1" dirty="0" smtClean="0"/>
              <a:t> </a:t>
            </a:r>
            <a:r>
              <a:rPr lang="tr-TR" altLang="tr-TR" sz="2000" b="1" dirty="0"/>
              <a:t>ağrı (pasif hareketler)</a:t>
            </a:r>
          </a:p>
          <a:p>
            <a:pPr marL="0" indent="0" eaLnBrk="1" hangingPunct="1">
              <a:buNone/>
            </a:pPr>
            <a:r>
              <a:rPr lang="tr-TR" altLang="tr-TR" sz="2000" b="1" dirty="0" smtClean="0"/>
              <a:t>Sınırlı </a:t>
            </a:r>
            <a:r>
              <a:rPr lang="tr-TR" altLang="tr-TR" sz="2000" b="1" dirty="0"/>
              <a:t>hareketlerin tespiti (</a:t>
            </a:r>
            <a:r>
              <a:rPr lang="tr-TR" altLang="tr-TR" sz="2000" b="1" dirty="0" err="1" smtClean="0"/>
              <a:t>inspeksiyon</a:t>
            </a:r>
            <a:r>
              <a:rPr lang="tr-TR" altLang="tr-TR" sz="2000" b="1" dirty="0" smtClean="0"/>
              <a:t>, </a:t>
            </a:r>
            <a:r>
              <a:rPr lang="tr-TR" altLang="tr-TR" sz="2000" b="1" dirty="0" err="1" smtClean="0"/>
              <a:t>palpasyon</a:t>
            </a:r>
            <a:r>
              <a:rPr lang="tr-TR" altLang="tr-TR" sz="2000" b="1" dirty="0" smtClean="0"/>
              <a:t>)</a:t>
            </a:r>
          </a:p>
          <a:p>
            <a:pPr marL="0" indent="0" eaLnBrk="1" hangingPunct="1">
              <a:buNone/>
            </a:pPr>
            <a:r>
              <a:rPr lang="tr-TR" altLang="tr-TR" sz="2000" b="1" dirty="0" smtClean="0"/>
              <a:t>Radyografi, MRI, </a:t>
            </a:r>
            <a:r>
              <a:rPr lang="tr-TR" altLang="tr-TR" sz="2000" b="1" dirty="0" smtClean="0"/>
              <a:t>CT, </a:t>
            </a:r>
            <a:r>
              <a:rPr lang="tr-TR" altLang="tr-TR" sz="2000" b="1" dirty="0" err="1" smtClean="0"/>
              <a:t>Artroskopi</a:t>
            </a:r>
            <a:r>
              <a:rPr lang="tr-TR" altLang="tr-TR" sz="2000" b="1" dirty="0" smtClean="0"/>
              <a:t> </a:t>
            </a:r>
            <a:r>
              <a:rPr lang="tr-TR" altLang="tr-TR" sz="2000" b="1" dirty="0" err="1" smtClean="0"/>
              <a:t>vb</a:t>
            </a:r>
            <a:r>
              <a:rPr lang="tr-TR" altLang="tr-TR" sz="2000" b="1" dirty="0" smtClean="0"/>
              <a:t> görüntüle teknikleri</a:t>
            </a:r>
            <a:endParaRPr lang="tr-TR" altLang="tr-TR" sz="2000" b="1" dirty="0" smtClean="0"/>
          </a:p>
          <a:p>
            <a:pPr marL="0" indent="0" eaLnBrk="1" hangingPunct="1">
              <a:buNone/>
            </a:pPr>
            <a:r>
              <a:rPr lang="tr-TR" altLang="tr-TR" sz="2000" b="1" dirty="0" smtClean="0"/>
              <a:t>                                </a:t>
            </a:r>
            <a:r>
              <a:rPr lang="tr-TR" altLang="tr-TR" sz="2000" b="1" dirty="0">
                <a:solidFill>
                  <a:schemeClr val="hlink"/>
                </a:solidFill>
              </a:rPr>
              <a:t>SYNOVİAL SIVI ANALİZİ</a:t>
            </a:r>
            <a:r>
              <a:rPr lang="tr-TR" altLang="tr-TR" sz="2000" b="1" dirty="0"/>
              <a:t> </a:t>
            </a:r>
          </a:p>
          <a:p>
            <a:pPr eaLnBrk="1" hangingPunct="1"/>
            <a:r>
              <a:rPr lang="tr-TR" altLang="tr-TR" sz="2000" b="1" dirty="0"/>
              <a:t>Normal </a:t>
            </a:r>
            <a:r>
              <a:rPr lang="tr-TR" altLang="tr-TR" sz="2000" b="1" dirty="0" err="1"/>
              <a:t>synovia</a:t>
            </a:r>
            <a:r>
              <a:rPr lang="tr-TR" altLang="tr-TR" sz="2000" b="1" dirty="0"/>
              <a:t>, açık sarıdır ve </a:t>
            </a:r>
            <a:r>
              <a:rPr lang="tr-TR" altLang="tr-TR" sz="2000" b="1" dirty="0" err="1"/>
              <a:t>debris</a:t>
            </a:r>
            <a:r>
              <a:rPr lang="tr-TR" altLang="tr-TR" sz="2000" b="1" dirty="0"/>
              <a:t> yoktur</a:t>
            </a:r>
          </a:p>
          <a:p>
            <a:pPr eaLnBrk="1" hangingPunct="1"/>
            <a:r>
              <a:rPr lang="tr-TR" altLang="tr-TR" sz="2000" b="1" dirty="0" err="1"/>
              <a:t>Synovial</a:t>
            </a:r>
            <a:r>
              <a:rPr lang="tr-TR" altLang="tr-TR" sz="2000" b="1" dirty="0"/>
              <a:t> volüm, </a:t>
            </a:r>
            <a:r>
              <a:rPr lang="tr-TR" altLang="tr-TR" sz="2000" b="1" dirty="0" err="1"/>
              <a:t>dejeneratif</a:t>
            </a:r>
            <a:r>
              <a:rPr lang="tr-TR" altLang="tr-TR" sz="2000" b="1" dirty="0"/>
              <a:t> eklem hastalığında  az, septik  ve akut </a:t>
            </a:r>
            <a:r>
              <a:rPr lang="tr-TR" altLang="tr-TR" sz="2000" b="1" dirty="0" err="1"/>
              <a:t>artiritislerde</a:t>
            </a:r>
            <a:r>
              <a:rPr lang="tr-TR" altLang="tr-TR" sz="2000" b="1" dirty="0"/>
              <a:t> fazladır</a:t>
            </a:r>
          </a:p>
          <a:p>
            <a:pPr eaLnBrk="1" hangingPunct="1"/>
            <a:r>
              <a:rPr lang="tr-TR" altLang="tr-TR" sz="2000" b="1" dirty="0"/>
              <a:t>Normal </a:t>
            </a:r>
            <a:r>
              <a:rPr lang="tr-TR" altLang="tr-TR" sz="2000" b="1" dirty="0" err="1"/>
              <a:t>synovial</a:t>
            </a:r>
            <a:r>
              <a:rPr lang="tr-TR" altLang="tr-TR" sz="2000" b="1" dirty="0"/>
              <a:t> sıvı, fibrinojen ve pıhtılaşma faktörlerinden yoksun olduğundan dolayı pıhtılaşmaz</a:t>
            </a:r>
          </a:p>
          <a:p>
            <a:pPr eaLnBrk="1" hangingPunct="1"/>
            <a:r>
              <a:rPr lang="tr-TR" altLang="tr-TR" sz="2000" b="1" dirty="0" err="1"/>
              <a:t>Synovial</a:t>
            </a:r>
            <a:r>
              <a:rPr lang="tr-TR" altLang="tr-TR" sz="2000" b="1" dirty="0"/>
              <a:t> sıvı protein </a:t>
            </a:r>
            <a:r>
              <a:rPr lang="tr-TR" altLang="tr-TR" sz="2000" b="1" dirty="0" smtClean="0"/>
              <a:t>miktarı</a:t>
            </a:r>
            <a:endParaRPr lang="tr-TR" alt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284234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4771" y="609600"/>
            <a:ext cx="11022675" cy="59436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</a:pPr>
            <a:endParaRPr lang="tr-TR" altLang="tr-TR" sz="2800" b="1" dirty="0"/>
          </a:p>
          <a:p>
            <a:pPr marL="609600" indent="-609600">
              <a:lnSpc>
                <a:spcPct val="90000"/>
              </a:lnSpc>
              <a:buNone/>
            </a:pPr>
            <a:r>
              <a:rPr lang="tr-TR" altLang="tr-TR" sz="2800" b="1" dirty="0"/>
              <a:t>     </a:t>
            </a:r>
            <a:r>
              <a:rPr lang="tr-TR" altLang="tr-TR" sz="2800" b="1" dirty="0">
                <a:solidFill>
                  <a:srgbClr val="FFFF00"/>
                </a:solidFill>
              </a:rPr>
              <a:t>Eklemler hareket özelliklerine göre sınıflandırıldığında   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tr-TR" altLang="tr-TR" sz="2800" b="1" dirty="0">
                <a:solidFill>
                  <a:srgbClr val="FFFF00"/>
                </a:solidFill>
              </a:rPr>
              <a:t>     3 gruba </a:t>
            </a:r>
            <a:r>
              <a:rPr lang="tr-TR" altLang="tr-TR" sz="2800" b="1" dirty="0" smtClean="0">
                <a:solidFill>
                  <a:srgbClr val="FFFF00"/>
                </a:solidFill>
              </a:rPr>
              <a:t>ayrılırlar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tr-TR" altLang="tr-TR" sz="2800" b="1" dirty="0" smtClean="0">
                <a:solidFill>
                  <a:srgbClr val="FFC000"/>
                </a:solidFill>
              </a:rPr>
              <a:t>SYNARTHRODİAL </a:t>
            </a:r>
            <a:r>
              <a:rPr lang="tr-TR" altLang="tr-TR" sz="2800" b="1" dirty="0">
                <a:solidFill>
                  <a:srgbClr val="FFC000"/>
                </a:solidFill>
              </a:rPr>
              <a:t>eklemler (hareketsiz eklemler)</a:t>
            </a:r>
            <a:r>
              <a:rPr lang="tr-TR" altLang="tr-TR" sz="2800" b="1" dirty="0">
                <a:solidFill>
                  <a:schemeClr val="tx2"/>
                </a:solidFill>
              </a:rPr>
              <a:t>: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tr-TR" altLang="tr-TR" sz="2800" b="1" dirty="0"/>
              <a:t>        Kemikler arası bağlantı bağ doku, kıkırdak doku, kas doku ile kurulur (Kafa tası kemikleri, </a:t>
            </a:r>
            <a:r>
              <a:rPr lang="tr-TR" altLang="tr-TR" sz="2800" b="1" dirty="0" err="1"/>
              <a:t>symphisis</a:t>
            </a:r>
            <a:r>
              <a:rPr lang="tr-TR" altLang="tr-TR" sz="2800" b="1" dirty="0"/>
              <a:t> </a:t>
            </a:r>
            <a:r>
              <a:rPr lang="tr-TR" altLang="tr-TR" sz="2800" b="1" dirty="0" err="1"/>
              <a:t>mandibula</a:t>
            </a:r>
            <a:r>
              <a:rPr lang="tr-TR" altLang="tr-TR" sz="2800" b="1" dirty="0"/>
              <a:t>, </a:t>
            </a:r>
            <a:r>
              <a:rPr lang="tr-TR" altLang="tr-TR" sz="2800" b="1" dirty="0" err="1"/>
              <a:t>symphisis</a:t>
            </a:r>
            <a:r>
              <a:rPr lang="tr-TR" altLang="tr-TR" sz="2800" b="1" dirty="0"/>
              <a:t> </a:t>
            </a:r>
            <a:r>
              <a:rPr lang="tr-TR" altLang="tr-TR" sz="2800" b="1" dirty="0" err="1" smtClean="0"/>
              <a:t>pelvis</a:t>
            </a:r>
            <a:r>
              <a:rPr lang="tr-TR" altLang="tr-TR" sz="2800" b="1" dirty="0" smtClean="0"/>
              <a:t>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sz="2800" b="1" dirty="0" smtClean="0">
                <a:solidFill>
                  <a:srgbClr val="FFC000"/>
                </a:solidFill>
              </a:rPr>
              <a:t>AMHYARTHRODİAL eklemler (az hareketli eklemler):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tr-TR" altLang="tr-TR" sz="2800" b="1" dirty="0" smtClean="0"/>
              <a:t>        </a:t>
            </a:r>
            <a:r>
              <a:rPr lang="tr-TR" altLang="tr-TR" sz="2800" b="1" dirty="0"/>
              <a:t>Kemikler arası bağlantı </a:t>
            </a:r>
            <a:r>
              <a:rPr lang="tr-TR" altLang="tr-TR" sz="2800" b="1" dirty="0" err="1"/>
              <a:t>fibrokartilajinöz</a:t>
            </a:r>
            <a:r>
              <a:rPr lang="tr-TR" altLang="tr-TR" sz="2800" b="1" dirty="0"/>
              <a:t> yapıda diskler ile olur (</a:t>
            </a:r>
            <a:r>
              <a:rPr lang="tr-TR" altLang="tr-TR" sz="2800" b="1" dirty="0" err="1"/>
              <a:t>kolumna</a:t>
            </a:r>
            <a:r>
              <a:rPr lang="tr-TR" altLang="tr-TR" sz="2800" b="1" dirty="0"/>
              <a:t> </a:t>
            </a:r>
            <a:r>
              <a:rPr lang="tr-TR" altLang="tr-TR" sz="2800" b="1" dirty="0" err="1"/>
              <a:t>vertebralisi</a:t>
            </a:r>
            <a:r>
              <a:rPr lang="tr-TR" altLang="tr-TR" sz="2800" b="1" dirty="0"/>
              <a:t> oluşturan </a:t>
            </a:r>
            <a:r>
              <a:rPr lang="tr-TR" altLang="tr-TR" sz="2800" b="1" dirty="0" err="1"/>
              <a:t>vertebralar</a:t>
            </a:r>
            <a:r>
              <a:rPr lang="tr-TR" altLang="tr-TR" sz="2800" b="1" dirty="0"/>
              <a:t> arasındaki </a:t>
            </a:r>
            <a:r>
              <a:rPr lang="tr-TR" altLang="tr-TR" sz="2800" b="1" dirty="0" err="1"/>
              <a:t>intervertebral</a:t>
            </a:r>
            <a:r>
              <a:rPr lang="tr-TR" altLang="tr-TR" sz="2800" b="1" dirty="0"/>
              <a:t> diskler)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tr-TR" altLang="tr-TR" sz="2800" b="1" dirty="0" smtClean="0">
                <a:solidFill>
                  <a:srgbClr val="FFC000"/>
                </a:solidFill>
              </a:rPr>
              <a:t>DİARTHRODİAL </a:t>
            </a:r>
            <a:r>
              <a:rPr lang="tr-TR" altLang="tr-TR" sz="2800" b="1" dirty="0">
                <a:solidFill>
                  <a:srgbClr val="FFC000"/>
                </a:solidFill>
              </a:rPr>
              <a:t>eklemler (hareketli eklemler):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tr-TR" altLang="tr-TR" sz="2800" b="1" dirty="0"/>
              <a:t>        Kemikler arasında boşluk oluşturularak bağlantı kurulur, bu boşlukta </a:t>
            </a:r>
            <a:r>
              <a:rPr lang="tr-TR" altLang="tr-TR" sz="2800" b="1" dirty="0" err="1"/>
              <a:t>synovial</a:t>
            </a:r>
            <a:r>
              <a:rPr lang="tr-TR" altLang="tr-TR" sz="2800" b="1" dirty="0"/>
              <a:t> sıvı olduğu için, bunlara </a:t>
            </a:r>
            <a:r>
              <a:rPr lang="tr-TR" altLang="tr-TR" sz="2800" b="1" dirty="0" err="1"/>
              <a:t>synovial</a:t>
            </a:r>
            <a:r>
              <a:rPr lang="tr-TR" altLang="tr-TR" sz="2800" b="1" dirty="0"/>
              <a:t> eklemler de denir (EKSTREMİTE EKLEMLERİ ) </a:t>
            </a:r>
          </a:p>
        </p:txBody>
      </p:sp>
    </p:spTree>
    <p:extLst>
      <p:ext uri="{BB962C8B-B14F-4D97-AF65-F5344CB8AC3E}">
        <p14:creationId xmlns:p14="http://schemas.microsoft.com/office/powerpoint/2010/main" val="381438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787791" y="805106"/>
            <a:ext cx="7441809" cy="4948579"/>
          </a:xfrm>
        </p:spPr>
        <p:txBody>
          <a:bodyPr>
            <a:noAutofit/>
          </a:bodyPr>
          <a:lstStyle/>
          <a:p>
            <a:r>
              <a:rPr lang="tr-TR" sz="2800" b="1" dirty="0"/>
              <a:t>Fizyolojik olarak normal bir </a:t>
            </a:r>
            <a:r>
              <a:rPr lang="tr-TR" sz="2800" b="1" dirty="0" err="1"/>
              <a:t>sinovial</a:t>
            </a:r>
            <a:r>
              <a:rPr lang="tr-TR" sz="2800" b="1" dirty="0"/>
              <a:t> eklem sürtünmesiz ve aşınmaya dayanıklı bir eklem yüzeyine sahiptir. </a:t>
            </a:r>
            <a:endParaRPr lang="tr-TR" sz="2800" b="1" dirty="0" smtClean="0"/>
          </a:p>
          <a:p>
            <a:r>
              <a:rPr lang="tr-TR" sz="2800" b="1" dirty="0" smtClean="0"/>
              <a:t>Bir </a:t>
            </a:r>
            <a:r>
              <a:rPr lang="tr-TR" sz="2800" b="1" dirty="0"/>
              <a:t>“</a:t>
            </a:r>
            <a:r>
              <a:rPr lang="tr-TR" sz="2800" b="1" dirty="0" err="1"/>
              <a:t>diarthrozis</a:t>
            </a:r>
            <a:r>
              <a:rPr lang="tr-TR" sz="2800" b="1" dirty="0"/>
              <a:t>” </a:t>
            </a:r>
            <a:r>
              <a:rPr lang="tr-TR" sz="2800" b="1" dirty="0" smtClean="0"/>
              <a:t>eklem: </a:t>
            </a:r>
            <a:r>
              <a:rPr lang="tr-TR" sz="2800" b="1" dirty="0" err="1" smtClean="0"/>
              <a:t>kıkırdağ</a:t>
            </a:r>
            <a:r>
              <a:rPr lang="tr-TR" sz="2800" b="1" dirty="0"/>
              <a:t>,</a:t>
            </a:r>
            <a:r>
              <a:rPr lang="tr-TR" sz="2800" b="1" dirty="0" smtClean="0"/>
              <a:t> </a:t>
            </a:r>
            <a:r>
              <a:rPr lang="tr-TR" sz="2800" b="1" dirty="0" err="1"/>
              <a:t>synovial</a:t>
            </a:r>
            <a:r>
              <a:rPr lang="tr-TR" sz="2800" b="1" dirty="0"/>
              <a:t> sıvıyla dolu bir eklem kapsülü ve altında yatan </a:t>
            </a:r>
            <a:r>
              <a:rPr lang="tr-TR" sz="2800" b="1" dirty="0" err="1"/>
              <a:t>osseöz</a:t>
            </a:r>
            <a:r>
              <a:rPr lang="tr-TR" sz="2800" b="1" dirty="0"/>
              <a:t> yapıdan oluşmaktadır. </a:t>
            </a:r>
            <a:endParaRPr lang="tr-T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63457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EKLEM KAPSÜLÜ 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b="1" dirty="0"/>
              <a:t>İki kattan en </a:t>
            </a:r>
            <a:r>
              <a:rPr lang="tr-TR" sz="2800" b="1" dirty="0" err="1"/>
              <a:t>dışdaki</a:t>
            </a:r>
            <a:r>
              <a:rPr lang="tr-TR" sz="2800" b="1" dirty="0"/>
              <a:t> </a:t>
            </a:r>
            <a:r>
              <a:rPr lang="tr-TR" sz="2800" b="1" dirty="0" err="1"/>
              <a:t>fibrotik</a:t>
            </a:r>
            <a:r>
              <a:rPr lang="tr-TR" sz="2800" b="1" dirty="0"/>
              <a:t> eklem kapsülü, ekleme </a:t>
            </a:r>
            <a:r>
              <a:rPr lang="tr-TR" sz="2800" b="1" dirty="0" err="1"/>
              <a:t>stabilite</a:t>
            </a:r>
            <a:r>
              <a:rPr lang="tr-TR" sz="2800" b="1" dirty="0"/>
              <a:t> kazandıran yoğun </a:t>
            </a:r>
            <a:r>
              <a:rPr lang="tr-TR" sz="2800" b="1" dirty="0" err="1"/>
              <a:t>fibroz</a:t>
            </a:r>
            <a:r>
              <a:rPr lang="tr-TR" sz="2800" b="1" dirty="0"/>
              <a:t> bağ dokudan kuruludur. </a:t>
            </a:r>
            <a:r>
              <a:rPr lang="tr-TR" sz="2800" b="1" dirty="0" err="1"/>
              <a:t>Kollajen</a:t>
            </a:r>
            <a:r>
              <a:rPr lang="tr-TR" sz="2800" b="1" dirty="0"/>
              <a:t> fiberler vardır, bu kat </a:t>
            </a:r>
            <a:r>
              <a:rPr lang="tr-TR" sz="2800" b="1" dirty="0" err="1"/>
              <a:t>sensibldir</a:t>
            </a:r>
            <a:r>
              <a:rPr lang="tr-TR" sz="2800" b="1" dirty="0"/>
              <a:t>.</a:t>
            </a:r>
          </a:p>
          <a:p>
            <a:r>
              <a:rPr lang="tr-TR" sz="2800" b="1" dirty="0"/>
              <a:t>İçteki kat ise </a:t>
            </a:r>
            <a:r>
              <a:rPr lang="tr-TR" sz="2800" b="1" dirty="0" err="1"/>
              <a:t>synovial</a:t>
            </a:r>
            <a:r>
              <a:rPr lang="tr-TR" sz="2800" b="1" dirty="0"/>
              <a:t> sıvı salgılayan </a:t>
            </a:r>
            <a:r>
              <a:rPr lang="tr-TR" sz="2800" b="1" dirty="0" err="1"/>
              <a:t>synovial</a:t>
            </a:r>
            <a:r>
              <a:rPr lang="tr-TR" sz="2800" b="1" dirty="0"/>
              <a:t> eklem </a:t>
            </a:r>
            <a:r>
              <a:rPr lang="tr-TR" sz="2800" b="1" dirty="0" smtClean="0"/>
              <a:t>kapsülüdür, </a:t>
            </a:r>
            <a:r>
              <a:rPr lang="tr-TR" sz="2800" b="1" dirty="0" err="1" smtClean="0"/>
              <a:t>İnsensibldir</a:t>
            </a:r>
            <a:r>
              <a:rPr lang="tr-TR" sz="2800" b="1" dirty="0"/>
              <a:t>.</a:t>
            </a:r>
            <a:endParaRPr lang="tr-T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895906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Synovial</a:t>
            </a:r>
            <a:r>
              <a:rPr lang="tr-TR" dirty="0"/>
              <a:t> sıvı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err="1" smtClean="0"/>
              <a:t>Synovial</a:t>
            </a:r>
            <a:r>
              <a:rPr lang="tr-TR" sz="2800" b="1" dirty="0" smtClean="0"/>
              <a:t> sıvı ( </a:t>
            </a:r>
            <a:r>
              <a:rPr lang="tr-TR" sz="2800" b="1" dirty="0" err="1" smtClean="0"/>
              <a:t>syn</a:t>
            </a:r>
            <a:r>
              <a:rPr lang="tr-TR" sz="2800" b="1" dirty="0" smtClean="0"/>
              <a:t>: benzer , </a:t>
            </a:r>
            <a:r>
              <a:rPr lang="tr-TR" sz="2800" b="1" dirty="0" err="1" smtClean="0"/>
              <a:t>ovial</a:t>
            </a:r>
            <a:r>
              <a:rPr lang="tr-TR" sz="2800" b="1" dirty="0" smtClean="0"/>
              <a:t>: yumurta akı ) eklem </a:t>
            </a:r>
            <a:r>
              <a:rPr lang="tr-TR" sz="2800" b="1" dirty="0"/>
              <a:t>kapsülünün </a:t>
            </a:r>
            <a:r>
              <a:rPr lang="tr-TR" sz="2800" b="1" dirty="0" err="1"/>
              <a:t>synovial</a:t>
            </a:r>
            <a:r>
              <a:rPr lang="tr-TR" sz="2800" b="1" dirty="0"/>
              <a:t> </a:t>
            </a:r>
            <a:r>
              <a:rPr lang="tr-TR" sz="2800" b="1" dirty="0" err="1"/>
              <a:t>membrandaki</a:t>
            </a:r>
            <a:r>
              <a:rPr lang="tr-TR" sz="2800" b="1" dirty="0"/>
              <a:t> hücrelerce üretilen </a:t>
            </a:r>
            <a:r>
              <a:rPr lang="tr-TR" sz="2800" b="1" dirty="0" err="1"/>
              <a:t>vizköz</a:t>
            </a:r>
            <a:r>
              <a:rPr lang="tr-TR" sz="2800" b="1" dirty="0"/>
              <a:t> bir maddedir. Bu sıvı, </a:t>
            </a:r>
            <a:r>
              <a:rPr lang="tr-TR" sz="2800" b="1" dirty="0" smtClean="0"/>
              <a:t>karşılıklı </a:t>
            </a:r>
            <a:r>
              <a:rPr lang="tr-TR" sz="2800" b="1" dirty="0"/>
              <a:t>eklem yüzlerinin </a:t>
            </a:r>
            <a:r>
              <a:rPr lang="tr-TR" sz="2800" b="1" dirty="0" err="1"/>
              <a:t>lubrikasyonunu</a:t>
            </a:r>
            <a:r>
              <a:rPr lang="tr-TR" sz="2800" b="1" dirty="0"/>
              <a:t> ve yüzeylerin birbiriyle temasını önleyerek eklem kıkırdağının beslenmesi ve atık maddelerin uzaklaştırılmasını sağlar.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027657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NORMAL </a:t>
            </a:r>
            <a:r>
              <a:rPr lang="tr-TR" dirty="0" smtClean="0"/>
              <a:t>eklem </a:t>
            </a:r>
            <a:r>
              <a:rPr lang="tr-TR" dirty="0" err="1" smtClean="0"/>
              <a:t>KIKIRDAğı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9783" y="1903528"/>
            <a:ext cx="9756911" cy="3649133"/>
          </a:xfrm>
        </p:spPr>
        <p:txBody>
          <a:bodyPr/>
          <a:lstStyle/>
          <a:p>
            <a:r>
              <a:rPr lang="tr-TR" sz="2800" b="1" dirty="0" err="1"/>
              <a:t>Hyalin</a:t>
            </a:r>
            <a:r>
              <a:rPr lang="tr-TR" sz="2800" b="1" dirty="0"/>
              <a:t> kıkırdak uzun kemiklerin uç kısımlarında bulunan </a:t>
            </a:r>
            <a:r>
              <a:rPr lang="tr-TR" sz="2800" b="1" dirty="0" err="1"/>
              <a:t>avasküler</a:t>
            </a:r>
            <a:r>
              <a:rPr lang="tr-TR" sz="2800" b="1" dirty="0"/>
              <a:t>, </a:t>
            </a:r>
            <a:r>
              <a:rPr lang="tr-TR" sz="2800" b="1" dirty="0" err="1"/>
              <a:t>aneural</a:t>
            </a:r>
            <a:r>
              <a:rPr lang="tr-TR" sz="2800" b="1" dirty="0"/>
              <a:t> ve </a:t>
            </a:r>
            <a:r>
              <a:rPr lang="tr-TR" sz="2800" b="1" dirty="0" err="1"/>
              <a:t>alenfatik</a:t>
            </a:r>
            <a:r>
              <a:rPr lang="tr-TR" sz="2800" b="1" dirty="0"/>
              <a:t> bir dokudur. Düzgün ve elastik bir doku olup, eklem hareketlerinde sürtünmeyi en aza indirerek </a:t>
            </a:r>
            <a:r>
              <a:rPr lang="tr-TR" sz="2800" b="1" dirty="0" err="1"/>
              <a:t>subkondral</a:t>
            </a:r>
            <a:r>
              <a:rPr lang="tr-TR" sz="2800" b="1" dirty="0"/>
              <a:t> kemiğe binen </a:t>
            </a:r>
            <a:r>
              <a:rPr lang="tr-TR" sz="2800" b="1" dirty="0" smtClean="0"/>
              <a:t>kuvvetleri önler</a:t>
            </a:r>
            <a:r>
              <a:rPr lang="tr-TR" sz="2800" b="1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7845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Kondrosit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b="1" dirty="0" smtClean="0"/>
              <a:t>Kıkırdak </a:t>
            </a:r>
            <a:r>
              <a:rPr lang="tr-TR" sz="2800" b="1" dirty="0" err="1"/>
              <a:t>kondrosit</a:t>
            </a:r>
            <a:r>
              <a:rPr lang="tr-TR" sz="2800" b="1" dirty="0"/>
              <a:t> ve </a:t>
            </a:r>
            <a:r>
              <a:rPr lang="tr-TR" sz="2800" b="1" dirty="0" err="1"/>
              <a:t>extraselüler</a:t>
            </a:r>
            <a:r>
              <a:rPr lang="tr-TR" sz="2800" b="1" dirty="0"/>
              <a:t> </a:t>
            </a:r>
            <a:r>
              <a:rPr lang="tr-TR" sz="2800" b="1" dirty="0" err="1"/>
              <a:t>matriksten</a:t>
            </a:r>
            <a:r>
              <a:rPr lang="tr-TR" sz="2800" b="1" dirty="0"/>
              <a:t> oluşur. </a:t>
            </a:r>
            <a:r>
              <a:rPr lang="tr-TR" sz="2800" b="1" dirty="0" err="1"/>
              <a:t>Kondrositler</a:t>
            </a:r>
            <a:r>
              <a:rPr lang="tr-TR" sz="2800" b="1" dirty="0"/>
              <a:t> toplam doku hacminin % 5’lik gibi az bir kısmını oluştururlar. </a:t>
            </a:r>
            <a:r>
              <a:rPr lang="tr-TR" sz="2800" b="1" dirty="0" err="1"/>
              <a:t>Kondrositler</a:t>
            </a:r>
            <a:r>
              <a:rPr lang="tr-TR" sz="2800" b="1" dirty="0"/>
              <a:t> </a:t>
            </a:r>
            <a:r>
              <a:rPr lang="tr-TR" sz="2800" b="1" dirty="0" err="1"/>
              <a:t>metabolik</a:t>
            </a:r>
            <a:r>
              <a:rPr lang="tr-TR" sz="2800" b="1" dirty="0"/>
              <a:t> olarak aktif hücreler olup, </a:t>
            </a:r>
            <a:r>
              <a:rPr lang="tr-TR" sz="2800" b="1" dirty="0" err="1"/>
              <a:t>extraselüler</a:t>
            </a:r>
            <a:r>
              <a:rPr lang="tr-TR" sz="2800" b="1" dirty="0"/>
              <a:t> </a:t>
            </a:r>
            <a:r>
              <a:rPr lang="tr-TR" sz="2800" b="1" dirty="0" err="1"/>
              <a:t>matriksin</a:t>
            </a:r>
            <a:r>
              <a:rPr lang="tr-TR" sz="2800" b="1" dirty="0"/>
              <a:t> ve bunların </a:t>
            </a:r>
            <a:r>
              <a:rPr lang="tr-TR" sz="2800" b="1" dirty="0" err="1"/>
              <a:t>periselüler</a:t>
            </a:r>
            <a:r>
              <a:rPr lang="tr-TR" sz="2800" b="1" dirty="0"/>
              <a:t> elemanlarının üretimi ile korunmasında rol oynarlar.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3814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58129" y="689317"/>
            <a:ext cx="828587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err="1">
                <a:solidFill>
                  <a:srgbClr val="FFFF00"/>
                </a:solidFill>
              </a:rPr>
              <a:t>Ekstraselüler</a:t>
            </a:r>
            <a:r>
              <a:rPr lang="tr-TR" sz="3200" b="1" dirty="0">
                <a:solidFill>
                  <a:srgbClr val="FFFF00"/>
                </a:solidFill>
              </a:rPr>
              <a:t> </a:t>
            </a:r>
            <a:r>
              <a:rPr lang="tr-TR" sz="3200" b="1" dirty="0" err="1">
                <a:solidFill>
                  <a:srgbClr val="FFFF00"/>
                </a:solidFill>
              </a:rPr>
              <a:t>Matriks</a:t>
            </a:r>
            <a:r>
              <a:rPr lang="tr-TR" sz="3200" b="1" dirty="0">
                <a:solidFill>
                  <a:srgbClr val="FFFF00"/>
                </a:solidFill>
              </a:rPr>
              <a:t> ( </a:t>
            </a:r>
            <a:r>
              <a:rPr lang="tr-TR" sz="3200" b="1" dirty="0" err="1">
                <a:solidFill>
                  <a:srgbClr val="FFFF00"/>
                </a:solidFill>
              </a:rPr>
              <a:t>Extracellular</a:t>
            </a:r>
            <a:r>
              <a:rPr lang="tr-TR" sz="3200" b="1" dirty="0">
                <a:solidFill>
                  <a:srgbClr val="FFFF00"/>
                </a:solidFill>
              </a:rPr>
              <a:t> </a:t>
            </a:r>
            <a:r>
              <a:rPr lang="tr-TR" sz="3200" b="1" dirty="0" err="1" smtClean="0">
                <a:solidFill>
                  <a:srgbClr val="FFFF00"/>
                </a:solidFill>
              </a:rPr>
              <a:t>matriks</a:t>
            </a:r>
            <a:r>
              <a:rPr lang="tr-TR" sz="3200" b="1" dirty="0" smtClean="0">
                <a:solidFill>
                  <a:srgbClr val="FFFF00"/>
                </a:solidFill>
              </a:rPr>
              <a:t> </a:t>
            </a:r>
            <a:r>
              <a:rPr lang="tr-TR" sz="3200" b="1" dirty="0">
                <a:solidFill>
                  <a:srgbClr val="FFFF00"/>
                </a:solidFill>
              </a:rPr>
              <a:t>) </a:t>
            </a:r>
            <a:r>
              <a:rPr lang="tr-TR" sz="2800" b="1" dirty="0" err="1" smtClean="0"/>
              <a:t>Extraselüler</a:t>
            </a:r>
            <a:r>
              <a:rPr lang="tr-TR" sz="2800" b="1" dirty="0" smtClean="0"/>
              <a:t> </a:t>
            </a:r>
            <a:r>
              <a:rPr lang="tr-TR" sz="2800" b="1" dirty="0" err="1"/>
              <a:t>matriks</a:t>
            </a:r>
            <a:r>
              <a:rPr lang="tr-TR" sz="2800" b="1" dirty="0"/>
              <a:t> </a:t>
            </a:r>
            <a:r>
              <a:rPr lang="tr-TR" sz="2800" b="1" dirty="0" err="1"/>
              <a:t>primer</a:t>
            </a:r>
            <a:r>
              <a:rPr lang="tr-TR" sz="2800" b="1" dirty="0"/>
              <a:t> olarak </a:t>
            </a:r>
            <a:r>
              <a:rPr lang="tr-TR" sz="2800" b="1" dirty="0" err="1"/>
              <a:t>kollajen</a:t>
            </a:r>
            <a:r>
              <a:rPr lang="tr-TR" sz="2800" b="1" dirty="0"/>
              <a:t>, </a:t>
            </a:r>
            <a:r>
              <a:rPr lang="tr-TR" sz="2800" b="1" dirty="0" err="1"/>
              <a:t>proteoglikan</a:t>
            </a:r>
            <a:r>
              <a:rPr lang="tr-TR" sz="2800" b="1" dirty="0"/>
              <a:t> ve sudan oluşur. </a:t>
            </a:r>
            <a:r>
              <a:rPr lang="tr-TR" sz="2800" b="1" dirty="0" err="1"/>
              <a:t>Kollajen</a:t>
            </a:r>
            <a:r>
              <a:rPr lang="tr-TR" sz="2800" b="1" dirty="0"/>
              <a:t> </a:t>
            </a:r>
            <a:r>
              <a:rPr lang="tr-TR" sz="2800" b="1" dirty="0" err="1"/>
              <a:t>fibriller</a:t>
            </a:r>
            <a:r>
              <a:rPr lang="tr-TR" sz="2800" b="1" dirty="0"/>
              <a:t> </a:t>
            </a:r>
            <a:r>
              <a:rPr lang="tr-TR" sz="2800" b="1" dirty="0" err="1"/>
              <a:t>proteoglikanlar</a:t>
            </a:r>
            <a:r>
              <a:rPr lang="tr-TR" sz="2800" b="1" dirty="0"/>
              <a:t> ve suyun oluşturduğu </a:t>
            </a:r>
            <a:r>
              <a:rPr lang="tr-TR" sz="2800" b="1" dirty="0" err="1"/>
              <a:t>rnatriksin</a:t>
            </a:r>
            <a:r>
              <a:rPr lang="tr-TR" sz="2800" b="1" dirty="0"/>
              <a:t> asıl görevi, altında yatan </a:t>
            </a:r>
            <a:r>
              <a:rPr lang="tr-TR" sz="2800" b="1" dirty="0" err="1"/>
              <a:t>subkondral</a:t>
            </a:r>
            <a:r>
              <a:rPr lang="tr-TR" sz="2800" b="1" dirty="0"/>
              <a:t> kemiğe düzgün ve pürüzsüz bir yüzey sağlayıp etkiyen basınca karşı yastık görevi görerek, hareketi kolaylaştırmaktadır. </a:t>
            </a:r>
          </a:p>
        </p:txBody>
      </p:sp>
    </p:spTree>
    <p:extLst>
      <p:ext uri="{BB962C8B-B14F-4D97-AF65-F5344CB8AC3E}">
        <p14:creationId xmlns:p14="http://schemas.microsoft.com/office/powerpoint/2010/main" val="1701429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135" y="381000"/>
            <a:ext cx="11687694" cy="6019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000" dirty="0">
                <a:solidFill>
                  <a:srgbClr val="FFFF00"/>
                </a:solidFill>
              </a:rPr>
              <a:t>     </a:t>
            </a:r>
            <a:r>
              <a:rPr lang="tr-TR" altLang="tr-TR" sz="3500" b="1" dirty="0">
                <a:solidFill>
                  <a:srgbClr val="FFFF00"/>
                </a:solidFill>
              </a:rPr>
              <a:t>SYNOVİAL MEMBRANIN YANGISI </a:t>
            </a:r>
            <a:r>
              <a:rPr lang="tr-TR" altLang="tr-TR" sz="3500" b="1" dirty="0" smtClean="0">
                <a:solidFill>
                  <a:srgbClr val="FFFF00"/>
                </a:solidFill>
              </a:rPr>
              <a:t>(eklem yangısı, </a:t>
            </a:r>
            <a:r>
              <a:rPr lang="tr-TR" altLang="tr-TR" sz="3500" b="1" dirty="0" err="1" smtClean="0">
                <a:solidFill>
                  <a:srgbClr val="FFFF00"/>
                </a:solidFill>
              </a:rPr>
              <a:t>artritis</a:t>
            </a:r>
            <a:r>
              <a:rPr lang="tr-TR" altLang="tr-TR" sz="3500" b="1" dirty="0" smtClean="0">
                <a:solidFill>
                  <a:srgbClr val="FFFF00"/>
                </a:solidFill>
              </a:rPr>
              <a:t>, </a:t>
            </a:r>
            <a:r>
              <a:rPr lang="tr-TR" altLang="tr-TR" sz="3500" b="1" dirty="0" err="1" smtClean="0">
                <a:solidFill>
                  <a:srgbClr val="FFFF00"/>
                </a:solidFill>
              </a:rPr>
              <a:t>synovitis</a:t>
            </a:r>
            <a:r>
              <a:rPr lang="tr-TR" altLang="tr-TR" sz="3500" b="1" dirty="0" smtClean="0">
                <a:solidFill>
                  <a:srgbClr val="FFFF00"/>
                </a:solidFill>
              </a:rPr>
              <a:t>) </a:t>
            </a:r>
            <a:endParaRPr lang="tr-TR" altLang="tr-TR" sz="3500" b="1" dirty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3000" b="1" dirty="0" err="1" smtClean="0"/>
              <a:t>Yangılaşan</a:t>
            </a:r>
            <a:r>
              <a:rPr lang="tr-TR" altLang="tr-TR" sz="3000" b="1" dirty="0" smtClean="0"/>
              <a:t> </a:t>
            </a:r>
            <a:r>
              <a:rPr lang="tr-TR" altLang="tr-TR" sz="3000" b="1" dirty="0"/>
              <a:t>eklem sıvısı, kıkırdak </a:t>
            </a:r>
            <a:r>
              <a:rPr lang="tr-TR" altLang="tr-TR" sz="3000" b="1" dirty="0" err="1"/>
              <a:t>yıkımlayıcı</a:t>
            </a:r>
            <a:r>
              <a:rPr lang="tr-TR" altLang="tr-TR" sz="3000" b="1" dirty="0"/>
              <a:t> enzim kaynağı olur          (</a:t>
            </a:r>
            <a:r>
              <a:rPr lang="tr-TR" altLang="tr-TR" sz="3000" b="1" dirty="0" err="1"/>
              <a:t>proteaz</a:t>
            </a:r>
            <a:r>
              <a:rPr lang="tr-TR" altLang="tr-TR" sz="3000" b="1" dirty="0"/>
              <a:t>, </a:t>
            </a:r>
            <a:r>
              <a:rPr lang="tr-TR" altLang="tr-TR" sz="3000" b="1" dirty="0" err="1"/>
              <a:t>kollagenaz</a:t>
            </a:r>
            <a:r>
              <a:rPr lang="tr-TR" altLang="tr-TR" sz="3000" b="1" dirty="0"/>
              <a:t> gibi enzimler </a:t>
            </a:r>
            <a:r>
              <a:rPr lang="tr-TR" altLang="tr-TR" sz="3000" b="1" dirty="0" err="1"/>
              <a:t>glikozaminoglikan</a:t>
            </a:r>
            <a:r>
              <a:rPr lang="tr-TR" altLang="tr-TR" sz="3000" b="1" dirty="0"/>
              <a:t> ve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3000" b="1" dirty="0"/>
              <a:t>       </a:t>
            </a:r>
            <a:r>
              <a:rPr lang="tr-TR" altLang="tr-TR" sz="3000" b="1" dirty="0" err="1"/>
              <a:t>proteoglikanların</a:t>
            </a:r>
            <a:r>
              <a:rPr lang="tr-TR" altLang="tr-TR" sz="3000" b="1" dirty="0"/>
              <a:t> yıkımına neden olurlar)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000" b="1" dirty="0"/>
              <a:t>Yangılı </a:t>
            </a:r>
            <a:r>
              <a:rPr lang="tr-TR" altLang="tr-TR" sz="3000" b="1" dirty="0" err="1"/>
              <a:t>synoviadan</a:t>
            </a:r>
            <a:r>
              <a:rPr lang="tr-TR" altLang="tr-TR" sz="3000" b="1" dirty="0"/>
              <a:t> salınan </a:t>
            </a:r>
            <a:r>
              <a:rPr lang="tr-TR" altLang="tr-TR" sz="3000" b="1" dirty="0" err="1"/>
              <a:t>prostaglandinler</a:t>
            </a:r>
            <a:r>
              <a:rPr lang="tr-TR" altLang="tr-TR" sz="3000" b="1" dirty="0"/>
              <a:t>, </a:t>
            </a:r>
            <a:r>
              <a:rPr lang="tr-TR" altLang="tr-TR" sz="3000" b="1" dirty="0" err="1"/>
              <a:t>proteoglikan</a:t>
            </a:r>
            <a:r>
              <a:rPr lang="tr-TR" altLang="tr-TR" sz="3000" b="1" dirty="0"/>
              <a:t>    konsantrasyonunu düşürürler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000" b="1" dirty="0"/>
              <a:t>Serbest oksijen radikalleri yangılı eklemde </a:t>
            </a:r>
            <a:r>
              <a:rPr lang="tr-TR" altLang="tr-TR" sz="3000" b="1" dirty="0" err="1"/>
              <a:t>nötrofillerden</a:t>
            </a:r>
            <a:r>
              <a:rPr lang="tr-TR" altLang="tr-TR" sz="3000" b="1" dirty="0"/>
              <a:t> salınır ve </a:t>
            </a:r>
            <a:r>
              <a:rPr lang="tr-TR" altLang="tr-TR" sz="3000" b="1" dirty="0" err="1"/>
              <a:t>proteoglikanları</a:t>
            </a:r>
            <a:r>
              <a:rPr lang="tr-TR" altLang="tr-TR" sz="3000" b="1" dirty="0"/>
              <a:t>, </a:t>
            </a:r>
            <a:r>
              <a:rPr lang="tr-TR" altLang="tr-TR" sz="3000" b="1" dirty="0" err="1"/>
              <a:t>kollajeni</a:t>
            </a:r>
            <a:r>
              <a:rPr lang="tr-TR" altLang="tr-TR" sz="3000" b="1" dirty="0"/>
              <a:t> ve </a:t>
            </a:r>
            <a:r>
              <a:rPr lang="tr-TR" altLang="tr-TR" sz="3000" b="1" dirty="0" err="1"/>
              <a:t>hyaluronik</a:t>
            </a:r>
            <a:r>
              <a:rPr lang="tr-TR" altLang="tr-TR" sz="3000" b="1" dirty="0"/>
              <a:t> asidi yıkımlar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000" b="1" dirty="0" err="1"/>
              <a:t>Synovial</a:t>
            </a:r>
            <a:r>
              <a:rPr lang="tr-TR" altLang="tr-TR" sz="3000" b="1" dirty="0"/>
              <a:t> sıvı artışından dolayı oluşan hacimsel artış </a:t>
            </a:r>
            <a:r>
              <a:rPr lang="tr-TR" altLang="tr-TR" sz="3000" b="1" dirty="0" err="1"/>
              <a:t>fibröz</a:t>
            </a:r>
            <a:r>
              <a:rPr lang="tr-TR" altLang="tr-TR" sz="3000" b="1" dirty="0"/>
              <a:t> kata bası yaparak ağrıya neden olur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3000" b="1" dirty="0"/>
              <a:t>Oluşan bu gerginlik </a:t>
            </a:r>
            <a:r>
              <a:rPr lang="tr-TR" altLang="tr-TR" sz="3000" b="1" dirty="0" err="1"/>
              <a:t>subsynovial</a:t>
            </a:r>
            <a:r>
              <a:rPr lang="tr-TR" altLang="tr-TR" sz="3000" b="1" dirty="0"/>
              <a:t> </a:t>
            </a:r>
            <a:r>
              <a:rPr lang="tr-TR" altLang="tr-TR" sz="3000" b="1" dirty="0" err="1"/>
              <a:t>kapillar</a:t>
            </a:r>
            <a:r>
              <a:rPr lang="tr-TR" altLang="tr-TR" sz="3000" b="1" dirty="0"/>
              <a:t> sirkülasyon bozukluğuna neden olarak </a:t>
            </a:r>
            <a:r>
              <a:rPr lang="tr-TR" altLang="tr-TR" sz="3000" b="1" dirty="0" err="1"/>
              <a:t>hipoksi</a:t>
            </a:r>
            <a:r>
              <a:rPr lang="tr-TR" altLang="tr-TR" sz="3000" b="1" dirty="0"/>
              <a:t> ve lokal </a:t>
            </a:r>
            <a:r>
              <a:rPr lang="tr-TR" altLang="tr-TR" sz="3000" b="1" dirty="0" err="1"/>
              <a:t>asidozise</a:t>
            </a:r>
            <a:r>
              <a:rPr lang="tr-TR" altLang="tr-TR" sz="3000" b="1" dirty="0"/>
              <a:t> neden oluşturur.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000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33648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TM03457452[[fn=Gökyüzü]]</Template>
  <TotalTime>225</TotalTime>
  <Words>534</Words>
  <Application>Microsoft Office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Gökyüzü</vt:lpstr>
      <vt:lpstr>Eklem Hastalıkları ve sağaltımı </vt:lpstr>
      <vt:lpstr>PowerPoint Sunusu</vt:lpstr>
      <vt:lpstr>PowerPoint Sunusu</vt:lpstr>
      <vt:lpstr>EKLEM KAPSÜLÜ </vt:lpstr>
      <vt:lpstr>Synovial sıvı </vt:lpstr>
      <vt:lpstr>NORMAL eklem KIKIRDAğı </vt:lpstr>
      <vt:lpstr>Kondrosit </vt:lpstr>
      <vt:lpstr>PowerPoint Sunusu</vt:lpstr>
      <vt:lpstr>PowerPoint Sunusu</vt:lpstr>
      <vt:lpstr>EKLEM HASTALIKLARINDA DİAGNOZ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Ümit Kaya</dc:creator>
  <cp:lastModifiedBy>Bost</cp:lastModifiedBy>
  <cp:revision>23</cp:revision>
  <dcterms:created xsi:type="dcterms:W3CDTF">2016-05-17T19:56:40Z</dcterms:created>
  <dcterms:modified xsi:type="dcterms:W3CDTF">2019-03-25T08:49:00Z</dcterms:modified>
</cp:coreProperties>
</file>