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7" r:id="rId3"/>
    <p:sldId id="278" r:id="rId4"/>
    <p:sldId id="279" r:id="rId5"/>
    <p:sldId id="280" r:id="rId6"/>
    <p:sldId id="261" r:id="rId7"/>
    <p:sldId id="262" r:id="rId8"/>
    <p:sldId id="282" r:id="rId9"/>
    <p:sldId id="283" r:id="rId10"/>
    <p:sldId id="286" r:id="rId11"/>
    <p:sldId id="287" r:id="rId12"/>
    <p:sldId id="30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24.4.2019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Polymer</a:t>
            </a:r>
            <a:r>
              <a:rPr lang="tr-TR" dirty="0" smtClean="0"/>
              <a:t>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3200" dirty="0" err="1" smtClean="0"/>
              <a:t>Chapter</a:t>
            </a:r>
            <a:r>
              <a:rPr lang="tr-TR" sz="3200" dirty="0" smtClean="0"/>
              <a:t> 2</a:t>
            </a:r>
          </a:p>
          <a:p>
            <a:r>
              <a:rPr lang="tr-TR" sz="3200" dirty="0" err="1" smtClean="0"/>
              <a:t>Introduction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Polymer</a:t>
            </a:r>
            <a:r>
              <a:rPr lang="tr-TR" sz="3200" dirty="0" smtClean="0"/>
              <a:t> </a:t>
            </a:r>
            <a:r>
              <a:rPr lang="tr-TR" sz="3200" dirty="0" err="1" smtClean="0"/>
              <a:t>Science</a:t>
            </a:r>
            <a:r>
              <a:rPr lang="tr-TR" sz="3200" dirty="0" smtClean="0"/>
              <a:t> </a:t>
            </a:r>
            <a:r>
              <a:rPr lang="tr-TR" sz="3200" dirty="0" err="1" smtClean="0"/>
              <a:t>Cont’d</a:t>
            </a:r>
            <a:r>
              <a:rPr lang="tr-TR" sz="3200" dirty="0" smtClean="0"/>
              <a:t> </a:t>
            </a:r>
          </a:p>
          <a:p>
            <a:r>
              <a:rPr lang="tr-TR" sz="3200" dirty="0" smtClean="0"/>
              <a:t>&amp;</a:t>
            </a:r>
          </a:p>
          <a:p>
            <a:r>
              <a:rPr lang="tr-TR" sz="3200" dirty="0"/>
              <a:t>CLASSIFICATION OF POLYMERS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CLASSIFICATION OF POLYMERS</a:t>
            </a:r>
            <a:br>
              <a:rPr lang="tr-TR" dirty="0" smtClean="0"/>
            </a:br>
            <a:r>
              <a:rPr lang="tr-TR" sz="2400" dirty="0" smtClean="0"/>
              <a:t>B. POLYMER STRUCTURE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Most</a:t>
            </a:r>
            <a:r>
              <a:rPr lang="tr-TR" sz="2400" dirty="0" smtClean="0"/>
              <a:t> of the </a:t>
            </a:r>
            <a:r>
              <a:rPr lang="tr-TR" sz="2400" dirty="0" err="1" smtClean="0"/>
              <a:t>times</a:t>
            </a:r>
            <a:r>
              <a:rPr lang="tr-TR" sz="2400" dirty="0" smtClean="0"/>
              <a:t>, the l</a:t>
            </a:r>
            <a:r>
              <a:rPr lang="en-US" sz="2400" dirty="0" err="1" smtClean="0"/>
              <a:t>inear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tr-TR" sz="2400" dirty="0" smtClean="0"/>
              <a:t>the </a:t>
            </a:r>
            <a:r>
              <a:rPr lang="en-US" sz="2400" dirty="0" smtClean="0"/>
              <a:t>branched </a:t>
            </a:r>
            <a:r>
              <a:rPr lang="en-US" sz="2400" dirty="0"/>
              <a:t>polymers are </a:t>
            </a:r>
            <a:r>
              <a:rPr lang="en-US" sz="2400" dirty="0" smtClean="0"/>
              <a:t>soluble </a:t>
            </a:r>
            <a:r>
              <a:rPr lang="en-US" sz="2400" dirty="0"/>
              <a:t>in some </a:t>
            </a:r>
            <a:r>
              <a:rPr lang="en-US" sz="2400" dirty="0" smtClean="0"/>
              <a:t>solvent</a:t>
            </a:r>
            <a:r>
              <a:rPr lang="tr-TR" sz="2400" dirty="0" smtClean="0"/>
              <a:t> </a:t>
            </a:r>
            <a:r>
              <a:rPr lang="en-US" sz="2400" dirty="0" smtClean="0"/>
              <a:t>at </a:t>
            </a:r>
            <a:r>
              <a:rPr lang="en-US" sz="2400" dirty="0"/>
              <a:t>normal temperatures. </a:t>
            </a:r>
            <a:endParaRPr lang="tr-TR" sz="2400" dirty="0" smtClean="0"/>
          </a:p>
          <a:p>
            <a:r>
              <a:rPr lang="tr-TR" sz="2400" dirty="0" err="1" smtClean="0"/>
              <a:t>However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the presence of </a:t>
            </a:r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en-US" sz="2400" dirty="0" smtClean="0"/>
              <a:t>polar </a:t>
            </a:r>
            <a:r>
              <a:rPr lang="en-US" sz="2400" dirty="0"/>
              <a:t>pendant groups can considerably reduce room </a:t>
            </a:r>
            <a:r>
              <a:rPr lang="en-US" sz="2400" dirty="0" smtClean="0"/>
              <a:t>temperature</a:t>
            </a:r>
            <a:r>
              <a:rPr lang="tr-TR" sz="2400" dirty="0" smtClean="0"/>
              <a:t> </a:t>
            </a:r>
            <a:r>
              <a:rPr lang="en-US" sz="2400" dirty="0" smtClean="0"/>
              <a:t>solubility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smtClean="0"/>
              <a:t>On the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tr-TR" sz="2400" dirty="0" smtClean="0"/>
              <a:t>, the c</a:t>
            </a:r>
            <a:r>
              <a:rPr lang="en-US" sz="2400" dirty="0" err="1" smtClean="0"/>
              <a:t>rosslinked</a:t>
            </a:r>
            <a:r>
              <a:rPr lang="en-US" sz="2400" dirty="0" smtClean="0"/>
              <a:t> </a:t>
            </a:r>
            <a:r>
              <a:rPr lang="en-US" sz="2400" dirty="0"/>
              <a:t>polymers are chemically tied </a:t>
            </a:r>
            <a:r>
              <a:rPr lang="en-US" sz="2400" dirty="0" smtClean="0"/>
              <a:t>together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Hence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smtClean="0"/>
              <a:t>the </a:t>
            </a:r>
            <a:r>
              <a:rPr lang="en-US" sz="2400" dirty="0" smtClean="0"/>
              <a:t>crosslinked </a:t>
            </a:r>
            <a:r>
              <a:rPr lang="en-US" sz="2400" dirty="0"/>
              <a:t>polymers do not </a:t>
            </a:r>
            <a:r>
              <a:rPr lang="en-US" sz="2400" dirty="0" smtClean="0"/>
              <a:t>dissolve,</a:t>
            </a:r>
            <a:r>
              <a:rPr lang="tr-TR" sz="2400" dirty="0" smtClean="0"/>
              <a:t> </a:t>
            </a:r>
            <a:r>
              <a:rPr lang="en-US" sz="2400" dirty="0" smtClean="0"/>
              <a:t>but </a:t>
            </a:r>
            <a:r>
              <a:rPr lang="en-US" sz="2400" dirty="0"/>
              <a:t>can only be swelled by liquids.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presence of </a:t>
            </a:r>
            <a:r>
              <a:rPr lang="en-US" sz="2400" dirty="0" smtClean="0"/>
              <a:t>crosslinking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the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chains</a:t>
            </a:r>
            <a:r>
              <a:rPr lang="tr-TR" sz="2400" dirty="0" smtClean="0"/>
              <a:t> </a:t>
            </a:r>
            <a:r>
              <a:rPr lang="en-US" sz="2400" dirty="0" smtClean="0"/>
              <a:t>confers </a:t>
            </a:r>
            <a:r>
              <a:rPr lang="en-US" sz="2400" dirty="0"/>
              <a:t>stability on </a:t>
            </a:r>
            <a:r>
              <a:rPr lang="tr-TR" sz="2400" dirty="0" smtClean="0"/>
              <a:t>the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Highly</a:t>
            </a:r>
            <a:r>
              <a:rPr lang="tr-TR" sz="2400" dirty="0" smtClean="0"/>
              <a:t> </a:t>
            </a:r>
            <a:r>
              <a:rPr lang="en-US" sz="2400" dirty="0" smtClean="0"/>
              <a:t>crosslinked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 </a:t>
            </a:r>
            <a:r>
              <a:rPr lang="en-US" sz="2400" dirty="0"/>
              <a:t>are generally rigid and high-melting. </a:t>
            </a:r>
            <a:endParaRPr lang="tr-TR" sz="2400" dirty="0" smtClean="0"/>
          </a:p>
          <a:p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lots</a:t>
            </a:r>
            <a:r>
              <a:rPr lang="tr-TR" sz="2400" dirty="0" smtClean="0"/>
              <a:t> of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tr-TR" sz="2400" dirty="0" err="1" smtClean="0"/>
              <a:t>crosslinked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polymers</a:t>
            </a:r>
            <a:r>
              <a:rPr lang="tr-TR" sz="2400" dirty="0" smtClean="0"/>
              <a:t> in </a:t>
            </a:r>
            <a:r>
              <a:rPr lang="tr-TR" sz="2400" dirty="0" err="1" smtClean="0"/>
              <a:t>use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41277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CLASSIFICATION OF </a:t>
            </a:r>
            <a:r>
              <a:rPr lang="tr-TR" dirty="0" smtClean="0"/>
              <a:t>POLYMERS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85400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Macromolecules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en-US" sz="2400" dirty="0" smtClean="0"/>
              <a:t>s </a:t>
            </a:r>
            <a:r>
              <a:rPr lang="en-US" sz="2400" dirty="0"/>
              <a:t>in the solid state </a:t>
            </a:r>
            <a:r>
              <a:rPr lang="tr-TR" sz="2400" dirty="0" err="1" smtClean="0"/>
              <a:t>shall</a:t>
            </a:r>
            <a:r>
              <a:rPr lang="en-US" sz="2400" dirty="0" smtClean="0"/>
              <a:t> </a:t>
            </a:r>
            <a:r>
              <a:rPr lang="en-US" sz="2400" dirty="0"/>
              <a:t>be amorphous or crystalline. </a:t>
            </a:r>
            <a:endParaRPr lang="tr-TR" sz="2400" dirty="0" smtClean="0"/>
          </a:p>
          <a:p>
            <a:r>
              <a:rPr lang="tr-TR" sz="2400" dirty="0" err="1" smtClean="0"/>
              <a:t>If</a:t>
            </a:r>
            <a:r>
              <a:rPr lang="en-US" sz="2400" dirty="0" smtClean="0"/>
              <a:t> </a:t>
            </a:r>
            <a:r>
              <a:rPr lang="tr-TR" sz="2400" dirty="0" smtClean="0"/>
              <a:t>the </a:t>
            </a:r>
            <a:r>
              <a:rPr lang="tr-TR" sz="2400" dirty="0" err="1" smtClean="0"/>
              <a:t>macromolecules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polymers </a:t>
            </a:r>
            <a:r>
              <a:rPr lang="en-US" sz="2400" dirty="0"/>
              <a:t>are </a:t>
            </a:r>
            <a:r>
              <a:rPr lang="en-US" sz="2400" dirty="0" smtClean="0"/>
              <a:t>cooled</a:t>
            </a:r>
            <a:r>
              <a:rPr lang="tr-TR" sz="2400" dirty="0" smtClean="0"/>
              <a:t> </a:t>
            </a:r>
            <a:r>
              <a:rPr lang="en-US" sz="2400" dirty="0" smtClean="0"/>
              <a:t>from </a:t>
            </a:r>
            <a:r>
              <a:rPr lang="en-US" sz="2400" dirty="0"/>
              <a:t>the molten state or concentrated from the solution, </a:t>
            </a:r>
            <a:r>
              <a:rPr lang="tr-TR" sz="2400" dirty="0" smtClean="0"/>
              <a:t>the </a:t>
            </a:r>
            <a:r>
              <a:rPr lang="en-US" sz="2400" dirty="0" smtClean="0"/>
              <a:t>molecules </a:t>
            </a:r>
            <a:r>
              <a:rPr lang="en-US" sz="2400" dirty="0"/>
              <a:t>are often attracted to each other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tend </a:t>
            </a:r>
            <a:r>
              <a:rPr lang="en-US" sz="2400" dirty="0"/>
              <a:t>to aggregate as closely as possible into a solid with the least possible potential energy. </a:t>
            </a:r>
            <a:endParaRPr lang="tr-TR" sz="2400" dirty="0" smtClean="0"/>
          </a:p>
          <a:p>
            <a:r>
              <a:rPr lang="en-US" sz="2400" dirty="0" smtClean="0"/>
              <a:t>For </a:t>
            </a:r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types</a:t>
            </a:r>
            <a:r>
              <a:rPr lang="tr-TR" sz="2400" dirty="0" smtClean="0"/>
              <a:t> of </a:t>
            </a:r>
            <a:r>
              <a:rPr lang="en-US" sz="2400" dirty="0" smtClean="0"/>
              <a:t>polymers</a:t>
            </a:r>
            <a:r>
              <a:rPr lang="tr-TR" sz="2400" dirty="0" smtClean="0"/>
              <a:t>, </a:t>
            </a:r>
            <a:r>
              <a:rPr lang="en-US" sz="2400" dirty="0" smtClean="0"/>
              <a:t>individual </a:t>
            </a:r>
            <a:r>
              <a:rPr lang="en-US" sz="2400" dirty="0"/>
              <a:t>chains are folded and packed regularly in </a:t>
            </a:r>
            <a:r>
              <a:rPr lang="en-US" sz="2400" dirty="0" smtClean="0"/>
              <a:t>an</a:t>
            </a:r>
            <a:r>
              <a:rPr lang="tr-TR" sz="2400" dirty="0" smtClean="0"/>
              <a:t> </a:t>
            </a:r>
            <a:r>
              <a:rPr lang="en-US" sz="2400" dirty="0" smtClean="0"/>
              <a:t>orderly </a:t>
            </a:r>
            <a:r>
              <a:rPr lang="en-US" sz="2400" dirty="0"/>
              <a:t>fashion. </a:t>
            </a:r>
            <a:endParaRPr lang="tr-TR" sz="2400" dirty="0" smtClean="0"/>
          </a:p>
          <a:p>
            <a:r>
              <a:rPr lang="tr-TR" sz="2400" dirty="0" err="1" smtClean="0"/>
              <a:t>Hence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resulting solid is a crystalline polymer with a long-range, three-dimensional, </a:t>
            </a:r>
            <a:r>
              <a:rPr lang="en-US" sz="2400" dirty="0" smtClean="0"/>
              <a:t>ordered</a:t>
            </a:r>
            <a:r>
              <a:rPr lang="tr-TR" sz="2400" dirty="0" smtClean="0"/>
              <a:t> </a:t>
            </a:r>
            <a:r>
              <a:rPr lang="en-US" sz="2400" dirty="0" smtClean="0"/>
              <a:t>arrangement</a:t>
            </a:r>
            <a:r>
              <a:rPr lang="tr-TR" sz="2400" dirty="0" smtClean="0"/>
              <a:t> 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on the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at the top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polymer chains are very </a:t>
            </a:r>
            <a:r>
              <a:rPr lang="en-US" sz="2400" dirty="0" smtClean="0"/>
              <a:t>long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</a:t>
            </a:r>
            <a:r>
              <a:rPr lang="en-US" sz="2400" dirty="0"/>
              <a:t>it is </a:t>
            </a:r>
            <a:r>
              <a:rPr lang="tr-TR" sz="2400" dirty="0" err="1" smtClean="0"/>
              <a:t>almost</a:t>
            </a:r>
            <a:r>
              <a:rPr lang="tr-TR" sz="2400" dirty="0" smtClean="0"/>
              <a:t> </a:t>
            </a:r>
            <a:r>
              <a:rPr lang="en-US" sz="2400" dirty="0" smtClean="0"/>
              <a:t>impossible </a:t>
            </a:r>
            <a:r>
              <a:rPr lang="en-US" sz="2400" dirty="0"/>
              <a:t>for the chains to fit </a:t>
            </a:r>
            <a:r>
              <a:rPr lang="en-US" sz="2400" dirty="0" smtClean="0"/>
              <a:t>into</a:t>
            </a:r>
            <a:r>
              <a:rPr lang="tr-TR" sz="2400" dirty="0" smtClean="0"/>
              <a:t> </a:t>
            </a:r>
            <a:r>
              <a:rPr lang="en-US" sz="2400" dirty="0" smtClean="0"/>
              <a:t>a </a:t>
            </a:r>
            <a:r>
              <a:rPr lang="en-US" sz="2400" dirty="0"/>
              <a:t>perfect arrangement equivalent to that observed in low-molecular-weight materials. </a:t>
            </a:r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1690" y="1"/>
            <a:ext cx="1598901" cy="209511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407" y="0"/>
            <a:ext cx="1426095" cy="199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08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0199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molecular weights Mw and </a:t>
            </a:r>
            <a:r>
              <a:rPr lang="en-US" sz="2400" dirty="0" err="1" smtClean="0"/>
              <a:t>Mn</a:t>
            </a:r>
            <a:r>
              <a:rPr lang="tr-TR" sz="2400" dirty="0" smtClean="0"/>
              <a:t> </a:t>
            </a:r>
            <a:r>
              <a:rPr lang="tr-TR" sz="2400" dirty="0" err="1" smtClean="0"/>
              <a:t>give</a:t>
            </a:r>
            <a:r>
              <a:rPr lang="tr-TR" sz="2400" dirty="0" smtClean="0"/>
              <a:t> us </a:t>
            </a:r>
            <a:r>
              <a:rPr lang="en-US" sz="2400" dirty="0" smtClean="0"/>
              <a:t>the </a:t>
            </a:r>
            <a:r>
              <a:rPr lang="en-US" sz="2400" dirty="0" smtClean="0"/>
              <a:t>information on the size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molecules 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addition</a:t>
            </a:r>
            <a:r>
              <a:rPr lang="tr-TR" sz="2400" dirty="0" smtClean="0"/>
              <a:t>, </a:t>
            </a:r>
            <a:r>
              <a:rPr lang="en-US" sz="2400" dirty="0" smtClean="0"/>
              <a:t>this </a:t>
            </a:r>
            <a:r>
              <a:rPr lang="en-US" sz="2400" dirty="0" smtClean="0"/>
              <a:t>ratio </a:t>
            </a:r>
            <a:r>
              <a:rPr lang="tr-TR" sz="2400" dirty="0"/>
              <a:t>of </a:t>
            </a:r>
            <a:r>
              <a:rPr lang="tr-TR" sz="2400" dirty="0" err="1" smtClean="0"/>
              <a:t>Mw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Mn </a:t>
            </a:r>
            <a:r>
              <a:rPr lang="en-US" sz="2400" dirty="0" smtClean="0"/>
              <a:t>is </a:t>
            </a:r>
            <a:r>
              <a:rPr lang="en-US" sz="2400" dirty="0" smtClean="0"/>
              <a:t>a measure of </a:t>
            </a:r>
            <a:r>
              <a:rPr lang="en-US" sz="2400" i="1" dirty="0" smtClean="0">
                <a:solidFill>
                  <a:srgbClr val="FF0000"/>
                </a:solidFill>
              </a:rPr>
              <a:t>polydispersity</a:t>
            </a:r>
            <a:r>
              <a:rPr lang="tr-TR" sz="2400" i="1" dirty="0" smtClean="0">
                <a:solidFill>
                  <a:srgbClr val="FF0000"/>
                </a:solidFill>
              </a:rPr>
              <a:t> (PDI)</a:t>
            </a:r>
            <a:r>
              <a:rPr lang="en-US" sz="2400" dirty="0" smtClean="0"/>
              <a:t>, and </a:t>
            </a:r>
            <a:r>
              <a:rPr lang="en-US" sz="2400" dirty="0" smtClean="0"/>
              <a:t>it </a:t>
            </a:r>
            <a:r>
              <a:rPr lang="en-US" sz="2400" dirty="0" smtClean="0"/>
              <a:t>is often </a:t>
            </a:r>
            <a:r>
              <a:rPr lang="tr-TR" sz="2400" dirty="0" err="1" smtClean="0"/>
              <a:t>called</a:t>
            </a:r>
            <a:r>
              <a:rPr lang="en-US" sz="2400" dirty="0" smtClean="0"/>
              <a:t> as </a:t>
            </a:r>
            <a:r>
              <a:rPr lang="en-US" sz="2400" dirty="0" smtClean="0"/>
              <a:t>the heterogeneity index. </a:t>
            </a:r>
            <a:endParaRPr lang="tr-TR" sz="2400" dirty="0" smtClean="0"/>
          </a:p>
          <a:p>
            <a:r>
              <a:rPr lang="en-US" sz="2400" dirty="0" smtClean="0"/>
              <a:t>In an ideal polymer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 smtClean="0"/>
              <a:t>protein, all the</a:t>
            </a:r>
            <a:r>
              <a:rPr lang="tr-TR" sz="2400" dirty="0" smtClean="0"/>
              <a:t> </a:t>
            </a:r>
            <a:r>
              <a:rPr lang="en-US" sz="2400" dirty="0" smtClean="0"/>
              <a:t>polymer molecules are of the same </a:t>
            </a:r>
            <a:r>
              <a:rPr lang="en-US" sz="2400" dirty="0" smtClean="0"/>
              <a:t>size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means</a:t>
            </a:r>
            <a:r>
              <a:rPr lang="tr-TR" sz="2400" dirty="0" smtClean="0"/>
              <a:t> that </a:t>
            </a:r>
            <a:r>
              <a:rPr lang="en-US" sz="2400" dirty="0"/>
              <a:t>ratio of Mw to </a:t>
            </a:r>
            <a:r>
              <a:rPr lang="en-US" sz="2400" dirty="0" err="1"/>
              <a:t>Mn</a:t>
            </a:r>
            <a:r>
              <a:rPr lang="en-US" sz="2400" dirty="0"/>
              <a:t> </a:t>
            </a:r>
            <a:r>
              <a:rPr lang="en-US" sz="2400" dirty="0" smtClean="0"/>
              <a:t>is</a:t>
            </a:r>
            <a:r>
              <a:rPr lang="tr-TR" sz="2400" dirty="0" smtClean="0"/>
              <a:t>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1.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 smtClean="0"/>
              <a:t>This </a:t>
            </a:r>
            <a:r>
              <a:rPr lang="tr-TR" sz="2400" dirty="0" err="1" smtClean="0"/>
              <a:t>case</a:t>
            </a:r>
            <a:r>
              <a:rPr lang="tr-TR" sz="2400" dirty="0" smtClean="0"/>
              <a:t> can not be </a:t>
            </a:r>
            <a:r>
              <a:rPr lang="tr-TR" sz="2400" dirty="0" err="1" smtClean="0"/>
              <a:t>observed</a:t>
            </a:r>
            <a:r>
              <a:rPr lang="tr-TR" sz="2400" dirty="0"/>
              <a:t> </a:t>
            </a:r>
            <a:r>
              <a:rPr lang="tr-TR" sz="2400" dirty="0" err="1" smtClean="0"/>
              <a:t>with</a:t>
            </a:r>
            <a:r>
              <a:rPr lang="en-US" sz="2400" dirty="0" smtClean="0"/>
              <a:t> </a:t>
            </a:r>
            <a:r>
              <a:rPr lang="en-US" sz="2400" dirty="0" smtClean="0"/>
              <a:t>synthetic </a:t>
            </a:r>
            <a:r>
              <a:rPr lang="en-US" sz="2400" dirty="0" smtClean="0"/>
              <a:t>polymers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 smtClean="0"/>
              <a:t>numerical value of M</a:t>
            </a:r>
            <a:r>
              <a:rPr lang="en-US" sz="2400" baseline="-25000" dirty="0" smtClean="0"/>
              <a:t>w</a:t>
            </a:r>
            <a:r>
              <a:rPr lang="tr-TR" sz="2400" dirty="0" smtClean="0"/>
              <a:t> </a:t>
            </a:r>
            <a:r>
              <a:rPr lang="en-US" sz="2400" dirty="0" smtClean="0"/>
              <a:t>is always greater than </a:t>
            </a:r>
            <a:r>
              <a:rPr lang="tr-TR" sz="2400" dirty="0" smtClean="0"/>
              <a:t>the </a:t>
            </a:r>
            <a:r>
              <a:rPr lang="en-US" sz="2400" dirty="0" smtClean="0"/>
              <a:t>numerical </a:t>
            </a:r>
            <a:r>
              <a:rPr lang="en-US" sz="2400" dirty="0"/>
              <a:t>value of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Hence</a:t>
            </a:r>
            <a:r>
              <a:rPr lang="tr-TR" sz="2400" dirty="0" smtClean="0"/>
              <a:t>,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an </a:t>
            </a:r>
            <a:r>
              <a:rPr lang="tr-TR" sz="2400" dirty="0" err="1" smtClean="0"/>
              <a:t>increase</a:t>
            </a:r>
            <a:r>
              <a:rPr lang="en-US" sz="2400" dirty="0" smtClean="0"/>
              <a:t> </a:t>
            </a:r>
            <a:r>
              <a:rPr lang="tr-TR" sz="2400" dirty="0" smtClean="0"/>
              <a:t>in</a:t>
            </a:r>
            <a:r>
              <a:rPr lang="en-US" sz="2400" dirty="0" smtClean="0"/>
              <a:t> </a:t>
            </a:r>
            <a:r>
              <a:rPr lang="en-US" sz="2400" dirty="0" smtClean="0"/>
              <a:t>the ratio </a:t>
            </a:r>
            <a:r>
              <a:rPr lang="tr-TR" sz="2400" dirty="0" smtClean="0"/>
              <a:t>of </a:t>
            </a:r>
            <a:r>
              <a:rPr lang="en-US" sz="2400" dirty="0" smtClean="0"/>
              <a:t>M</a:t>
            </a:r>
            <a:r>
              <a:rPr lang="en-US" sz="2400" baseline="-25000" dirty="0" smtClean="0"/>
              <a:t>w</a:t>
            </a:r>
            <a:r>
              <a:rPr lang="tr-TR" sz="2400" dirty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,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molecular weight distribution </a:t>
            </a:r>
            <a:r>
              <a:rPr lang="tr-TR" sz="2400" dirty="0" err="1" smtClean="0"/>
              <a:t>turns</a:t>
            </a:r>
            <a:r>
              <a:rPr lang="tr-TR" sz="2400" dirty="0" smtClean="0"/>
              <a:t> </a:t>
            </a:r>
            <a:r>
              <a:rPr lang="tr-TR" sz="2400" dirty="0" err="1" smtClean="0"/>
              <a:t>into</a:t>
            </a:r>
            <a:r>
              <a:rPr lang="tr-TR" sz="2400" dirty="0" smtClean="0"/>
              <a:t> </a:t>
            </a:r>
            <a:r>
              <a:rPr lang="tr-TR" sz="2400" dirty="0" err="1" smtClean="0"/>
              <a:t>more</a:t>
            </a:r>
            <a:r>
              <a:rPr lang="en-US" sz="2400" dirty="0" smtClean="0"/>
              <a:t> broader</a:t>
            </a:r>
            <a:r>
              <a:rPr lang="tr-TR" sz="2400" dirty="0" smtClean="0"/>
              <a:t> form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The polydispersity of commercial polymers </a:t>
            </a:r>
            <a:r>
              <a:rPr lang="en-US" sz="2400" dirty="0" err="1" smtClean="0"/>
              <a:t>var</a:t>
            </a:r>
            <a:r>
              <a:rPr lang="tr-TR" sz="2400" dirty="0" err="1" smtClean="0"/>
              <a:t>ies</a:t>
            </a:r>
            <a:r>
              <a:rPr lang="en-US" sz="2400" dirty="0" smtClean="0"/>
              <a:t> </a:t>
            </a:r>
            <a:r>
              <a:rPr lang="en-US" sz="2400" dirty="0"/>
              <a:t>widely.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98820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As an</a:t>
            </a:r>
            <a:r>
              <a:rPr lang="en-US" sz="2400" dirty="0" smtClean="0"/>
              <a:t> </a:t>
            </a:r>
            <a:r>
              <a:rPr lang="en-US" sz="2400" dirty="0" smtClean="0"/>
              <a:t>example, </a:t>
            </a:r>
            <a:r>
              <a:rPr lang="en-US" sz="2400" dirty="0" smtClean="0"/>
              <a:t>polystyrene </a:t>
            </a:r>
            <a:r>
              <a:rPr lang="en-US" sz="2400" dirty="0" smtClean="0"/>
              <a:t>with a M</a:t>
            </a:r>
            <a:r>
              <a:rPr lang="tr-TR" sz="2400" baseline="-25000" dirty="0" smtClean="0"/>
              <a:t>n</a:t>
            </a:r>
            <a:r>
              <a:rPr lang="en-US" sz="2400" dirty="0" smtClean="0"/>
              <a:t> of over </a:t>
            </a:r>
            <a:r>
              <a:rPr lang="en-US" sz="2400" dirty="0" smtClean="0"/>
              <a:t>100000 </a:t>
            </a:r>
            <a:r>
              <a:rPr lang="en-US" sz="2400" dirty="0" smtClean="0"/>
              <a:t>have </a:t>
            </a:r>
            <a:r>
              <a:rPr lang="tr-TR" sz="2400" dirty="0" smtClean="0"/>
              <a:t>a </a:t>
            </a:r>
            <a:r>
              <a:rPr lang="en-US" sz="2400" dirty="0" smtClean="0"/>
              <a:t>polydispersity </a:t>
            </a:r>
            <a:r>
              <a:rPr lang="en-US" sz="2400" dirty="0" err="1" smtClean="0"/>
              <a:t>ind</a:t>
            </a:r>
            <a:r>
              <a:rPr lang="tr-TR" sz="2400" dirty="0" err="1" smtClean="0"/>
              <a:t>ex</a:t>
            </a:r>
            <a:r>
              <a:rPr lang="tr-TR" sz="2400" dirty="0" smtClean="0"/>
              <a:t> </a:t>
            </a:r>
            <a:r>
              <a:rPr lang="tr-TR" sz="2400" dirty="0" err="1" smtClean="0"/>
              <a:t>value</a:t>
            </a:r>
            <a:r>
              <a:rPr lang="tr-TR" sz="2400" dirty="0" smtClean="0"/>
              <a:t> </a:t>
            </a:r>
            <a:r>
              <a:rPr lang="tr-TR" sz="2400" dirty="0" err="1" smtClean="0"/>
              <a:t>varying</a:t>
            </a:r>
            <a:r>
              <a:rPr lang="en-US" sz="2400" dirty="0" smtClean="0"/>
              <a:t> </a:t>
            </a:r>
            <a:r>
              <a:rPr lang="en-US" sz="2400" dirty="0" smtClean="0"/>
              <a:t>between</a:t>
            </a:r>
            <a:r>
              <a:rPr lang="tr-TR" sz="2400" dirty="0" smtClean="0"/>
              <a:t> </a:t>
            </a:r>
            <a:r>
              <a:rPr lang="en-US" sz="2400" dirty="0" smtClean="0"/>
              <a:t>2 and </a:t>
            </a:r>
            <a:r>
              <a:rPr lang="en-US" sz="2400" dirty="0" smtClean="0"/>
              <a:t>5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At the </a:t>
            </a:r>
            <a:r>
              <a:rPr lang="tr-TR" sz="2400" dirty="0" err="1" smtClean="0"/>
              <a:t>same</a:t>
            </a:r>
            <a:r>
              <a:rPr lang="tr-TR" sz="2400" dirty="0" smtClean="0"/>
              <a:t> time,</a:t>
            </a:r>
            <a:r>
              <a:rPr lang="en-US" sz="2400" dirty="0" smtClean="0"/>
              <a:t> </a:t>
            </a:r>
            <a:r>
              <a:rPr lang="tr-TR" sz="2400" dirty="0" err="1" smtClean="0"/>
              <a:t>commercial</a:t>
            </a:r>
            <a:r>
              <a:rPr lang="en-US" sz="2400" dirty="0" smtClean="0"/>
              <a:t> </a:t>
            </a:r>
            <a:r>
              <a:rPr lang="en-US" sz="2400" dirty="0" smtClean="0"/>
              <a:t>polyethylene synthesized in the presence of a stereospecific</a:t>
            </a:r>
            <a:r>
              <a:rPr lang="tr-TR" sz="2400" dirty="0" smtClean="0"/>
              <a:t> </a:t>
            </a:r>
            <a:r>
              <a:rPr lang="en-US" sz="2400" dirty="0" smtClean="0"/>
              <a:t>catalyst may have </a:t>
            </a:r>
            <a:r>
              <a:rPr lang="tr-TR" sz="2400" dirty="0" smtClean="0"/>
              <a:t>a </a:t>
            </a:r>
            <a:r>
              <a:rPr lang="en-US" sz="2400" dirty="0" smtClean="0"/>
              <a:t>polydispersity </a:t>
            </a:r>
            <a:r>
              <a:rPr lang="en-US" sz="2400" dirty="0"/>
              <a:t>index </a:t>
            </a:r>
            <a:r>
              <a:rPr lang="tr-TR" sz="2400" dirty="0" err="1" smtClean="0"/>
              <a:t>value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 smtClean="0"/>
              <a:t>30. </a:t>
            </a:r>
            <a:endParaRPr lang="tr-TR" sz="2400" dirty="0" smtClean="0"/>
          </a:p>
          <a:p>
            <a:r>
              <a:rPr lang="tr-TR" sz="2400" dirty="0" smtClean="0"/>
              <a:t>On the </a:t>
            </a:r>
            <a:r>
              <a:rPr lang="tr-TR" sz="2400" dirty="0" err="1" smtClean="0"/>
              <a:t>contrary</a:t>
            </a:r>
            <a:r>
              <a:rPr lang="en-US" sz="2400" dirty="0" smtClean="0"/>
              <a:t>, </a:t>
            </a:r>
            <a:r>
              <a:rPr lang="en-US" sz="2400" dirty="0" smtClean="0"/>
              <a:t>the </a:t>
            </a:r>
            <a:r>
              <a:rPr lang="en-US" sz="2400" dirty="0"/>
              <a:t>polydispersity </a:t>
            </a:r>
            <a:r>
              <a:rPr lang="en-US" sz="2400" dirty="0" smtClean="0"/>
              <a:t>index </a:t>
            </a:r>
            <a:r>
              <a:rPr lang="en-US" sz="2400" dirty="0" smtClean="0"/>
              <a:t>of some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en-US" sz="2400" dirty="0" smtClean="0"/>
              <a:t>vinyl </a:t>
            </a:r>
            <a:r>
              <a:rPr lang="en-US" sz="2400" dirty="0" smtClean="0"/>
              <a:t>polymers</a:t>
            </a:r>
            <a:r>
              <a:rPr lang="tr-TR" sz="2400" dirty="0" smtClean="0"/>
              <a:t> </a:t>
            </a:r>
            <a:r>
              <a:rPr lang="tr-TR" sz="2400" dirty="0" err="1" smtClean="0"/>
              <a:t>synthesized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the </a:t>
            </a:r>
            <a:r>
              <a:rPr lang="en-US" sz="2400" dirty="0" smtClean="0"/>
              <a:t>living </a:t>
            </a:r>
            <a:r>
              <a:rPr lang="en-US" sz="2400" dirty="0" smtClean="0"/>
              <a:t>polymerization </a:t>
            </a:r>
            <a:r>
              <a:rPr lang="tr-TR" sz="2400" dirty="0" err="1" smtClean="0"/>
              <a:t>technique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 smtClean="0"/>
              <a:t>be as low as 1.06. </a:t>
            </a:r>
            <a:endParaRPr lang="tr-TR" sz="2400" dirty="0" smtClean="0"/>
          </a:p>
          <a:p>
            <a:r>
              <a:rPr lang="tr-TR" sz="2400" dirty="0" smtClean="0"/>
              <a:t>P</a:t>
            </a:r>
            <a:r>
              <a:rPr lang="en-US" sz="2400" dirty="0" err="1" smtClean="0"/>
              <a:t>olymers</a:t>
            </a:r>
            <a:r>
              <a:rPr lang="en-US" sz="2400" dirty="0" smtClean="0"/>
              <a:t> </a:t>
            </a:r>
            <a:r>
              <a:rPr lang="tr-TR" sz="2400" dirty="0" err="1" smtClean="0"/>
              <a:t>synthesized</a:t>
            </a:r>
            <a:r>
              <a:rPr lang="tr-TR" sz="2400" dirty="0" smtClean="0"/>
              <a:t> </a:t>
            </a:r>
            <a:r>
              <a:rPr lang="en-US" sz="2400" dirty="0" smtClean="0"/>
              <a:t>with </a:t>
            </a:r>
            <a:r>
              <a:rPr lang="en-US" sz="2400" dirty="0" smtClean="0"/>
              <a:t>nearly monodisperse molecular-weight distributions are useful as</a:t>
            </a:r>
            <a:r>
              <a:rPr lang="tr-TR" sz="2400" dirty="0" smtClean="0"/>
              <a:t> </a:t>
            </a:r>
            <a:r>
              <a:rPr lang="en-US" sz="2400" dirty="0" smtClean="0"/>
              <a:t>molecular-weight standards for the determination of molecular weights and molecular-</a:t>
            </a:r>
            <a:r>
              <a:rPr lang="tr-TR" sz="2400" dirty="0" smtClean="0"/>
              <a:t> </a:t>
            </a:r>
            <a:r>
              <a:rPr lang="en-US" sz="2400" dirty="0" smtClean="0"/>
              <a:t>weight distributions of commercial polymers.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77981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err="1" smtClean="0">
                <a:solidFill>
                  <a:srgbClr val="FF0000"/>
                </a:solidFill>
              </a:rPr>
              <a:t>Example</a:t>
            </a:r>
            <a:r>
              <a:rPr lang="tr-TR" sz="2400" dirty="0" smtClean="0"/>
              <a:t>: A </a:t>
            </a:r>
            <a:r>
              <a:rPr lang="tr-TR" sz="2400" dirty="0" err="1" smtClean="0"/>
              <a:t>polydisperse</a:t>
            </a:r>
            <a:r>
              <a:rPr lang="tr-TR" sz="2400" dirty="0" smtClean="0"/>
              <a:t> </a:t>
            </a:r>
            <a:r>
              <a:rPr lang="tr-TR" sz="2400" dirty="0" err="1" smtClean="0"/>
              <a:t>sample</a:t>
            </a:r>
            <a:r>
              <a:rPr lang="tr-TR" sz="2400" dirty="0" smtClean="0"/>
              <a:t> of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tr-TR" sz="2400" dirty="0" err="1" smtClean="0"/>
              <a:t>polyethylene</a:t>
            </a:r>
            <a:r>
              <a:rPr lang="tr-TR" sz="2400" dirty="0" smtClean="0"/>
              <a:t> </a:t>
            </a:r>
            <a:r>
              <a:rPr lang="tr-TR" sz="2400" dirty="0" smtClean="0"/>
              <a:t>is </a:t>
            </a:r>
            <a:r>
              <a:rPr lang="tr-TR" sz="2400" dirty="0" err="1" smtClean="0"/>
              <a:t>prepared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mixing</a:t>
            </a:r>
            <a:r>
              <a:rPr lang="tr-TR" sz="2400" dirty="0" smtClean="0"/>
              <a:t> </a:t>
            </a:r>
            <a:r>
              <a:rPr lang="tr-TR" sz="2400" dirty="0" err="1" smtClean="0"/>
              <a:t>three</a:t>
            </a:r>
            <a:r>
              <a:rPr lang="tr-TR" sz="2400" dirty="0" smtClean="0"/>
              <a:t> </a:t>
            </a:r>
            <a:r>
              <a:rPr lang="tr-TR" sz="2400" dirty="0" err="1" smtClean="0"/>
              <a:t>monodisperse</a:t>
            </a:r>
            <a:r>
              <a:rPr lang="tr-TR" sz="2400" dirty="0" smtClean="0"/>
              <a:t> </a:t>
            </a:r>
            <a:r>
              <a:rPr lang="tr-TR" sz="2400" dirty="0" err="1" smtClean="0"/>
              <a:t>samples</a:t>
            </a:r>
            <a:r>
              <a:rPr lang="tr-TR" sz="2400" dirty="0" smtClean="0"/>
              <a:t> in the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proportions</a:t>
            </a:r>
            <a:r>
              <a:rPr lang="tr-TR" sz="2400" dirty="0" smtClean="0"/>
              <a:t>: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tr-TR" sz="2400" dirty="0" smtClean="0"/>
              <a:t>-2 </a:t>
            </a:r>
            <a:r>
              <a:rPr lang="tr-TR" sz="2400" dirty="0" smtClean="0"/>
              <a:t>g 10,000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tr-TR" sz="2400" dirty="0" smtClean="0"/>
              <a:t>-1 </a:t>
            </a:r>
            <a:r>
              <a:rPr lang="tr-TR" sz="2400" dirty="0" smtClean="0"/>
              <a:t>g 50,000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tr-TR" sz="2400" dirty="0" smtClean="0"/>
              <a:t>-1 </a:t>
            </a:r>
            <a:r>
              <a:rPr lang="tr-TR" sz="2400" dirty="0" smtClean="0"/>
              <a:t>g 100,000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information</a:t>
            </a:r>
            <a:r>
              <a:rPr lang="tr-TR" sz="2400" dirty="0" smtClean="0"/>
              <a:t>, </a:t>
            </a:r>
            <a:r>
              <a:rPr lang="tr-TR" sz="2400" dirty="0" err="1" smtClean="0"/>
              <a:t>calculate</a:t>
            </a:r>
            <a:r>
              <a:rPr lang="tr-TR" sz="2400" dirty="0" smtClean="0"/>
              <a:t> the </a:t>
            </a:r>
            <a:r>
              <a:rPr lang="tr-TR" sz="2400" dirty="0" err="1" smtClean="0"/>
              <a:t>number-average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r>
              <a:rPr lang="tr-TR" sz="2400" dirty="0" smtClean="0"/>
              <a:t> Mn, </a:t>
            </a:r>
            <a:r>
              <a:rPr lang="tr-TR" sz="2400" dirty="0" err="1" smtClean="0"/>
              <a:t>weight</a:t>
            </a:r>
            <a:r>
              <a:rPr lang="tr-TR" sz="2400" dirty="0" smtClean="0"/>
              <a:t> </a:t>
            </a:r>
            <a:r>
              <a:rPr lang="tr-TR" sz="2400" dirty="0" err="1" smtClean="0"/>
              <a:t>average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r>
              <a:rPr lang="tr-TR" sz="2400" dirty="0" smtClean="0"/>
              <a:t> </a:t>
            </a:r>
            <a:r>
              <a:rPr lang="tr-TR" sz="2400" dirty="0" err="1" smtClean="0"/>
              <a:t>Mw</a:t>
            </a:r>
            <a:r>
              <a:rPr lang="tr-TR" sz="2400" dirty="0" smtClean="0"/>
              <a:t>,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smtClean="0"/>
              <a:t>the </a:t>
            </a:r>
            <a:r>
              <a:rPr lang="tr-TR" sz="2400" dirty="0" err="1" smtClean="0"/>
              <a:t>polydispersity</a:t>
            </a:r>
            <a:r>
              <a:rPr lang="tr-TR" sz="2400" dirty="0" smtClean="0"/>
              <a:t> </a:t>
            </a:r>
            <a:r>
              <a:rPr lang="tr-TR" sz="2400" dirty="0" err="1"/>
              <a:t>index</a:t>
            </a:r>
            <a:r>
              <a:rPr lang="tr-TR" sz="2400" dirty="0"/>
              <a:t> </a:t>
            </a:r>
            <a:r>
              <a:rPr lang="tr-TR" sz="2400" dirty="0" smtClean="0"/>
              <a:t>(PDI) </a:t>
            </a:r>
            <a:r>
              <a:rPr lang="tr-TR" sz="2400" dirty="0" smtClean="0"/>
              <a:t>of </a:t>
            </a:r>
            <a:r>
              <a:rPr lang="tr-TR" sz="2400" dirty="0" smtClean="0"/>
              <a:t>the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mixture</a:t>
            </a:r>
            <a:r>
              <a:rPr lang="tr-T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5566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BASIC </a:t>
            </a:r>
            <a:r>
              <a:rPr lang="tr-TR" dirty="0" smtClean="0"/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Solution:</a:t>
            </a:r>
            <a:r>
              <a:rPr lang="tr-TR" sz="2400" dirty="0" smtClean="0"/>
              <a:t> </a:t>
            </a:r>
            <a:endParaRPr lang="tr-TR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597" y="1825625"/>
            <a:ext cx="854692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290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CLASSIFICATION OF </a:t>
            </a:r>
            <a:r>
              <a:rPr lang="tr-TR" dirty="0" smtClean="0"/>
              <a:t>POLYMERS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Macromolecules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polymers</a:t>
            </a:r>
            <a:r>
              <a:rPr lang="en-US" sz="2400" dirty="0" smtClean="0"/>
              <a:t> </a:t>
            </a:r>
            <a:r>
              <a:rPr lang="en-US" sz="2400" dirty="0" smtClean="0"/>
              <a:t>may either be naturally occurring or purely synthetic. </a:t>
            </a:r>
            <a:endParaRPr lang="tr-TR" sz="2400" dirty="0" smtClean="0"/>
          </a:p>
          <a:p>
            <a:r>
              <a:rPr lang="en-US" sz="2400" dirty="0" smtClean="0"/>
              <a:t>All the conversion processes occurring</a:t>
            </a:r>
            <a:r>
              <a:rPr lang="tr-TR" sz="2400" dirty="0" smtClean="0"/>
              <a:t> </a:t>
            </a:r>
            <a:r>
              <a:rPr lang="en-US" sz="2400" dirty="0" smtClean="0"/>
              <a:t>in our body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en-US" sz="2400" dirty="0" smtClean="0"/>
              <a:t>generation of energy from our food </a:t>
            </a:r>
            <a:r>
              <a:rPr lang="en-US" sz="2400" dirty="0" smtClean="0"/>
              <a:t>intake </a:t>
            </a:r>
            <a:r>
              <a:rPr lang="en-US" sz="2400" dirty="0" smtClean="0"/>
              <a:t>are due to the presence of </a:t>
            </a:r>
            <a:r>
              <a:rPr lang="en-US" sz="2400" dirty="0" smtClean="0"/>
              <a:t>enzymes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 smtClean="0"/>
              <a:t>are</a:t>
            </a:r>
            <a:r>
              <a:rPr lang="tr-TR" sz="2400" dirty="0" smtClean="0"/>
              <a:t> </a:t>
            </a:r>
            <a:r>
              <a:rPr lang="en-US" sz="2400" dirty="0" smtClean="0"/>
              <a:t>polymers of biological origin. </a:t>
            </a:r>
            <a:endParaRPr lang="tr-TR" sz="2400" dirty="0" smtClean="0"/>
          </a:p>
          <a:p>
            <a:r>
              <a:rPr lang="en-US" sz="2400" dirty="0" smtClean="0"/>
              <a:t>The structure</a:t>
            </a:r>
            <a:r>
              <a:rPr lang="tr-TR" sz="2400" dirty="0" smtClean="0"/>
              <a:t> of the </a:t>
            </a:r>
            <a:r>
              <a:rPr lang="tr-TR" sz="2400" dirty="0" err="1" smtClean="0"/>
              <a:t>polymers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biological</a:t>
            </a:r>
            <a:r>
              <a:rPr lang="tr-TR" sz="2400" dirty="0" smtClean="0"/>
              <a:t> </a:t>
            </a:r>
            <a:r>
              <a:rPr lang="tr-TR" sz="2400" dirty="0" err="1" smtClean="0"/>
              <a:t>origin</a:t>
            </a:r>
            <a:r>
              <a:rPr lang="en-US" sz="2400" dirty="0" smtClean="0"/>
              <a:t> </a:t>
            </a:r>
            <a:r>
              <a:rPr lang="en-US" sz="2400" dirty="0" smtClean="0"/>
              <a:t>are normally </a:t>
            </a:r>
            <a:r>
              <a:rPr lang="tr-TR" sz="2400" dirty="0"/>
              <a:t> </a:t>
            </a:r>
            <a:r>
              <a:rPr lang="tr-TR" sz="2400" dirty="0" smtClean="0"/>
              <a:t>a bit</a:t>
            </a:r>
            <a:r>
              <a:rPr lang="en-US" sz="2400" dirty="0" smtClean="0"/>
              <a:t> complex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can not be</a:t>
            </a:r>
            <a:r>
              <a:rPr lang="en-US" sz="2400" dirty="0" smtClean="0"/>
              <a:t> </a:t>
            </a:r>
            <a:r>
              <a:rPr lang="en-US" sz="2400" dirty="0" smtClean="0"/>
              <a:t>understood</a:t>
            </a:r>
            <a:r>
              <a:rPr lang="tr-TR" sz="2400" dirty="0" smtClean="0"/>
              <a:t> </a:t>
            </a:r>
            <a:r>
              <a:rPr lang="en-US" sz="2400" dirty="0" smtClean="0"/>
              <a:t>until very recently. </a:t>
            </a:r>
            <a:endParaRPr lang="tr-TR" sz="2400" dirty="0" smtClean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contrast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/>
              <a:t>the polymers with biological </a:t>
            </a:r>
            <a:r>
              <a:rPr lang="en-US" sz="2400" dirty="0" smtClean="0"/>
              <a:t>origin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smtClean="0"/>
              <a:t>the </a:t>
            </a:r>
            <a:r>
              <a:rPr lang="tr-TR" sz="2400" dirty="0"/>
              <a:t>s</a:t>
            </a:r>
            <a:r>
              <a:rPr lang="en-US" sz="2400" dirty="0" err="1" smtClean="0"/>
              <a:t>tarch</a:t>
            </a:r>
            <a:r>
              <a:rPr lang="tr-TR" sz="2400" dirty="0" smtClean="0"/>
              <a:t>, </a:t>
            </a:r>
            <a:r>
              <a:rPr lang="en-US" sz="2400" dirty="0" smtClean="0"/>
              <a:t>cellulose, and natural </a:t>
            </a:r>
            <a:r>
              <a:rPr lang="en-US" sz="2400" dirty="0" smtClean="0"/>
              <a:t>rubber </a:t>
            </a:r>
            <a:r>
              <a:rPr lang="en-US" sz="2400" dirty="0" smtClean="0"/>
              <a:t>are examples of polymers of plant </a:t>
            </a:r>
            <a:r>
              <a:rPr lang="en-US" sz="2400" dirty="0" smtClean="0"/>
              <a:t>origin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The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polymers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plant</a:t>
            </a:r>
            <a:r>
              <a:rPr lang="tr-TR" sz="2400" dirty="0" smtClean="0"/>
              <a:t> </a:t>
            </a:r>
            <a:r>
              <a:rPr lang="tr-TR" sz="2400" dirty="0" err="1" smtClean="0"/>
              <a:t>origin</a:t>
            </a:r>
            <a:r>
              <a:rPr lang="en-US" sz="2400" dirty="0" smtClean="0"/>
              <a:t> </a:t>
            </a:r>
            <a:r>
              <a:rPr lang="en-US" sz="2400" dirty="0" smtClean="0"/>
              <a:t>have relatively simpler structures than those of</a:t>
            </a:r>
            <a:r>
              <a:rPr lang="tr-TR" sz="2400" dirty="0" smtClean="0"/>
              <a:t> </a:t>
            </a:r>
            <a:r>
              <a:rPr lang="en-US" sz="2400" dirty="0" smtClean="0"/>
              <a:t>enzymes or proteins. </a:t>
            </a:r>
            <a:endParaRPr lang="tr-TR" sz="2400" dirty="0" smtClean="0"/>
          </a:p>
          <a:p>
            <a:r>
              <a:rPr lang="en-US" sz="2400" dirty="0" smtClean="0"/>
              <a:t>There are a large number of synthetic </a:t>
            </a:r>
            <a:r>
              <a:rPr lang="en-US" sz="2400" dirty="0" smtClean="0"/>
              <a:t>polymers </a:t>
            </a:r>
            <a:r>
              <a:rPr lang="tr-TR" sz="2400" dirty="0" err="1" smtClean="0"/>
              <a:t>including</a:t>
            </a:r>
            <a:r>
              <a:rPr lang="tr-TR" sz="2400" dirty="0" smtClean="0"/>
              <a:t> the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 </a:t>
            </a:r>
            <a:r>
              <a:rPr lang="tr-TR" sz="2400" dirty="0" err="1" smtClean="0"/>
              <a:t>types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r>
              <a:rPr lang="en-US" sz="2400" dirty="0" smtClean="0"/>
              <a:t>fibers, elastomers, plastics, adhesives, etc.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285490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CLASSIFICATION OF </a:t>
            </a:r>
            <a:r>
              <a:rPr lang="tr-TR" dirty="0" smtClean="0"/>
              <a:t>POLYMERS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1. Linear, Branched or Cross-linked</a:t>
            </a:r>
            <a:endParaRPr lang="tr-TR" sz="2400" dirty="0" smtClean="0"/>
          </a:p>
          <a:p>
            <a:r>
              <a:rPr lang="tr-TR" sz="2400" dirty="0" smtClean="0"/>
              <a:t>A </a:t>
            </a:r>
            <a:r>
              <a:rPr lang="tr-TR" sz="2400" dirty="0" err="1" smtClean="0"/>
              <a:t>macromolecule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polymer </a:t>
            </a:r>
            <a:r>
              <a:rPr lang="tr-TR" sz="2400" dirty="0" err="1" smtClean="0"/>
              <a:t>chain</a:t>
            </a:r>
            <a:r>
              <a:rPr lang="tr-TR" sz="2400" dirty="0" smtClean="0"/>
              <a:t>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en-US" sz="2400" dirty="0" smtClean="0"/>
              <a:t>formed when a very large number of </a:t>
            </a:r>
            <a:r>
              <a:rPr lang="en-US" sz="2400" dirty="0" smtClean="0"/>
              <a:t>repeating units</a:t>
            </a:r>
            <a:r>
              <a:rPr lang="tr-TR" sz="2400" dirty="0" smtClean="0"/>
              <a:t> of </a:t>
            </a:r>
            <a:r>
              <a:rPr lang="en-US" sz="2400" dirty="0" smtClean="0"/>
              <a:t>monomers </a:t>
            </a:r>
            <a:r>
              <a:rPr lang="tr-TR" sz="2400" dirty="0" err="1" smtClean="0"/>
              <a:t>come</a:t>
            </a:r>
            <a:r>
              <a:rPr lang="tr-TR" sz="2400" dirty="0" smtClean="0"/>
              <a:t> </a:t>
            </a:r>
            <a:r>
              <a:rPr lang="tr-TR" sz="2400" dirty="0" err="1" smtClean="0"/>
              <a:t>together</a:t>
            </a:r>
            <a:r>
              <a:rPr lang="en-US" sz="2400" dirty="0" smtClean="0"/>
              <a:t> </a:t>
            </a:r>
            <a:r>
              <a:rPr lang="en-US" sz="2400" dirty="0" smtClean="0"/>
              <a:t>to </a:t>
            </a:r>
            <a:r>
              <a:rPr lang="tr-TR" sz="2400" dirty="0" smtClean="0"/>
              <a:t>be </a:t>
            </a:r>
            <a:r>
              <a:rPr lang="en-US" sz="2400" dirty="0" smtClean="0"/>
              <a:t>link</a:t>
            </a:r>
            <a:r>
              <a:rPr lang="tr-TR" sz="2400" dirty="0" err="1" smtClean="0"/>
              <a:t>ed</a:t>
            </a:r>
            <a:r>
              <a:rPr lang="en-US" sz="2400" dirty="0" smtClean="0"/>
              <a:t> </a:t>
            </a:r>
            <a:r>
              <a:rPr lang="en-US" sz="2400" dirty="0" smtClean="0"/>
              <a:t>up by covalent bonds under appropriate conditions.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/>
              <a:t>functionality </a:t>
            </a:r>
            <a:r>
              <a:rPr lang="tr-TR" sz="2400" dirty="0" smtClean="0"/>
              <a:t>is </a:t>
            </a:r>
            <a:r>
              <a:rPr lang="tr-TR" sz="2400" dirty="0" err="1" smtClean="0"/>
              <a:t>important</a:t>
            </a:r>
            <a:r>
              <a:rPr lang="tr-TR" sz="2400" dirty="0" smtClean="0"/>
              <a:t> in </a:t>
            </a:r>
            <a:r>
              <a:rPr lang="tr-TR" sz="2400" dirty="0" err="1" smtClean="0"/>
              <a:t>terms</a:t>
            </a:r>
            <a:r>
              <a:rPr lang="tr-TR" sz="2400" dirty="0" smtClean="0"/>
              <a:t> of the </a:t>
            </a:r>
            <a:r>
              <a:rPr lang="tr-TR" sz="2400" dirty="0" err="1" smtClean="0"/>
              <a:t>polymerization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capability</a:t>
            </a:r>
            <a:r>
              <a:rPr lang="tr-TR" sz="2400" dirty="0" smtClean="0"/>
              <a:t> of a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monomer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As a </a:t>
            </a:r>
            <a:r>
              <a:rPr lang="tr-TR" sz="2400" dirty="0" err="1" smtClean="0"/>
              <a:t>definition</a:t>
            </a:r>
            <a:r>
              <a:rPr lang="tr-TR" sz="2400" dirty="0" smtClean="0"/>
              <a:t>, the </a:t>
            </a:r>
            <a:r>
              <a:rPr lang="tr-TR" sz="2400" dirty="0" err="1" smtClean="0"/>
              <a:t>functionality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 smtClean="0"/>
              <a:t>a molecule is simply its interlinking capacity, or the number of sites it has available</a:t>
            </a:r>
            <a:r>
              <a:rPr lang="tr-TR" sz="2400" dirty="0" smtClean="0"/>
              <a:t> </a:t>
            </a:r>
            <a:r>
              <a:rPr lang="en-US" sz="2400" dirty="0" smtClean="0"/>
              <a:t>for bonding with other molecules under the specific polymerization conditions. </a:t>
            </a:r>
            <a:endParaRPr lang="tr-TR" sz="2400" dirty="0" smtClean="0"/>
          </a:p>
          <a:p>
            <a:r>
              <a:rPr lang="en-US" sz="2400" dirty="0" smtClean="0"/>
              <a:t>A</a:t>
            </a:r>
            <a:r>
              <a:rPr lang="tr-TR" sz="2400" dirty="0" err="1" smtClean="0"/>
              <a:t>ny</a:t>
            </a:r>
            <a:r>
              <a:rPr lang="tr-TR" sz="2400" dirty="0" smtClean="0"/>
              <a:t> </a:t>
            </a:r>
            <a:r>
              <a:rPr lang="en-US" sz="2400" dirty="0" smtClean="0"/>
              <a:t>molecule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be classified as </a:t>
            </a:r>
            <a:r>
              <a:rPr lang="en-US" sz="2400" dirty="0" err="1"/>
              <a:t>monofunctional</a:t>
            </a:r>
            <a:r>
              <a:rPr lang="en-US" sz="2400" dirty="0"/>
              <a:t>, bifunctional, or </a:t>
            </a:r>
            <a:r>
              <a:rPr lang="en-US" sz="2400" dirty="0" err="1"/>
              <a:t>polyfunctional</a:t>
            </a:r>
            <a:r>
              <a:rPr lang="en-US" sz="2400" dirty="0"/>
              <a:t> depending on whether it has one, two, or </a:t>
            </a:r>
            <a:r>
              <a:rPr lang="tr-TR" sz="2400" dirty="0" err="1" smtClean="0"/>
              <a:t>more</a:t>
            </a:r>
            <a:r>
              <a:rPr lang="en-US" sz="2400" dirty="0" smtClean="0"/>
              <a:t> </a:t>
            </a:r>
            <a:r>
              <a:rPr lang="en-US" sz="2400" dirty="0"/>
              <a:t>than two </a:t>
            </a:r>
            <a:r>
              <a:rPr lang="tr-TR" sz="2400" dirty="0" err="1" smtClean="0"/>
              <a:t>functional</a:t>
            </a:r>
            <a:r>
              <a:rPr lang="tr-TR" sz="2400" dirty="0" smtClean="0"/>
              <a:t> </a:t>
            </a:r>
            <a:r>
              <a:rPr lang="en-US" sz="2400" dirty="0" smtClean="0"/>
              <a:t>sites </a:t>
            </a:r>
            <a:r>
              <a:rPr lang="en-US" sz="2400" dirty="0"/>
              <a:t>available for linking with other molecules. 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239540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CLASSIFICATION OF POLYMERS</a:t>
            </a:r>
            <a:br>
              <a:rPr lang="tr-TR" dirty="0" smtClean="0"/>
            </a:br>
            <a:r>
              <a:rPr lang="tr-TR" sz="2400" dirty="0" smtClean="0"/>
              <a:t>B. POLYMER STRUCTURE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1. Linear, Branched or Cross-linked</a:t>
            </a:r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2795155" y="5808518"/>
            <a:ext cx="6490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2. </a:t>
            </a:r>
            <a:r>
              <a:rPr lang="tr-TR" dirty="0" err="1" smtClean="0"/>
              <a:t>Polymer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a) </a:t>
            </a:r>
            <a:r>
              <a:rPr lang="tr-TR" dirty="0" err="1" smtClean="0"/>
              <a:t>linear</a:t>
            </a:r>
            <a:r>
              <a:rPr lang="tr-TR" dirty="0" smtClean="0"/>
              <a:t>, b) </a:t>
            </a:r>
            <a:r>
              <a:rPr lang="tr-TR" dirty="0" err="1" smtClean="0"/>
              <a:t>branched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c) </a:t>
            </a:r>
            <a:r>
              <a:rPr lang="tr-TR" dirty="0" err="1" smtClean="0"/>
              <a:t>crosslinked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603" y="2439194"/>
            <a:ext cx="767715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421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CLASSIFICATION OF </a:t>
            </a:r>
            <a:r>
              <a:rPr lang="tr-TR" dirty="0" smtClean="0"/>
              <a:t>POLYMERS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structural units resulting from the reaction of monomers may in principle be linked together </a:t>
            </a:r>
            <a:r>
              <a:rPr lang="en-US" sz="2400" dirty="0" smtClean="0"/>
              <a:t>in</a:t>
            </a:r>
            <a:r>
              <a:rPr lang="tr-TR" sz="2400" dirty="0" smtClean="0"/>
              <a:t> </a:t>
            </a:r>
            <a:r>
              <a:rPr lang="en-US" sz="2400" dirty="0" smtClean="0"/>
              <a:t>any </a:t>
            </a:r>
            <a:r>
              <a:rPr lang="en-US" sz="2400" dirty="0"/>
              <a:t>conceivable pattern. </a:t>
            </a:r>
            <a:endParaRPr lang="tr-TR" sz="2400" dirty="0" smtClean="0"/>
          </a:p>
          <a:p>
            <a:r>
              <a:rPr lang="en-US" sz="2400" dirty="0" smtClean="0"/>
              <a:t>Bifunctional </a:t>
            </a:r>
            <a:r>
              <a:rPr lang="en-US" sz="2400" dirty="0"/>
              <a:t>structural units can enter into two and only two linkages with </a:t>
            </a:r>
            <a:r>
              <a:rPr lang="en-US" sz="2400" dirty="0" smtClean="0"/>
              <a:t>other</a:t>
            </a:r>
            <a:r>
              <a:rPr lang="tr-TR" sz="2400" dirty="0" smtClean="0"/>
              <a:t> </a:t>
            </a:r>
            <a:r>
              <a:rPr lang="en-US" sz="2400" dirty="0" smtClean="0"/>
              <a:t>structural </a:t>
            </a:r>
            <a:r>
              <a:rPr lang="en-US" sz="2400" dirty="0" smtClean="0"/>
              <a:t>units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means</a:t>
            </a:r>
            <a:r>
              <a:rPr lang="en-US" sz="2400" dirty="0" smtClean="0"/>
              <a:t> </a:t>
            </a:r>
            <a:r>
              <a:rPr lang="en-US" sz="2400" dirty="0"/>
              <a:t>that the sequence of linkages between bifunctional units </a:t>
            </a:r>
            <a:r>
              <a:rPr lang="en-US" sz="2400" dirty="0" smtClean="0"/>
              <a:t>is</a:t>
            </a:r>
            <a:r>
              <a:rPr lang="tr-TR" sz="2400" dirty="0" smtClean="0"/>
              <a:t> </a:t>
            </a:r>
            <a:r>
              <a:rPr lang="en-US" sz="2400" dirty="0" smtClean="0"/>
              <a:t>necessarily </a:t>
            </a:r>
            <a:r>
              <a:rPr lang="en-US" sz="2400" dirty="0"/>
              <a:t>linear.</a:t>
            </a:r>
          </a:p>
          <a:p>
            <a:r>
              <a:rPr lang="tr-TR" sz="2400" dirty="0" err="1" smtClean="0"/>
              <a:t>Hence</a:t>
            </a:r>
            <a:r>
              <a:rPr lang="tr-TR" sz="2400" dirty="0" smtClean="0"/>
              <a:t>, t</a:t>
            </a:r>
            <a:r>
              <a:rPr lang="en-US" sz="2400" dirty="0" smtClean="0"/>
              <a:t>he </a:t>
            </a:r>
            <a:r>
              <a:rPr lang="en-US" sz="2400" dirty="0"/>
              <a:t>resulting polymer is said to </a:t>
            </a:r>
            <a:r>
              <a:rPr lang="en-US" sz="2400" dirty="0" smtClean="0"/>
              <a:t>be</a:t>
            </a:r>
            <a:r>
              <a:rPr lang="tr-TR" sz="2400" dirty="0" smtClean="0"/>
              <a:t> </a:t>
            </a:r>
            <a:r>
              <a:rPr lang="en-US" sz="2400" dirty="0" smtClean="0"/>
              <a:t>linear</a:t>
            </a:r>
            <a:r>
              <a:rPr lang="tr-TR" sz="2400" dirty="0"/>
              <a:t>.</a:t>
            </a:r>
            <a:endParaRPr lang="en-US" sz="2400" dirty="0"/>
          </a:p>
          <a:p>
            <a:r>
              <a:rPr lang="tr-TR" sz="2400" dirty="0" smtClean="0"/>
              <a:t>On the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en-US" sz="2400" dirty="0" smtClean="0"/>
              <a:t>, </a:t>
            </a:r>
            <a:r>
              <a:rPr lang="en-US" sz="2400" dirty="0"/>
              <a:t>the reaction between </a:t>
            </a:r>
            <a:r>
              <a:rPr lang="en-US" sz="2400" dirty="0" err="1"/>
              <a:t>polyfunctional</a:t>
            </a:r>
            <a:r>
              <a:rPr lang="en-US" sz="2400" dirty="0"/>
              <a:t> </a:t>
            </a:r>
            <a:r>
              <a:rPr lang="en-US" sz="2400" dirty="0" smtClean="0"/>
              <a:t>molecules</a:t>
            </a:r>
            <a:r>
              <a:rPr lang="tr-TR" sz="2400" dirty="0" smtClean="0"/>
              <a:t> </a:t>
            </a:r>
            <a:r>
              <a:rPr lang="en-US" sz="2400" dirty="0" smtClean="0"/>
              <a:t>results </a:t>
            </a:r>
            <a:r>
              <a:rPr lang="en-US" sz="2400" dirty="0"/>
              <a:t>in structural units that may be linked so as to form nonlinear structures. </a:t>
            </a:r>
            <a:endParaRPr lang="tr-TR" sz="2400" dirty="0" smtClean="0"/>
          </a:p>
          <a:p>
            <a:r>
              <a:rPr lang="en-US" sz="2400" dirty="0"/>
              <a:t>In some cases the side growth of each polymer chain may be terminated before the chain has a chance to link up with another chain. </a:t>
            </a:r>
          </a:p>
          <a:p>
            <a:r>
              <a:rPr lang="tr-TR" sz="2400" dirty="0" err="1" smtClean="0"/>
              <a:t>Hence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resulting polymer molecules are said to be branched.</a:t>
            </a:r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322971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965</Words>
  <Application>Microsoft Office PowerPoint</Application>
  <PresentationFormat>Geniş ekran</PresentationFormat>
  <Paragraphs>72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Polymer Technology</vt:lpstr>
      <vt:lpstr>BASIC DEFINITIONS</vt:lpstr>
      <vt:lpstr>BASIC DEFINITIONS</vt:lpstr>
      <vt:lpstr>BASIC DEFINITIONS</vt:lpstr>
      <vt:lpstr>BASIC DEFINITIONS</vt:lpstr>
      <vt:lpstr>CLASSIFICATION OF POLYMERS</vt:lpstr>
      <vt:lpstr>CLASSIFICATION OF POLYMERS</vt:lpstr>
      <vt:lpstr>CLASSIFICATION OF POLYMERS B. POLYMER STRUCTURE</vt:lpstr>
      <vt:lpstr>CLASSIFICATION OF POLYMERS</vt:lpstr>
      <vt:lpstr>CLASSIFICATION OF POLYMERS B. POLYMER STRUCTURE</vt:lpstr>
      <vt:lpstr>CLASSIFICATION OF POLYMERS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pc205</cp:lastModifiedBy>
  <cp:revision>132</cp:revision>
  <dcterms:created xsi:type="dcterms:W3CDTF">2018-09-03T08:05:30Z</dcterms:created>
  <dcterms:modified xsi:type="dcterms:W3CDTF">2019-04-24T14:41:09Z</dcterms:modified>
</cp:coreProperties>
</file>