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22.09.2017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2" name="31 Dikdörtgen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38 Dikdörtgen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39 Dikdörtgen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40 Dikdörtgen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41 Dikdörtgen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56" name="55 Dikdörtgen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64 Dikdörtgen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65 Dikdörtgen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66 Dikdörtgen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22.09.2017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22.09.2017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22.09.2017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Serbest Form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14 Serbest Form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12 Serbest Form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15 Serbest Form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16 Serbest Form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17 Serbest Form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18 Serbest Form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19 Serbest Form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20 Serbest Form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21 Serbest Form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22 Serbest Form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23 Serbest Form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24 Serbest Form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25 Serbest Form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26 Serbest Form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22.09.2017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8 Dikdörtgen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9 Dikdörtgen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11 Dikdörtgen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22.09.2017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24 Dikdörtgen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22.09.2017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6" name="15 Dikdörtgen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16 Dikdörtgen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17 Dikdörtgen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18 Dikdörtgen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19 Dikdörtgen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20 Dikdörtgen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21 Dikdörtgen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28 Dikdörtgen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29 Dikdörtgen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22.09.2017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22.09.2017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22.09.2017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8 Düz Bağlayıcı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9 Grup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14 Düz Bağlayıcı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15 Düz Bağlayıcı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16 Düz Bağlayıcı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1 Başlık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 smtClean="0"/>
              <a:t>Resim eklemek için simgeyi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grpSp>
        <p:nvGrpSpPr>
          <p:cNvPr id="14" name="13 Grup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10 Düz Bağlayıcı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11 Düz Bağlayıcı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12 Düz Bağlayıcı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17 Grup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18 Düz Bağlayıcı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19 Düz Bağlayıcı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20 Düz Bağlayıcı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22.09.2017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11 Dikdörtgen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14 Dikdörtgen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15 Dikdörtgen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16 Dikdörtgen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D9F75050-0E15-4C5B-92B0-66D068882F1F}" type="datetimeFigureOut">
              <a:rPr lang="tr-TR" smtClean="0"/>
              <a:pPr/>
              <a:t>22.09.2017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676400" y="736600"/>
            <a:ext cx="7239000" cy="3124200"/>
          </a:xfrm>
        </p:spPr>
        <p:txBody>
          <a:bodyPr/>
          <a:lstStyle/>
          <a:p>
            <a:pPr eaLnBrk="1" hangingPunct="1">
              <a:defRPr/>
            </a:pPr>
            <a:r>
              <a:rPr lang="tr-TR" b="1" dirty="0" smtClean="0">
                <a:solidFill>
                  <a:srgbClr val="FF0066"/>
                </a:solidFill>
                <a:latin typeface="Comic Sans MS" pitchFamily="66" charset="0"/>
              </a:rPr>
              <a:t>AMİNO ASİTLERDEN AZOT AYRILMASI ve ÜRE DÖNGÜSÜ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95536" y="4076700"/>
            <a:ext cx="7529264" cy="2781300"/>
          </a:xfrm>
        </p:spPr>
        <p:txBody>
          <a:bodyPr>
            <a:normAutofit/>
          </a:bodyPr>
          <a:lstStyle/>
          <a:p>
            <a:pPr algn="r" eaLnBrk="1" hangingPunct="1">
              <a:lnSpc>
                <a:spcPct val="80000"/>
              </a:lnSpc>
              <a:defRPr/>
            </a:pPr>
            <a:r>
              <a:rPr lang="tr-TR" sz="2400" b="1" dirty="0" err="1" smtClean="0">
                <a:solidFill>
                  <a:schemeClr val="hlink"/>
                </a:solidFill>
                <a:latin typeface="Comic Sans MS" pitchFamily="66" charset="0"/>
              </a:rPr>
              <a:t>Prof.Dr</a:t>
            </a:r>
            <a:r>
              <a:rPr lang="tr-TR" sz="2400" b="1" dirty="0" smtClean="0">
                <a:solidFill>
                  <a:schemeClr val="hlink"/>
                </a:solidFill>
                <a:latin typeface="Comic Sans MS" pitchFamily="66" charset="0"/>
              </a:rPr>
              <a:t>.</a:t>
            </a:r>
            <a:r>
              <a:rPr lang="tr-TR" sz="2400" b="1" dirty="0" err="1" smtClean="0">
                <a:solidFill>
                  <a:schemeClr val="hlink"/>
                </a:solidFill>
                <a:latin typeface="Comic Sans MS" pitchFamily="66" charset="0"/>
              </a:rPr>
              <a:t>Serenay</a:t>
            </a:r>
            <a:r>
              <a:rPr lang="tr-TR" sz="2400" b="1" dirty="0" smtClean="0">
                <a:solidFill>
                  <a:schemeClr val="hlink"/>
                </a:solidFill>
                <a:latin typeface="Comic Sans MS" pitchFamily="66" charset="0"/>
              </a:rPr>
              <a:t> </a:t>
            </a:r>
            <a:r>
              <a:rPr lang="tr-TR" sz="2400" b="1" dirty="0" err="1" smtClean="0">
                <a:solidFill>
                  <a:schemeClr val="hlink"/>
                </a:solidFill>
                <a:latin typeface="Comic Sans MS" pitchFamily="66" charset="0"/>
              </a:rPr>
              <a:t>Elgün</a:t>
            </a:r>
            <a:r>
              <a:rPr lang="tr-TR" sz="2400" b="1" dirty="0" smtClean="0">
                <a:solidFill>
                  <a:schemeClr val="hlink"/>
                </a:solidFill>
                <a:latin typeface="Comic Sans MS" pitchFamily="66" charset="0"/>
              </a:rPr>
              <a:t> </a:t>
            </a:r>
            <a:r>
              <a:rPr lang="tr-TR" sz="2400" b="1" dirty="0" err="1" smtClean="0">
                <a:solidFill>
                  <a:schemeClr val="hlink"/>
                </a:solidFill>
                <a:latin typeface="Comic Sans MS" pitchFamily="66" charset="0"/>
              </a:rPr>
              <a:t>Ülkar</a:t>
            </a:r>
            <a:endParaRPr lang="tr-TR" sz="2400" b="1" dirty="0" smtClean="0">
              <a:solidFill>
                <a:schemeClr val="hlink"/>
              </a:solidFill>
              <a:latin typeface="Comic Sans MS" pitchFamily="66" charset="0"/>
            </a:endParaRPr>
          </a:p>
          <a:p>
            <a:pPr algn="l" eaLnBrk="1" hangingPunct="1">
              <a:lnSpc>
                <a:spcPct val="80000"/>
              </a:lnSpc>
              <a:defRPr/>
            </a:pPr>
            <a:r>
              <a:rPr lang="tr-TR" sz="2400" b="1" dirty="0" smtClean="0">
                <a:solidFill>
                  <a:schemeClr val="hlink"/>
                </a:solidFill>
                <a:latin typeface="Comic Sans MS" pitchFamily="66" charset="0"/>
              </a:rPr>
              <a:t>Kaynaklar:</a:t>
            </a:r>
          </a:p>
          <a:p>
            <a:pPr algn="l" eaLnBrk="1" hangingPunct="1">
              <a:lnSpc>
                <a:spcPct val="80000"/>
              </a:lnSpc>
              <a:defRPr/>
            </a:pPr>
            <a:endParaRPr lang="tr-TR" sz="2400" b="1" dirty="0" smtClean="0">
              <a:solidFill>
                <a:schemeClr val="hlink"/>
              </a:solidFill>
              <a:latin typeface="Comic Sans MS" pitchFamily="66" charset="0"/>
            </a:endParaRPr>
          </a:p>
          <a:p>
            <a:pPr algn="l" eaLnBrk="1" hangingPunct="1">
              <a:lnSpc>
                <a:spcPct val="80000"/>
              </a:lnSpc>
              <a:defRPr/>
            </a:pPr>
            <a:r>
              <a:rPr lang="tr-TR" sz="2400" b="1" dirty="0" smtClean="0">
                <a:solidFill>
                  <a:schemeClr val="hlink"/>
                </a:solidFill>
                <a:latin typeface="Comic Sans MS" pitchFamily="66" charset="0"/>
              </a:rPr>
              <a:t>1- </a:t>
            </a:r>
            <a:r>
              <a:rPr lang="tr-TR" sz="2400" b="1" dirty="0" err="1" smtClean="0">
                <a:solidFill>
                  <a:schemeClr val="hlink"/>
                </a:solidFill>
                <a:latin typeface="Comic Sans MS" pitchFamily="66" charset="0"/>
              </a:rPr>
              <a:t>Harper’s</a:t>
            </a:r>
            <a:r>
              <a:rPr lang="tr-TR" sz="2400" b="1" dirty="0" smtClean="0">
                <a:solidFill>
                  <a:schemeClr val="hlink"/>
                </a:solidFill>
                <a:latin typeface="Comic Sans MS" pitchFamily="66" charset="0"/>
              </a:rPr>
              <a:t> </a:t>
            </a:r>
            <a:r>
              <a:rPr lang="tr-TR" sz="2400" b="1" dirty="0" err="1" smtClean="0">
                <a:solidFill>
                  <a:schemeClr val="hlink"/>
                </a:solidFill>
                <a:latin typeface="Comic Sans MS" pitchFamily="66" charset="0"/>
              </a:rPr>
              <a:t>Biochemistry</a:t>
            </a:r>
            <a:r>
              <a:rPr lang="tr-TR" sz="2400" b="1" dirty="0" smtClean="0">
                <a:solidFill>
                  <a:schemeClr val="hlink"/>
                </a:solidFill>
                <a:latin typeface="Comic Sans MS" pitchFamily="66" charset="0"/>
              </a:rPr>
              <a:t>, </a:t>
            </a:r>
            <a:r>
              <a:rPr lang="tr-TR" sz="2400" b="1" dirty="0" err="1" smtClean="0">
                <a:solidFill>
                  <a:schemeClr val="hlink"/>
                </a:solidFill>
                <a:latin typeface="Comic Sans MS" pitchFamily="66" charset="0"/>
              </a:rPr>
              <a:t>Mc</a:t>
            </a:r>
            <a:r>
              <a:rPr lang="tr-TR" sz="2400" b="1" dirty="0" smtClean="0">
                <a:solidFill>
                  <a:schemeClr val="hlink"/>
                </a:solidFill>
                <a:latin typeface="Comic Sans MS" pitchFamily="66" charset="0"/>
              </a:rPr>
              <a:t> </a:t>
            </a:r>
            <a:r>
              <a:rPr lang="tr-TR" sz="2400" b="1" dirty="0" err="1" smtClean="0">
                <a:solidFill>
                  <a:schemeClr val="hlink"/>
                </a:solidFill>
                <a:latin typeface="Comic Sans MS" pitchFamily="66" charset="0"/>
              </a:rPr>
              <a:t>Graw</a:t>
            </a:r>
            <a:r>
              <a:rPr lang="tr-TR" sz="2400" b="1" dirty="0" smtClean="0">
                <a:solidFill>
                  <a:schemeClr val="hlink"/>
                </a:solidFill>
                <a:latin typeface="Comic Sans MS" pitchFamily="66" charset="0"/>
              </a:rPr>
              <a:t> </a:t>
            </a:r>
            <a:r>
              <a:rPr lang="tr-TR" sz="2400" b="1" dirty="0" err="1" smtClean="0">
                <a:solidFill>
                  <a:schemeClr val="hlink"/>
                </a:solidFill>
                <a:latin typeface="Comic Sans MS" pitchFamily="66" charset="0"/>
              </a:rPr>
              <a:t>Hill</a:t>
            </a:r>
            <a:r>
              <a:rPr lang="tr-TR" sz="2400" b="1" dirty="0" smtClean="0">
                <a:solidFill>
                  <a:schemeClr val="hlink"/>
                </a:solidFill>
                <a:latin typeface="Comic Sans MS" pitchFamily="66" charset="0"/>
              </a:rPr>
              <a:t>.</a:t>
            </a:r>
            <a:endParaRPr lang="tr-TR" sz="2400" b="1" dirty="0" smtClean="0">
              <a:solidFill>
                <a:schemeClr val="hlink"/>
              </a:solidFill>
              <a:latin typeface="Comic Sans MS" pitchFamily="66" charset="0"/>
            </a:endParaRPr>
          </a:p>
          <a:p>
            <a:pPr algn="l" eaLnBrk="1" hangingPunct="1">
              <a:lnSpc>
                <a:spcPct val="80000"/>
              </a:lnSpc>
              <a:defRPr/>
            </a:pPr>
            <a:r>
              <a:rPr lang="tr-TR" sz="2400" b="1" dirty="0" smtClean="0">
                <a:solidFill>
                  <a:schemeClr val="hlink"/>
                </a:solidFill>
                <a:latin typeface="Comic Sans MS" pitchFamily="66" charset="0"/>
              </a:rPr>
              <a:t>2- Tıbbi Biyokimya, </a:t>
            </a:r>
            <a:r>
              <a:rPr lang="tr-TR" sz="2400" b="1" dirty="0" err="1" smtClean="0">
                <a:solidFill>
                  <a:schemeClr val="hlink"/>
                </a:solidFill>
                <a:latin typeface="Comic Sans MS" pitchFamily="66" charset="0"/>
              </a:rPr>
              <a:t>Prof.Dr</a:t>
            </a:r>
            <a:r>
              <a:rPr lang="tr-TR" sz="2400" b="1" dirty="0" smtClean="0">
                <a:solidFill>
                  <a:schemeClr val="hlink"/>
                </a:solidFill>
                <a:latin typeface="Comic Sans MS" pitchFamily="66" charset="0"/>
              </a:rPr>
              <a:t>.S.</a:t>
            </a:r>
            <a:r>
              <a:rPr lang="tr-TR" sz="2400" b="1" dirty="0" err="1" smtClean="0">
                <a:solidFill>
                  <a:schemeClr val="hlink"/>
                </a:solidFill>
                <a:latin typeface="Comic Sans MS" pitchFamily="66" charset="0"/>
              </a:rPr>
              <a:t>Elgün</a:t>
            </a:r>
            <a:r>
              <a:rPr lang="tr-TR" sz="2400" b="1" dirty="0" smtClean="0">
                <a:solidFill>
                  <a:schemeClr val="hlink"/>
                </a:solidFill>
                <a:latin typeface="Comic Sans MS" pitchFamily="66" charset="0"/>
              </a:rPr>
              <a:t> </a:t>
            </a:r>
            <a:r>
              <a:rPr lang="tr-TR" sz="2400" b="1" dirty="0" err="1" smtClean="0">
                <a:solidFill>
                  <a:schemeClr val="hlink"/>
                </a:solidFill>
                <a:latin typeface="Comic Sans MS" pitchFamily="66" charset="0"/>
              </a:rPr>
              <a:t>Ülkar</a:t>
            </a:r>
            <a:r>
              <a:rPr lang="tr-TR" sz="2400" b="1" dirty="0" smtClean="0">
                <a:solidFill>
                  <a:schemeClr val="hlink"/>
                </a:solidFill>
                <a:latin typeface="Comic Sans MS" pitchFamily="66" charset="0"/>
              </a:rPr>
              <a:t>, Hipokrat/Pelikan </a:t>
            </a:r>
            <a:r>
              <a:rPr lang="tr-TR" sz="2400" b="1" dirty="0" err="1" smtClean="0">
                <a:solidFill>
                  <a:schemeClr val="hlink"/>
                </a:solidFill>
                <a:latin typeface="Comic Sans MS" pitchFamily="66" charset="0"/>
              </a:rPr>
              <a:t>Kitabevi</a:t>
            </a:r>
            <a:r>
              <a:rPr lang="tr-TR" sz="2400" b="1" dirty="0" smtClean="0">
                <a:solidFill>
                  <a:schemeClr val="hlink"/>
                </a:solidFill>
                <a:latin typeface="Comic Sans MS" pitchFamily="66" charset="0"/>
              </a:rPr>
              <a:t>, 2017. </a:t>
            </a:r>
            <a:endParaRPr lang="tr-TR" sz="2400" b="1" dirty="0" smtClean="0">
              <a:solidFill>
                <a:schemeClr val="hlink"/>
              </a:solidFill>
              <a:latin typeface="Comic Sans MS" pitchFamily="66" charset="0"/>
            </a:endParaRPr>
          </a:p>
          <a:p>
            <a:pPr algn="l" eaLnBrk="1" hangingPunct="1">
              <a:lnSpc>
                <a:spcPct val="80000"/>
              </a:lnSpc>
              <a:defRPr/>
            </a:pPr>
            <a:r>
              <a:rPr lang="tr-TR" sz="2400" b="1" dirty="0" smtClean="0">
                <a:solidFill>
                  <a:schemeClr val="hlink"/>
                </a:solidFill>
                <a:latin typeface="Comic Sans MS" pitchFamily="66" charset="0"/>
              </a:rPr>
              <a:t>3- </a:t>
            </a:r>
            <a:r>
              <a:rPr lang="tr-TR" sz="2400" b="1" dirty="0" err="1" smtClean="0">
                <a:solidFill>
                  <a:schemeClr val="hlink"/>
                </a:solidFill>
                <a:latin typeface="Comic Sans MS" pitchFamily="66" charset="0"/>
              </a:rPr>
              <a:t>Lippincott’s</a:t>
            </a:r>
            <a:r>
              <a:rPr lang="tr-TR" sz="2400" b="1" dirty="0" smtClean="0">
                <a:solidFill>
                  <a:schemeClr val="hlink"/>
                </a:solidFill>
                <a:latin typeface="Comic Sans MS" pitchFamily="66" charset="0"/>
              </a:rPr>
              <a:t> </a:t>
            </a:r>
            <a:r>
              <a:rPr lang="tr-TR" sz="2400" b="1" dirty="0" err="1" smtClean="0">
                <a:solidFill>
                  <a:schemeClr val="hlink"/>
                </a:solidFill>
                <a:latin typeface="Comic Sans MS" pitchFamily="66" charset="0"/>
              </a:rPr>
              <a:t>Illustrated</a:t>
            </a:r>
            <a:r>
              <a:rPr lang="tr-TR" sz="2400" b="1" dirty="0" smtClean="0">
                <a:solidFill>
                  <a:schemeClr val="hlink"/>
                </a:solidFill>
                <a:latin typeface="Comic Sans MS" pitchFamily="66" charset="0"/>
              </a:rPr>
              <a:t> </a:t>
            </a:r>
            <a:r>
              <a:rPr lang="tr-TR" sz="2400" b="1" dirty="0" err="1" smtClean="0">
                <a:solidFill>
                  <a:schemeClr val="hlink"/>
                </a:solidFill>
                <a:latin typeface="Comic Sans MS" pitchFamily="66" charset="0"/>
              </a:rPr>
              <a:t>Biochemistry</a:t>
            </a:r>
            <a:r>
              <a:rPr lang="tr-TR" sz="2400" b="1" dirty="0" smtClean="0">
                <a:solidFill>
                  <a:schemeClr val="hlink"/>
                </a:solidFill>
                <a:latin typeface="Comic Sans MS" pitchFamily="66" charset="0"/>
              </a:rPr>
              <a:t>, Williams </a:t>
            </a:r>
            <a:r>
              <a:rPr lang="tr-TR" sz="2400" b="1" dirty="0" err="1" smtClean="0">
                <a:solidFill>
                  <a:schemeClr val="hlink"/>
                </a:solidFill>
                <a:latin typeface="Comic Sans MS" pitchFamily="66" charset="0"/>
              </a:rPr>
              <a:t>and</a:t>
            </a:r>
            <a:r>
              <a:rPr lang="tr-TR" sz="2400" b="1" dirty="0" smtClean="0">
                <a:solidFill>
                  <a:schemeClr val="hlink"/>
                </a:solidFill>
                <a:latin typeface="Comic Sans MS" pitchFamily="66" charset="0"/>
              </a:rPr>
              <a:t> </a:t>
            </a:r>
            <a:r>
              <a:rPr lang="tr-TR" sz="2400" b="1" dirty="0" err="1" smtClean="0">
                <a:solidFill>
                  <a:schemeClr val="hlink"/>
                </a:solidFill>
                <a:latin typeface="Comic Sans MS" pitchFamily="66" charset="0"/>
              </a:rPr>
              <a:t>Wilkins</a:t>
            </a:r>
            <a:r>
              <a:rPr lang="tr-TR" sz="2400" b="1" dirty="0" smtClean="0">
                <a:solidFill>
                  <a:schemeClr val="hlink"/>
                </a:solidFill>
                <a:latin typeface="Comic Sans MS" pitchFamily="66" charset="0"/>
              </a:rPr>
              <a:t>.</a:t>
            </a:r>
            <a:endParaRPr lang="tr-TR" sz="2400" b="1" dirty="0" smtClean="0">
              <a:solidFill>
                <a:schemeClr val="hlink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836613"/>
            <a:ext cx="8229600" cy="5183187"/>
          </a:xfrm>
        </p:spPr>
        <p:txBody>
          <a:bodyPr/>
          <a:lstStyle/>
          <a:p>
            <a:pPr eaLnBrk="1" hangingPunct="1">
              <a:defRPr/>
            </a:pPr>
            <a:r>
              <a:rPr lang="tr-TR" sz="2800" dirty="0" smtClean="0">
                <a:solidFill>
                  <a:srgbClr val="FFFF66"/>
                </a:solidFill>
                <a:latin typeface="Comic Sans MS" pitchFamily="66" charset="0"/>
              </a:rPr>
              <a:t>Proteinlerin öncelikli görevi, </a:t>
            </a:r>
            <a:r>
              <a:rPr lang="tr-TR" sz="2800" dirty="0" err="1" smtClean="0">
                <a:solidFill>
                  <a:srgbClr val="FFFF66"/>
                </a:solidFill>
                <a:latin typeface="Comic Sans MS" pitchFamily="66" charset="0"/>
              </a:rPr>
              <a:t>biyosentez</a:t>
            </a:r>
            <a:r>
              <a:rPr lang="tr-TR" sz="2800" dirty="0" smtClean="0">
                <a:solidFill>
                  <a:srgbClr val="FFFF66"/>
                </a:solidFill>
                <a:latin typeface="Comic Sans MS" pitchFamily="66" charset="0"/>
              </a:rPr>
              <a:t> reaksiyonlarında (özellikle doku proteinleri) yer almaktır. Yakıt olarak kullanımları ikincil önemdedir. </a:t>
            </a:r>
          </a:p>
          <a:p>
            <a:pPr eaLnBrk="1" hangingPunct="1">
              <a:buFontTx/>
              <a:buNone/>
              <a:defRPr/>
            </a:pPr>
            <a:endParaRPr lang="tr-TR" sz="2800" dirty="0" smtClean="0">
              <a:solidFill>
                <a:srgbClr val="FFFF66"/>
              </a:solidFill>
              <a:latin typeface="Comic Sans MS" pitchFamily="66" charset="0"/>
            </a:endParaRPr>
          </a:p>
          <a:p>
            <a:pPr eaLnBrk="1" hangingPunct="1">
              <a:defRPr/>
            </a:pPr>
            <a:r>
              <a:rPr lang="tr-TR" sz="2800" dirty="0" smtClean="0">
                <a:solidFill>
                  <a:srgbClr val="FFFF66"/>
                </a:solidFill>
                <a:latin typeface="Comic Sans MS" pitchFamily="66" charset="0"/>
              </a:rPr>
              <a:t>Besinlerle gelen amino asitler özellikle </a:t>
            </a:r>
            <a:r>
              <a:rPr lang="tr-TR" sz="2800" dirty="0" err="1" smtClean="0">
                <a:solidFill>
                  <a:srgbClr val="FFFF66"/>
                </a:solidFill>
                <a:latin typeface="Comic Sans MS" pitchFamily="66" charset="0"/>
              </a:rPr>
              <a:t>esansiyal</a:t>
            </a:r>
            <a:r>
              <a:rPr lang="tr-TR" sz="2800" dirty="0" smtClean="0">
                <a:solidFill>
                  <a:srgbClr val="FFFF66"/>
                </a:solidFill>
                <a:latin typeface="Comic Sans MS" pitchFamily="66" charset="0"/>
              </a:rPr>
              <a:t> amino asit içerikleri bakımından değerlidir. Fazla miktarda alınan </a:t>
            </a:r>
            <a:r>
              <a:rPr lang="tr-TR" sz="2800" dirty="0" err="1" smtClean="0">
                <a:solidFill>
                  <a:srgbClr val="FFFF66"/>
                </a:solidFill>
                <a:latin typeface="Comic Sans MS" pitchFamily="66" charset="0"/>
              </a:rPr>
              <a:t>proeinler</a:t>
            </a:r>
            <a:r>
              <a:rPr lang="tr-TR" sz="2800" dirty="0" smtClean="0">
                <a:solidFill>
                  <a:srgbClr val="FFFF66"/>
                </a:solidFill>
                <a:latin typeface="Comic Sans MS" pitchFamily="66" charset="0"/>
              </a:rPr>
              <a:t>, </a:t>
            </a:r>
            <a:r>
              <a:rPr lang="tr-TR" sz="2800" dirty="0" err="1" smtClean="0">
                <a:solidFill>
                  <a:srgbClr val="FFFF66"/>
                </a:solidFill>
                <a:latin typeface="Comic Sans MS" pitchFamily="66" charset="0"/>
              </a:rPr>
              <a:t>triaçilgliserol</a:t>
            </a:r>
            <a:r>
              <a:rPr lang="tr-TR" sz="2800" dirty="0" smtClean="0">
                <a:solidFill>
                  <a:srgbClr val="FFFF66"/>
                </a:solidFill>
                <a:latin typeface="Comic Sans MS" pitchFamily="66" charset="0"/>
              </a:rPr>
              <a:t> veya glikojen gibi depo edilmez. Amino asitlerin, karbon iskeletleri </a:t>
            </a:r>
            <a:r>
              <a:rPr lang="tr-TR" sz="2800" dirty="0" err="1" smtClean="0">
                <a:solidFill>
                  <a:srgbClr val="FFFF66"/>
                </a:solidFill>
                <a:latin typeface="Comic Sans MS" pitchFamily="66" charset="0"/>
              </a:rPr>
              <a:t>glukoz</a:t>
            </a:r>
            <a:r>
              <a:rPr lang="tr-TR" sz="2800" dirty="0" smtClean="0">
                <a:solidFill>
                  <a:srgbClr val="FFFF66"/>
                </a:solidFill>
                <a:latin typeface="Comic Sans MS" pitchFamily="66" charset="0"/>
              </a:rPr>
              <a:t> veya yağa, amino grupları da amonyağa çevrilir.</a:t>
            </a:r>
            <a:r>
              <a:rPr lang="tr-TR" sz="2800" dirty="0" smtClean="0">
                <a:solidFill>
                  <a:srgbClr val="FFFF66"/>
                </a:solidFill>
              </a:rPr>
              <a:t>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tr-TR" sz="3600" dirty="0" smtClean="0">
                <a:solidFill>
                  <a:srgbClr val="FF0066"/>
                </a:solidFill>
                <a:latin typeface="Comic Sans MS" pitchFamily="66" charset="0"/>
              </a:rPr>
              <a:t>Azot Dengesi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12875"/>
            <a:ext cx="8229600" cy="5329238"/>
          </a:xfrm>
        </p:spPr>
        <p:txBody>
          <a:bodyPr>
            <a:normAutofit lnSpcReduction="10000"/>
          </a:bodyPr>
          <a:lstStyle/>
          <a:p>
            <a:pPr eaLnBrk="1" hangingPunct="1">
              <a:defRPr/>
            </a:pPr>
            <a:r>
              <a:rPr lang="tr-TR" sz="2800" dirty="0" smtClean="0">
                <a:solidFill>
                  <a:srgbClr val="FFFF66"/>
                </a:solidFill>
                <a:latin typeface="Comic Sans MS" pitchFamily="66" charset="0"/>
              </a:rPr>
              <a:t>Sağlıklı ve uygun beslenme durumunda idrar, deri ve </a:t>
            </a:r>
            <a:r>
              <a:rPr lang="tr-TR" sz="2800" dirty="0" err="1" smtClean="0">
                <a:solidFill>
                  <a:srgbClr val="FFFF66"/>
                </a:solidFill>
                <a:latin typeface="Comic Sans MS" pitchFamily="66" charset="0"/>
              </a:rPr>
              <a:t>gayta</a:t>
            </a:r>
            <a:r>
              <a:rPr lang="tr-TR" sz="2800" dirty="0" smtClean="0">
                <a:solidFill>
                  <a:srgbClr val="FFFF66"/>
                </a:solidFill>
                <a:latin typeface="Comic Sans MS" pitchFamily="66" charset="0"/>
              </a:rPr>
              <a:t> ile kaybedilen günlük azot miktarı, alınan miktara denkse, azot dengesi vardır.</a:t>
            </a:r>
            <a:r>
              <a:rPr lang="tr-TR" sz="2800" dirty="0" smtClean="0">
                <a:latin typeface="Comic Sans MS" pitchFamily="66" charset="0"/>
              </a:rPr>
              <a:t> </a:t>
            </a:r>
          </a:p>
          <a:p>
            <a:pPr eaLnBrk="1" hangingPunct="1">
              <a:buFontTx/>
              <a:buNone/>
              <a:defRPr/>
            </a:pPr>
            <a:endParaRPr lang="tr-TR" sz="2800" dirty="0" smtClean="0">
              <a:latin typeface="Comic Sans MS" pitchFamily="66" charset="0"/>
            </a:endParaRPr>
          </a:p>
          <a:p>
            <a:pPr eaLnBrk="1" hangingPunct="1">
              <a:defRPr/>
            </a:pPr>
            <a:r>
              <a:rPr lang="tr-TR" sz="2800" dirty="0" smtClean="0">
                <a:solidFill>
                  <a:srgbClr val="FFFF66"/>
                </a:solidFill>
                <a:latin typeface="Comic Sans MS" pitchFamily="66" charset="0"/>
              </a:rPr>
              <a:t>Azot kaybı, alımdan fazlaysa </a:t>
            </a:r>
            <a:r>
              <a:rPr lang="tr-TR" sz="2800" dirty="0" smtClean="0">
                <a:solidFill>
                  <a:srgbClr val="66FF99"/>
                </a:solidFill>
                <a:latin typeface="Comic Sans MS" pitchFamily="66" charset="0"/>
              </a:rPr>
              <a:t>negatif azot </a:t>
            </a:r>
            <a:r>
              <a:rPr lang="tr-TR" sz="2800" dirty="0" smtClean="0">
                <a:solidFill>
                  <a:srgbClr val="FFFF66"/>
                </a:solidFill>
                <a:latin typeface="Comic Sans MS" pitchFamily="66" charset="0"/>
              </a:rPr>
              <a:t>dengesi (doku kaybı, açlık), kazanç kayıptan fazlaysa </a:t>
            </a:r>
            <a:r>
              <a:rPr lang="tr-TR" sz="2800" dirty="0" smtClean="0">
                <a:solidFill>
                  <a:srgbClr val="66FF99"/>
                </a:solidFill>
                <a:latin typeface="Comic Sans MS" pitchFamily="66" charset="0"/>
              </a:rPr>
              <a:t>pozitif azot dengesi </a:t>
            </a:r>
            <a:r>
              <a:rPr lang="tr-TR" sz="2800" dirty="0" smtClean="0">
                <a:solidFill>
                  <a:srgbClr val="FFFF66"/>
                </a:solidFill>
                <a:latin typeface="Comic Sans MS" pitchFamily="66" charset="0"/>
              </a:rPr>
              <a:t>(büyüme çağında,  </a:t>
            </a:r>
            <a:r>
              <a:rPr lang="tr-TR" sz="2800" dirty="0" err="1" smtClean="0">
                <a:solidFill>
                  <a:srgbClr val="FFFF66"/>
                </a:solidFill>
                <a:latin typeface="Comic Sans MS" pitchFamily="66" charset="0"/>
              </a:rPr>
              <a:t>insülin</a:t>
            </a:r>
            <a:r>
              <a:rPr lang="tr-TR" sz="2800" dirty="0" smtClean="0">
                <a:solidFill>
                  <a:srgbClr val="FFFF66"/>
                </a:solidFill>
                <a:latin typeface="Comic Sans MS" pitchFamily="66" charset="0"/>
              </a:rPr>
              <a:t> ve </a:t>
            </a:r>
            <a:r>
              <a:rPr lang="tr-TR" sz="2800" dirty="0" err="1" smtClean="0">
                <a:solidFill>
                  <a:srgbClr val="FFFF66"/>
                </a:solidFill>
                <a:latin typeface="Comic Sans MS" pitchFamily="66" charset="0"/>
              </a:rPr>
              <a:t>tiroid</a:t>
            </a:r>
            <a:r>
              <a:rPr lang="tr-TR" sz="2800" dirty="0" smtClean="0">
                <a:solidFill>
                  <a:srgbClr val="FFFF66"/>
                </a:solidFill>
                <a:latin typeface="Comic Sans MS" pitchFamily="66" charset="0"/>
              </a:rPr>
              <a:t> hormonları etkisi) söz konusudur. </a:t>
            </a:r>
          </a:p>
          <a:p>
            <a:pPr eaLnBrk="1" hangingPunct="1">
              <a:defRPr/>
            </a:pPr>
            <a:r>
              <a:rPr lang="tr-TR" sz="2800" dirty="0" smtClean="0">
                <a:solidFill>
                  <a:srgbClr val="FFFF66"/>
                </a:solidFill>
                <a:latin typeface="Comic Sans MS" pitchFamily="66" charset="0"/>
              </a:rPr>
              <a:t>Vücut proteinlerinin kaybı toplamın 1/3 üne ulaşırsa ölümcül olur. </a:t>
            </a:r>
          </a:p>
          <a:p>
            <a:pPr eaLnBrk="1" hangingPunct="1">
              <a:defRPr/>
            </a:pPr>
            <a:endParaRPr lang="tr-TR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92100"/>
            <a:ext cx="8229600" cy="976313"/>
          </a:xfrm>
        </p:spPr>
        <p:txBody>
          <a:bodyPr/>
          <a:lstStyle/>
          <a:p>
            <a:pPr algn="ctr" eaLnBrk="1" hangingPunct="1">
              <a:defRPr/>
            </a:pPr>
            <a:r>
              <a:rPr lang="tr-TR" dirty="0" smtClean="0">
                <a:solidFill>
                  <a:srgbClr val="FF0066"/>
                </a:solidFill>
                <a:latin typeface="Comic Sans MS" pitchFamily="66" charset="0"/>
              </a:rPr>
              <a:t>Protein Döngüsü </a:t>
            </a:r>
          </a:p>
        </p:txBody>
      </p:sp>
      <p:sp>
        <p:nvSpPr>
          <p:cNvPr id="10854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84313"/>
            <a:ext cx="8686800" cy="4824412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tr-TR" sz="2800" dirty="0" smtClean="0">
                <a:solidFill>
                  <a:srgbClr val="FFFF00"/>
                </a:solidFill>
                <a:latin typeface="Comic Sans MS" pitchFamily="66" charset="0"/>
              </a:rPr>
              <a:t>Diyet + doku proteini yıkımı + de </a:t>
            </a:r>
            <a:r>
              <a:rPr lang="tr-TR" sz="2800" dirty="0" err="1" smtClean="0">
                <a:solidFill>
                  <a:srgbClr val="FFFF00"/>
                </a:solidFill>
                <a:latin typeface="Comic Sans MS" pitchFamily="66" charset="0"/>
              </a:rPr>
              <a:t>novo</a:t>
            </a:r>
            <a:r>
              <a:rPr lang="tr-TR" sz="2800" dirty="0" smtClean="0">
                <a:solidFill>
                  <a:srgbClr val="FFFF00"/>
                </a:solidFill>
                <a:latin typeface="Comic Sans MS" pitchFamily="66" charset="0"/>
              </a:rPr>
              <a:t> sentez (100 g)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800" dirty="0" smtClean="0">
                <a:solidFill>
                  <a:srgbClr val="FFFF00"/>
                </a:solidFill>
                <a:latin typeface="Comic Sans MS" pitchFamily="66" charset="0"/>
              </a:rPr>
              <a:t>Protein sentez hızı </a:t>
            </a:r>
            <a:r>
              <a:rPr lang="tr-TR" sz="2800" dirty="0" smtClean="0">
                <a:solidFill>
                  <a:srgbClr val="FFFF00"/>
                </a:solidFill>
                <a:latin typeface="Comic Sans MS" pitchFamily="66" charset="0"/>
                <a:sym typeface="Symbol" pitchFamily="18" charset="2"/>
              </a:rPr>
              <a:t> </a:t>
            </a:r>
            <a:r>
              <a:rPr lang="tr-TR" sz="2800" dirty="0" smtClean="0">
                <a:solidFill>
                  <a:srgbClr val="FFFF00"/>
                </a:solidFill>
                <a:latin typeface="Comic Sans MS" pitchFamily="66" charset="0"/>
              </a:rPr>
              <a:t>yıkım hızı (300-400 g/gün)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tr-TR" sz="2800" dirty="0" smtClean="0"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tr-TR" sz="28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Uzun ömürlü proteinler</a:t>
            </a:r>
            <a:r>
              <a:rPr lang="tr-TR" sz="2800" dirty="0" smtClean="0">
                <a:latin typeface="Comic Sans MS" pitchFamily="66" charset="0"/>
              </a:rPr>
              <a:t>: </a:t>
            </a:r>
            <a:r>
              <a:rPr lang="en-US" sz="2800" dirty="0" err="1" smtClean="0">
                <a:solidFill>
                  <a:srgbClr val="FFFF00"/>
                </a:solidFill>
                <a:latin typeface="Comic Sans MS" pitchFamily="66" charset="0"/>
              </a:rPr>
              <a:t>Hücre</a:t>
            </a:r>
            <a:r>
              <a:rPr lang="en-US" sz="2800" dirty="0" smtClean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  <a:latin typeface="Comic Sans MS" pitchFamily="66" charset="0"/>
              </a:rPr>
              <a:t>dışı</a:t>
            </a:r>
            <a:r>
              <a:rPr lang="tr-TR" sz="2800" dirty="0" smtClean="0">
                <a:solidFill>
                  <a:srgbClr val="FFFF00"/>
                </a:solidFill>
                <a:latin typeface="Comic Sans MS" pitchFamily="66" charset="0"/>
              </a:rPr>
              <a:t> (ör. kan proteinleri)</a:t>
            </a:r>
            <a:r>
              <a:rPr lang="en-US" sz="2800" dirty="0" smtClean="0">
                <a:solidFill>
                  <a:srgbClr val="FFFF00"/>
                </a:solidFill>
                <a:latin typeface="Comic Sans MS" pitchFamily="66" charset="0"/>
              </a:rPr>
              <a:t>, </a:t>
            </a:r>
            <a:r>
              <a:rPr lang="en-US" sz="2800" dirty="0" err="1" smtClean="0">
                <a:solidFill>
                  <a:srgbClr val="FFFF00"/>
                </a:solidFill>
                <a:latin typeface="Comic Sans MS" pitchFamily="66" charset="0"/>
              </a:rPr>
              <a:t>zar</a:t>
            </a:r>
            <a:r>
              <a:rPr lang="en-US" sz="2800" dirty="0" smtClean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  <a:latin typeface="Comic Sans MS" pitchFamily="66" charset="0"/>
              </a:rPr>
              <a:t>bağlantılı</a:t>
            </a:r>
            <a:r>
              <a:rPr lang="en-US" sz="2800" dirty="0" smtClean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  <a:latin typeface="Comic Sans MS" pitchFamily="66" charset="0"/>
              </a:rPr>
              <a:t>ve</a:t>
            </a:r>
            <a:r>
              <a:rPr lang="en-US" sz="2800" dirty="0" smtClean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tr-TR" sz="2800" dirty="0" smtClean="0">
                <a:solidFill>
                  <a:srgbClr val="FFFF00"/>
                </a:solidFill>
                <a:latin typeface="Comic Sans MS" pitchFamily="66" charset="0"/>
              </a:rPr>
              <a:t>bazı </a:t>
            </a:r>
            <a:r>
              <a:rPr lang="en-US" sz="2800" dirty="0" err="1" smtClean="0">
                <a:solidFill>
                  <a:srgbClr val="FFFF00"/>
                </a:solidFill>
                <a:latin typeface="Comic Sans MS" pitchFamily="66" charset="0"/>
              </a:rPr>
              <a:t>hücresel</a:t>
            </a:r>
            <a:r>
              <a:rPr lang="en-US" sz="2800" dirty="0" smtClean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tr-TR" sz="2800" dirty="0" smtClean="0">
                <a:solidFill>
                  <a:srgbClr val="FFFF00"/>
                </a:solidFill>
                <a:latin typeface="Comic Sans MS" pitchFamily="66" charset="0"/>
              </a:rPr>
              <a:t>(gün-hafta)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8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Kısa ömürlü proteinler</a:t>
            </a:r>
            <a:r>
              <a:rPr lang="tr-TR" sz="2800" dirty="0" smtClean="0">
                <a:latin typeface="Comic Sans MS" pitchFamily="66" charset="0"/>
              </a:rPr>
              <a:t>: </a:t>
            </a:r>
            <a:r>
              <a:rPr lang="en-US" sz="2800" dirty="0" err="1" smtClean="0">
                <a:solidFill>
                  <a:srgbClr val="FFFF00"/>
                </a:solidFill>
                <a:latin typeface="Comic Sans MS" pitchFamily="66" charset="0"/>
              </a:rPr>
              <a:t>Anormal</a:t>
            </a:r>
            <a:r>
              <a:rPr lang="en-US" sz="2800" dirty="0" smtClean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  <a:latin typeface="Comic Sans MS" pitchFamily="66" charset="0"/>
              </a:rPr>
              <a:t>veya</a:t>
            </a:r>
            <a:r>
              <a:rPr lang="en-US" sz="2800" dirty="0" smtClean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  <a:latin typeface="Comic Sans MS" pitchFamily="66" charset="0"/>
              </a:rPr>
              <a:t>hatalı</a:t>
            </a:r>
            <a:r>
              <a:rPr lang="en-US" sz="2800" dirty="0" smtClean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  <a:latin typeface="Comic Sans MS" pitchFamily="66" charset="0"/>
              </a:rPr>
              <a:t>katlanmış</a:t>
            </a:r>
            <a:r>
              <a:rPr lang="en-US" sz="2800" dirty="0" smtClean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  <a:latin typeface="Comic Sans MS" pitchFamily="66" charset="0"/>
              </a:rPr>
              <a:t>proteinler</a:t>
            </a:r>
            <a:r>
              <a:rPr lang="tr-TR" sz="2800" dirty="0" smtClean="0">
                <a:solidFill>
                  <a:srgbClr val="FFFF00"/>
                </a:solidFill>
                <a:latin typeface="Comic Sans MS" pitchFamily="66" charset="0"/>
              </a:rPr>
              <a:t>,</a:t>
            </a:r>
            <a:r>
              <a:rPr lang="en-US" sz="2800" dirty="0" smtClean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  <a:latin typeface="Comic Sans MS" pitchFamily="66" charset="0"/>
              </a:rPr>
              <a:t>düzenleyici</a:t>
            </a:r>
            <a:r>
              <a:rPr lang="en-US" sz="2800" dirty="0" smtClean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  <a:latin typeface="Comic Sans MS" pitchFamily="66" charset="0"/>
              </a:rPr>
              <a:t>endojen</a:t>
            </a:r>
            <a:r>
              <a:rPr lang="en-US" sz="2800" dirty="0" smtClean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  <a:latin typeface="Comic Sans MS" pitchFamily="66" charset="0"/>
              </a:rPr>
              <a:t>proteinler</a:t>
            </a:r>
            <a:r>
              <a:rPr lang="en-US" sz="2800" dirty="0" smtClean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tr-TR" sz="2800" dirty="0" smtClean="0">
                <a:solidFill>
                  <a:srgbClr val="FFFF00"/>
                </a:solidFill>
                <a:latin typeface="Comic Sans MS" pitchFamily="66" charset="0"/>
              </a:rPr>
              <a:t>(hız kısıtlayıcı enzimler gibi) (</a:t>
            </a:r>
            <a:r>
              <a:rPr lang="tr-TR" sz="2800" dirty="0" err="1" smtClean="0">
                <a:solidFill>
                  <a:srgbClr val="FFFF00"/>
                </a:solidFill>
                <a:latin typeface="Comic Sans MS" pitchFamily="66" charset="0"/>
              </a:rPr>
              <a:t>dk</a:t>
            </a:r>
            <a:r>
              <a:rPr lang="tr-TR" sz="2800" dirty="0" smtClean="0">
                <a:solidFill>
                  <a:srgbClr val="FFFF00"/>
                </a:solidFill>
                <a:latin typeface="Comic Sans MS" pitchFamily="66" charset="0"/>
              </a:rPr>
              <a:t>-saat)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800" dirty="0" err="1" smtClean="0">
                <a:solidFill>
                  <a:srgbClr val="FFFF00"/>
                </a:solidFill>
                <a:latin typeface="Comic Sans MS" pitchFamily="66" charset="0"/>
              </a:rPr>
              <a:t>Metabolik</a:t>
            </a:r>
            <a:r>
              <a:rPr lang="tr-TR" sz="2800" dirty="0" smtClean="0">
                <a:solidFill>
                  <a:srgbClr val="FFFF00"/>
                </a:solidFill>
                <a:latin typeface="Comic Sans MS" pitchFamily="66" charset="0"/>
              </a:rPr>
              <a:t> olarak stabil olan </a:t>
            </a:r>
            <a:r>
              <a:rPr lang="tr-TR" sz="2800" dirty="0" err="1" smtClean="0">
                <a:solidFill>
                  <a:srgbClr val="FFFF00"/>
                </a:solidFill>
                <a:latin typeface="Comic Sans MS" pitchFamily="66" charset="0"/>
              </a:rPr>
              <a:t>kollajen</a:t>
            </a:r>
            <a:r>
              <a:rPr lang="tr-TR" sz="2800" dirty="0" smtClean="0">
                <a:solidFill>
                  <a:srgbClr val="FFFF00"/>
                </a:solidFill>
                <a:latin typeface="Comic Sans MS" pitchFamily="66" charset="0"/>
              </a:rPr>
              <a:t> (ay-yıl)</a:t>
            </a:r>
          </a:p>
          <a:p>
            <a:pPr algn="r" eaLnBrk="1" hangingPunct="1">
              <a:lnSpc>
                <a:spcPct val="90000"/>
              </a:lnSpc>
              <a:buFontTx/>
              <a:buNone/>
              <a:defRPr/>
            </a:pPr>
            <a:endParaRPr lang="tr-TR" sz="1400" dirty="0" smtClean="0">
              <a:solidFill>
                <a:srgbClr val="FFFF66"/>
              </a:solidFill>
              <a:latin typeface="Times New Roman" pitchFamily="18" charset="0"/>
            </a:endParaRPr>
          </a:p>
          <a:p>
            <a:pPr algn="r" eaLnBrk="1" hangingPunct="1">
              <a:lnSpc>
                <a:spcPct val="90000"/>
              </a:lnSpc>
              <a:buFontTx/>
              <a:buNone/>
              <a:defRPr/>
            </a:pPr>
            <a:r>
              <a:rPr lang="tr-TR" sz="1400" dirty="0" smtClean="0">
                <a:solidFill>
                  <a:srgbClr val="FFFF66"/>
                </a:solidFill>
                <a:latin typeface="Times New Roman" pitchFamily="18" charset="0"/>
              </a:rPr>
              <a:t>S.</a:t>
            </a:r>
            <a:r>
              <a:rPr lang="tr-TR" sz="1400" dirty="0" err="1" smtClean="0">
                <a:solidFill>
                  <a:srgbClr val="FFFF66"/>
                </a:solidFill>
                <a:latin typeface="Times New Roman" pitchFamily="18" charset="0"/>
              </a:rPr>
              <a:t>Elgün</a:t>
            </a:r>
            <a:r>
              <a:rPr lang="tr-TR" sz="1400" dirty="0" smtClean="0">
                <a:solidFill>
                  <a:srgbClr val="FFFF66"/>
                </a:solidFill>
                <a:latin typeface="Times New Roman" pitchFamily="18" charset="0"/>
              </a:rPr>
              <a:t> </a:t>
            </a:r>
            <a:r>
              <a:rPr lang="tr-TR" sz="1400" dirty="0" err="1" smtClean="0">
                <a:solidFill>
                  <a:srgbClr val="FFFF66"/>
                </a:solidFill>
                <a:latin typeface="Times New Roman" pitchFamily="18" charset="0"/>
              </a:rPr>
              <a:t>Ülkar</a:t>
            </a:r>
            <a:endParaRPr lang="tr-TR" sz="1400" dirty="0" smtClean="0">
              <a:solidFill>
                <a:srgbClr val="FFFF66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tr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0</TotalTime>
  <Words>247</Words>
  <Application>Microsoft Office PowerPoint</Application>
  <PresentationFormat>Ekran Gösterisi (4:3)</PresentationFormat>
  <Paragraphs>24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5" baseType="lpstr">
      <vt:lpstr>Metro</vt:lpstr>
      <vt:lpstr>AMİNO ASİTLERDEN AZOT AYRILMASI ve ÜRE DÖNGÜSÜ</vt:lpstr>
      <vt:lpstr>Slayt 2</vt:lpstr>
      <vt:lpstr>Azot Dengesi</vt:lpstr>
      <vt:lpstr>Protein Döngüsü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AMİNO ASİTLERDEN AZOT AYRILMASI ve ÜRE DÖNGÜSÜ</dc:title>
  <dc:creator>ELGÜN</dc:creator>
  <cp:lastModifiedBy>user</cp:lastModifiedBy>
  <cp:revision>2</cp:revision>
  <dcterms:created xsi:type="dcterms:W3CDTF">2017-09-22T08:38:01Z</dcterms:created>
  <dcterms:modified xsi:type="dcterms:W3CDTF">2017-09-22T08:38:39Z</dcterms:modified>
</cp:coreProperties>
</file>