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3</a:t>
            </a:r>
            <a:r>
              <a:rPr lang="tr-TR" dirty="0" smtClean="0"/>
              <a:t>. Hafta</a:t>
            </a:r>
            <a:r>
              <a:rPr lang="tr-TR" smtClean="0"/>
              <a:t>: liberalizm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Toplum için iyi olan en çok sayıda bireyi mutlu edecek koşulların sağlanmasıdır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 bireylerin toplamından ibaretse bireyler nasıl toplumu oluştururlar?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Güvencenin sağlanmasını amaçlayan toplumsal sözleşme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567608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Devlet kuramı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Toplumsal sözleşmenin koşullarını uygulayacak olan devletin erki hangi noktalarda, hangi araçlarla sınırlandırılmalıdır?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Anayasal rejim – hukuk devleti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Çoğunluğun onayını almış ve yaşam, özgürlük, mülkiyet haklarını koruyan </a:t>
            </a:r>
            <a:r>
              <a:rPr lang="tr-TR" sz="2600" dirty="0" smtClean="0"/>
              <a:t>s</a:t>
            </a:r>
            <a:r>
              <a:rPr lang="tr-TR" sz="2600" dirty="0" smtClean="0"/>
              <a:t>özleşme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bu hakları korur ancak nasıl kullanılacaklarına karışamaz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Devlet erkinin söz sahibi olduğu kamusal alan vs. </a:t>
            </a:r>
            <a:r>
              <a:rPr lang="tr-TR" sz="2600" smtClean="0"/>
              <a:t>bireyin tamamen özerk olduğu özel alan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17187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 ve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Özgürlükçülük ilkesini sahiplenmiş bir siyasal düşünce</a:t>
            </a:r>
          </a:p>
          <a:p>
            <a:pPr lvl="1"/>
            <a:r>
              <a:rPr lang="tr-TR" sz="2600" dirty="0" smtClean="0"/>
              <a:t>17. yüzyılda adem-i merkeziyetçi feodal düzenden </a:t>
            </a:r>
            <a:r>
              <a:rPr lang="tr-TR" sz="2600" dirty="0" err="1" smtClean="0"/>
              <a:t>mutlakıyetçi</a:t>
            </a:r>
            <a:r>
              <a:rPr lang="tr-TR" sz="2600" dirty="0" smtClean="0"/>
              <a:t> monarşilere geçiş</a:t>
            </a:r>
          </a:p>
          <a:p>
            <a:pPr lvl="1"/>
            <a:r>
              <a:rPr lang="tr-TR" sz="2600" dirty="0" smtClean="0"/>
              <a:t>Meşruiyetini geleneklerden alan siyasal otoritenin tek elde toplanması</a:t>
            </a:r>
          </a:p>
          <a:p>
            <a:pPr lvl="1"/>
            <a:r>
              <a:rPr lang="tr-TR" sz="2600" dirty="0" smtClean="0"/>
              <a:t>İktisadi teşebbüsler ve kazanımlar üzerinde denetim</a:t>
            </a:r>
          </a:p>
          <a:p>
            <a:pPr lvl="1"/>
            <a:r>
              <a:rPr lang="tr-TR" sz="2600" dirty="0" smtClean="0"/>
              <a:t>Kilise ve din öğretisi ile iç </a:t>
            </a:r>
            <a:r>
              <a:rPr lang="tr-TR" sz="2600" dirty="0" err="1" smtClean="0"/>
              <a:t>içelik</a:t>
            </a:r>
            <a:endParaRPr lang="tr-TR" sz="2600" dirty="0" smtClean="0"/>
          </a:p>
          <a:p>
            <a:pPr lvl="1"/>
            <a:r>
              <a:rPr lang="tr-TR" sz="2600" dirty="0" err="1" smtClean="0"/>
              <a:t>Mutlakıyetçi</a:t>
            </a:r>
            <a:r>
              <a:rPr lang="tr-TR" sz="2600" dirty="0" smtClean="0"/>
              <a:t> iktidarlar karşı hareketler ve direnişler</a:t>
            </a:r>
            <a:endParaRPr lang="tr-TR" sz="2600" dirty="0" smtClean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1336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 felsefesi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Akılcılık ilkesi: insan aklının doğanın ve toplumun işleyişini kavrama becerisine olan güven.</a:t>
            </a:r>
          </a:p>
          <a:p>
            <a:pPr lvl="1"/>
            <a:r>
              <a:rPr lang="tr-TR" sz="2600" dirty="0" smtClean="0"/>
              <a:t>Eşitlik ilkesinin sahiplenilmesi</a:t>
            </a:r>
          </a:p>
          <a:p>
            <a:pPr lvl="1"/>
            <a:r>
              <a:rPr lang="tr-TR" sz="2600" dirty="0" smtClean="0"/>
              <a:t>İki özgürlük tanımı: negatif ve pozitif özgürlük</a:t>
            </a:r>
            <a:endParaRPr lang="tr-TR" sz="2600" dirty="0" smtClean="0"/>
          </a:p>
          <a:p>
            <a:pPr lvl="1"/>
            <a:r>
              <a:rPr lang="tr-TR" sz="2600" dirty="0" err="1" smtClean="0"/>
              <a:t>Mutlakıyetçi</a:t>
            </a:r>
            <a:r>
              <a:rPr lang="tr-TR" sz="2600" dirty="0" smtClean="0"/>
              <a:t> düzene eleştiriler:</a:t>
            </a:r>
          </a:p>
          <a:p>
            <a:pPr lvl="2"/>
            <a:r>
              <a:rPr lang="tr-TR" sz="2200" dirty="0" smtClean="0"/>
              <a:t>Siyasal düzenler de geleneğe göre değil, akılcı yasalar çerçevesinde kurulmalıdır</a:t>
            </a:r>
          </a:p>
          <a:p>
            <a:pPr lvl="2"/>
            <a:r>
              <a:rPr lang="tr-TR" sz="2200" dirty="0" smtClean="0"/>
              <a:t>Kilise ve dinin toplum üzerindeki baskısı kabul edilemez</a:t>
            </a:r>
          </a:p>
          <a:p>
            <a:pPr lvl="2"/>
            <a:r>
              <a:rPr lang="tr-TR" sz="2200" dirty="0" smtClean="0"/>
              <a:t>Değişmez ve hiyerarşik toplumsal düzenler kabul edilemez</a:t>
            </a:r>
          </a:p>
          <a:p>
            <a:pPr lvl="2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52787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Negatif ö</a:t>
            </a:r>
            <a:r>
              <a:rPr lang="tr-TR" dirty="0" smtClean="0"/>
              <a:t>zgürlük </a:t>
            </a:r>
            <a:r>
              <a:rPr lang="tr-TR" dirty="0" smtClean="0"/>
              <a:t>ve liberal itirazlar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Liberalizmin siyasal öznesi: birey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Amaç liberal bireyin özgürlüğü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Negatif özgürlük kavrayışı: dışsal müdahalelerin bireyi kısıtlamaması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Hangi müdahaleler bireyi kısıtlar?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7568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Mutlakıyetçi</a:t>
            </a:r>
            <a:r>
              <a:rPr lang="tr-TR" dirty="0" smtClean="0"/>
              <a:t> iktidar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Siyasal iktidarın, siyasal düzenin tek bir öğesinin elinde toplanmaması gerekir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İktidar, sadece toplumun talep ettiği sınırlı hedefleri gerçekleştirmek için yetkileri tanımlanmış bir araç olmalıdır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İktidar tüm bireyleri temsil etmelidir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Özgür ve eşit bireylerin örgütlenme hakkı engellenmemelidir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Mutlakıyetçilik</a:t>
            </a:r>
            <a:r>
              <a:rPr lang="tr-TR" sz="2600" dirty="0" smtClean="0"/>
              <a:t> bu üç ilkeyle bağdaşmaz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4880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Teokratik iktidar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Dini ve siyasal iktidar odaklarının birbirinden ayrılması gerekir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Farklı dini inançlara hoşgörüyle yaklaşılmalı ve hiçbir inanca baskı uygulanmamalı veya ayrıcalık tanınmamalıdır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iktidar dünyevi hakları güvenceye almalıdır</a:t>
            </a:r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321828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Kapitalizm karşıtlığı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İktisadi etkinlik ve özel mülkiyet hakkı kısıtlanmamalıdır</a:t>
            </a:r>
          </a:p>
          <a:p>
            <a:pPr lvl="1"/>
            <a:r>
              <a:rPr lang="tr-TR" sz="2600" dirty="0" smtClean="0"/>
              <a:t>Serbest piyasa mekanizmasına müdahale, iktidarın yetki sınırlarını aşması anlamına gelir</a:t>
            </a:r>
          </a:p>
          <a:p>
            <a:pPr lvl="1"/>
            <a:r>
              <a:rPr lang="tr-TR" sz="2600" dirty="0" smtClean="0"/>
              <a:t>Piyasanın işleyiş mekanizmaları liberal bireyin doğasına uygundur</a:t>
            </a:r>
          </a:p>
          <a:p>
            <a:pPr lvl="1"/>
            <a:r>
              <a:rPr lang="tr-TR" sz="2600" dirty="0" smtClean="0"/>
              <a:t>Bireyler daima kendi çıkarlarını maksimize etmek isterler ve bunun için rekabet ederler</a:t>
            </a:r>
          </a:p>
          <a:p>
            <a:pPr lvl="1"/>
            <a:r>
              <a:rPr lang="tr-TR" sz="2600" dirty="0" smtClean="0"/>
              <a:t>Bu arayıştaki bireylerin davranışlarının dışsal mekanizmalarla düzenlenmesine gerek yoktur, kendi kendine herkesin çıkarına olacak bir düzen oluşacaktır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265928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</a:t>
            </a:r>
            <a:r>
              <a:rPr lang="tr-TR" dirty="0" smtClean="0"/>
              <a:t>iberal </a:t>
            </a:r>
            <a:r>
              <a:rPr lang="tr-TR" dirty="0" smtClean="0"/>
              <a:t>çözümler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Liberalizmin kurguladığı siyasal yapı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Liberal tahayyülün üç katmanı: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Her aktör için bir siyasal yapı:</a:t>
            </a:r>
          </a:p>
          <a:p>
            <a:pPr lvl="2"/>
            <a:r>
              <a:rPr lang="tr-TR" sz="2200" dirty="0" smtClean="0"/>
              <a:t>Birey</a:t>
            </a:r>
          </a:p>
          <a:p>
            <a:pPr lvl="2"/>
            <a:r>
              <a:rPr lang="tr-TR" sz="2200" dirty="0" smtClean="0"/>
              <a:t>Toplum </a:t>
            </a:r>
          </a:p>
          <a:p>
            <a:pPr lvl="2"/>
            <a:r>
              <a:rPr lang="tr-TR" sz="2200" dirty="0" smtClean="0"/>
              <a:t>Devlet</a:t>
            </a:r>
          </a:p>
          <a:p>
            <a:pPr lvl="2"/>
            <a:endParaRPr lang="tr-TR" sz="2200" dirty="0"/>
          </a:p>
          <a:p>
            <a:pPr lvl="2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774039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Birey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Diğer insanlardan yalıtık ve onlarla organik ilişkisi olmayan birey: atomik birey kavrayışı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Bireyin kendi özgür iradesiyle yaptığı seçimlerin hem kendisi hem de tüm toplum için olumlu sonuçlar doğuracağını nasıl bilebiliriz?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Bilginin sınırlılığı ve faydacılık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Pragmatist tutum vs. «aydınlanmış kişisel çıkar»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1797938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</TotalTime>
  <Words>422</Words>
  <Application>Microsoft Office PowerPoint</Application>
  <PresentationFormat>Özel</PresentationFormat>
  <Paragraphs>80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Siyaset Bilimi II</vt:lpstr>
      <vt:lpstr>Kökenler ve tarihsel süreç</vt:lpstr>
      <vt:lpstr>Aydınlanma felsefesi</vt:lpstr>
      <vt:lpstr>Negatif özgürlük ve liberal itirazlar</vt:lpstr>
      <vt:lpstr>Mutlakıyetçi iktidar</vt:lpstr>
      <vt:lpstr>Teokratik iktidar</vt:lpstr>
      <vt:lpstr>Kapitalizm karşıtlığı</vt:lpstr>
      <vt:lpstr>Liberal çözümler</vt:lpstr>
      <vt:lpstr>Birey kuramı</vt:lpstr>
      <vt:lpstr>Toplum kuramı</vt:lpstr>
      <vt:lpstr>Devlet kuramı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17</cp:revision>
  <dcterms:created xsi:type="dcterms:W3CDTF">2018-06-19T11:27:11Z</dcterms:created>
  <dcterms:modified xsi:type="dcterms:W3CDTF">2018-06-26T16:04:52Z</dcterms:modified>
</cp:coreProperties>
</file>