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2"/>
  </p:notesMasterIdLst>
  <p:sldIdLst>
    <p:sldId id="293" r:id="rId3"/>
    <p:sldId id="277" r:id="rId4"/>
    <p:sldId id="278" r:id="rId5"/>
    <p:sldId id="283" r:id="rId6"/>
    <p:sldId id="279" r:id="rId7"/>
    <p:sldId id="285" r:id="rId8"/>
    <p:sldId id="280" r:id="rId9"/>
    <p:sldId id="291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889" autoAdjust="0"/>
    <p:restoredTop sz="83655" autoAdjust="0"/>
  </p:normalViewPr>
  <p:slideViewPr>
    <p:cSldViewPr>
      <p:cViewPr varScale="1">
        <p:scale>
          <a:sx n="96" d="100"/>
          <a:sy n="96" d="100"/>
        </p:scale>
        <p:origin x="20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FD407-072B-4A71-B691-BB387CF2D763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A5FE1-EDEF-4928-AD07-35DA2E2D390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Normal development starts as soon as the sperm fertilizes the egg. Then it develops into an embryo and finally to a fully functional organism. The fertilized egg is at the undifferentiated stage and as the embryo develops you end up with fully differentiated cells such as fibroblasts/neurons/</a:t>
            </a:r>
            <a:r>
              <a:rPr lang="en-GB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cardiomyocytes</a:t>
            </a:r>
            <a:r>
              <a:rPr lang="en-GB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</a:t>
            </a:r>
          </a:p>
          <a:p>
            <a:endParaRPr lang="en-GB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this reason, the long--‐standing predominant view was that cells in the somatic lineage were permanently in a  locked state, such that the journey back to a highly undifferentiated state was impossible.</a:t>
            </a:r>
            <a:endParaRPr lang="en-GB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Conrad Hal Waddington proposed an epigenetic landscape of mountains and valleys as a metaphor for development. It nicely visualizes the unidirectional developmental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porcess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normal development. Cells do not normally move back towards the top of the mountain or cross into the other valleys..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A5FE1-EDEF-4928-AD07-35DA2E2D3907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Normal development starts as soon as the sperm fertilizes the egg. Then it develops into an embryo and finally to a fully functional organism. The fertilized egg is at the undifferentiated stage and as the embryo develops you end up with fully differentiated cells such as fibroblasts/neurons/</a:t>
            </a:r>
            <a:r>
              <a:rPr lang="en-GB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cardiomyocytes</a:t>
            </a:r>
            <a:r>
              <a:rPr lang="en-GB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</a:t>
            </a:r>
          </a:p>
          <a:p>
            <a:endParaRPr lang="en-GB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this reason, the long--‐standing predominant view was that cells in the somatic lineage were permanently in a  locked state, such that the journey back to a highly undifferentiated state was impossible.</a:t>
            </a:r>
            <a:endParaRPr lang="en-GB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Conrad Hal Waddington proposed an epigenetic landscape of mountains and valleys as a metaphor for development. It nicely visualizes the unidirectional developmental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porcess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normal development. Cells do not normally move back towards the top of the mountain or cross into the other valleys..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A5FE1-EDEF-4928-AD07-35DA2E2D390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BC7F4F-A13C-4BEF-B23B-AFFAEA63DC7E}" type="slidenum">
              <a:rPr lang="en-US" smtClean="0">
                <a:ea typeface="MS PGothic" pitchFamily="34" charset="-128"/>
              </a:rPr>
              <a:pPr/>
              <a:t>4</a:t>
            </a:fld>
            <a:endParaRPr lang="en-US">
              <a:ea typeface="MS PGothic" pitchFamily="34" charset="-128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50B2E-6240-4858-9443-456FB7468746}" type="datetimeFigureOut">
              <a:rPr lang="en-GB" smtClean="0"/>
              <a:pPr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97832-1F38-456A-8763-0E70CC12513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50B2E-6240-4858-9443-456FB746874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22/03/2020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97832-1F38-456A-8763-0E70CC12513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0" y="836712"/>
            <a:ext cx="9144000" cy="24482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tr-TR" sz="4400" b="1" dirty="0">
              <a:solidFill>
                <a:prstClr val="white"/>
              </a:solidFill>
            </a:endParaRPr>
          </a:p>
          <a:p>
            <a:pPr algn="ctr">
              <a:spcBef>
                <a:spcPct val="0"/>
              </a:spcBef>
              <a:defRPr/>
            </a:pPr>
            <a:r>
              <a:rPr lang="en-US" sz="4400" b="1" i="1" dirty="0" err="1">
                <a:solidFill>
                  <a:prstClr val="white"/>
                </a:solidFill>
              </a:rPr>
              <a:t>iPS</a:t>
            </a:r>
            <a:r>
              <a:rPr lang="en-US" sz="4400" b="1" i="1" dirty="0">
                <a:solidFill>
                  <a:prstClr val="white"/>
                </a:solidFill>
              </a:rPr>
              <a:t> Cells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2054" name="AutoShape 6" descr="UCL 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2056" name="AutoShape 8" descr="UCL 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b="36232"/>
          <a:stretch>
            <a:fillRect/>
          </a:stretch>
        </p:blipFill>
        <p:spPr bwMode="auto">
          <a:xfrm>
            <a:off x="618141" y="1916833"/>
            <a:ext cx="8068197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71600" y="4365104"/>
            <a:ext cx="172819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Fertilized egg</a:t>
            </a:r>
          </a:p>
          <a:p>
            <a:pPr algn="ctr"/>
            <a:r>
              <a:rPr lang="en-GB" sz="1100" b="1" dirty="0">
                <a:solidFill>
                  <a:schemeClr val="bg1">
                    <a:lumMod val="50000"/>
                  </a:schemeClr>
                </a:solidFill>
              </a:rPr>
              <a:t>Undifferentiated stage</a:t>
            </a:r>
            <a:endParaRPr lang="en-US" sz="11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3861049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Embryo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03848" y="3573016"/>
            <a:ext cx="144016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Adult</a:t>
            </a:r>
          </a:p>
          <a:p>
            <a:pPr algn="ctr"/>
            <a:r>
              <a:rPr lang="en-GB" sz="1100" b="1" dirty="0">
                <a:solidFill>
                  <a:schemeClr val="bg1">
                    <a:lumMod val="50000"/>
                  </a:schemeClr>
                </a:solidFill>
              </a:rPr>
              <a:t>Fully </a:t>
            </a:r>
            <a:r>
              <a:rPr lang="en-GB" sz="1100" b="1" dirty="0" err="1">
                <a:solidFill>
                  <a:schemeClr val="bg1">
                    <a:lumMod val="50000"/>
                  </a:schemeClr>
                </a:solidFill>
              </a:rPr>
              <a:t>differentited</a:t>
            </a:r>
            <a:r>
              <a:rPr lang="en-GB" sz="1100" b="1" dirty="0">
                <a:solidFill>
                  <a:schemeClr val="bg1">
                    <a:lumMod val="50000"/>
                  </a:schemeClr>
                </a:solidFill>
              </a:rPr>
              <a:t> stage</a:t>
            </a:r>
            <a:endParaRPr lang="en-US" sz="11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1763525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Normal development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27984" y="1772817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Waddington’s Epigenetic Landscape</a:t>
            </a:r>
            <a:endParaRPr lang="en-US" b="1" dirty="0"/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144016" y="197768"/>
            <a:ext cx="889248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>
                <a:latin typeface="+mj-lt"/>
                <a:ea typeface="+mj-ea"/>
                <a:cs typeface="+mj-cs"/>
              </a:rPr>
              <a:t>Introduction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What</a:t>
            </a:r>
            <a:r>
              <a:rPr kumimoji="0" lang="en-GB" sz="2400" b="1" i="1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was known? - 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112" y="2431921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Undifferentiated cell</a:t>
            </a:r>
            <a:endParaRPr lang="en-US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96136" y="4653136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Differentiated cell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4499992" y="1556792"/>
            <a:ext cx="4032448" cy="3528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24544" y="566124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Until 1960s, the view: “the journey back to a highly undifferentiated state was impossible”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987" y="1755884"/>
            <a:ext cx="8758493" cy="3968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85507" y="3176299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dirty="0" err="1"/>
              <a:t>J.Gurdon</a:t>
            </a:r>
            <a:endParaRPr lang="en-GB" sz="14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897675" y="4060140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Frog egg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29923" y="1982941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Intestinal cells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938235" y="3711133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Tadpole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251356"/>
            <a:ext cx="8280920" cy="142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u="sng" dirty="0"/>
              <a:t>1962, Gurdon : </a:t>
            </a:r>
            <a:r>
              <a:rPr lang="en-GB" sz="2000" b="1" dirty="0"/>
              <a:t>“</a:t>
            </a:r>
            <a:r>
              <a:rPr lang="en-US" sz="2000" b="1" dirty="0"/>
              <a:t>the nucleus from a differentiated frog intestinal epithelial cell was  capable of generating a fully functional tadpole upon transplantation to an enucleated egg”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6011996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Differentiated somatic cell nuclei had the potential to revert to </a:t>
            </a:r>
            <a:r>
              <a:rPr lang="en-US" b="1" dirty="0" err="1">
                <a:solidFill>
                  <a:srgbClr val="FF0000"/>
                </a:solidFill>
              </a:rPr>
              <a:t>pluripotency</a:t>
            </a:r>
            <a:r>
              <a:rPr lang="en-US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2040" y="5353471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1997:Birth of </a:t>
            </a:r>
            <a:r>
              <a:rPr lang="en-GB" sz="1400" b="1" dirty="0" err="1"/>
              <a:t>doly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biomed.brown.edu/Courses/BI108/BI108_2008_Groups/group10/img/stem/0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3162" y="315416"/>
            <a:ext cx="6255222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347864" y="288032"/>
            <a:ext cx="4824536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380312" y="72008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Fertilized egg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4288" y="626469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Differentiated cells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5796136" y="3672408"/>
            <a:ext cx="4752528" cy="1588"/>
          </a:xfrm>
          <a:prstGeom prst="straightConnector1">
            <a:avLst/>
          </a:prstGeom>
          <a:ln w="76200"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2766" y="3400142"/>
            <a:ext cx="1440160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21634" y="3631932"/>
            <a:ext cx="122413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-36512" y="3600400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1981, Evans</a:t>
            </a:r>
            <a:r>
              <a:rPr lang="tr-TR" sz="1400" b="1" dirty="0"/>
              <a:t> &amp; Martin</a:t>
            </a:r>
            <a:r>
              <a:rPr lang="en-GB" sz="1400" b="1" dirty="0"/>
              <a:t> : </a:t>
            </a:r>
            <a:r>
              <a:rPr lang="en-GB" sz="1400" b="1" dirty="0" err="1"/>
              <a:t>mESCs</a:t>
            </a:r>
            <a:endParaRPr lang="en-GB" sz="1400" b="1" dirty="0"/>
          </a:p>
          <a:p>
            <a:pPr algn="ctr"/>
            <a:r>
              <a:rPr lang="en-GB" sz="1400" b="1" dirty="0"/>
              <a:t>1998, Thomson: </a:t>
            </a:r>
            <a:r>
              <a:rPr lang="en-GB" sz="1400" b="1" dirty="0" err="1"/>
              <a:t>hESCs</a:t>
            </a:r>
            <a:endParaRPr lang="en-US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44016" y="116632"/>
            <a:ext cx="428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Generation of embryonic stem cells.....</a:t>
            </a:r>
            <a:endParaRPr lang="en-U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620688"/>
            <a:ext cx="2304256" cy="27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50000" b="50000"/>
          <a:stretch>
            <a:fillRect/>
          </a:stretch>
        </p:blipFill>
        <p:spPr bwMode="auto">
          <a:xfrm>
            <a:off x="539552" y="4437112"/>
            <a:ext cx="2664296" cy="1825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8" grpId="0" animBg="1"/>
      <p:bldP spid="8" grpId="1" animBg="1"/>
      <p:bldP spid="9" grpId="0" animBg="1"/>
      <p:bldP spid="9" grpId="1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36512" y="3013957"/>
            <a:ext cx="6840760" cy="3236129"/>
            <a:chOff x="-108520" y="613886"/>
            <a:chExt cx="6840760" cy="323612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r="26066" b="34462"/>
            <a:stretch>
              <a:fillRect/>
            </a:stretch>
          </p:blipFill>
          <p:spPr bwMode="auto">
            <a:xfrm>
              <a:off x="-108520" y="613886"/>
              <a:ext cx="6840760" cy="3175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79512" y="2132856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Cocktail of transcription factors</a:t>
              </a:r>
              <a:endParaRPr lang="en-US" sz="12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11760" y="3573016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err="1"/>
                <a:t>Pluripotent</a:t>
              </a:r>
              <a:r>
                <a:rPr lang="en-GB" sz="1200" b="1" dirty="0"/>
                <a:t> cell</a:t>
              </a:r>
              <a:endParaRPr lang="en-US" sz="12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51720" y="764704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/>
                <a:t>Adult fibroblasts</a:t>
              </a:r>
              <a:endParaRPr lang="en-US" sz="1200" b="1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23528" y="1812971"/>
            <a:ext cx="8280920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u="sng" dirty="0"/>
              <a:t>2006, Yamanaka</a:t>
            </a:r>
            <a:r>
              <a:rPr lang="en-GB" sz="2000" b="1" dirty="0"/>
              <a:t>: “</a:t>
            </a:r>
            <a:r>
              <a:rPr lang="en-US" sz="2000" b="1" dirty="0"/>
              <a:t>introduction of a small set of transcription factors into a differentiated cell was sufficient to revert the cell to a </a:t>
            </a:r>
            <a:r>
              <a:rPr lang="en-US" sz="2000" b="1" dirty="0" err="1"/>
              <a:t>pluripotent</a:t>
            </a:r>
            <a:r>
              <a:rPr lang="en-US" sz="2000" b="1" dirty="0"/>
              <a:t> state”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9552" y="4892967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Oct3/4</a:t>
            </a:r>
          </a:p>
          <a:p>
            <a:pPr algn="ctr"/>
            <a:r>
              <a:rPr lang="en-GB" sz="12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Sox2</a:t>
            </a:r>
          </a:p>
          <a:p>
            <a:pPr algn="ctr"/>
            <a:r>
              <a:rPr lang="en-GB" sz="12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Klf4</a:t>
            </a:r>
          </a:p>
          <a:p>
            <a:pPr algn="ctr"/>
            <a:r>
              <a:rPr lang="en-GB" sz="12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cMyc</a:t>
            </a:r>
            <a:endParaRPr lang="en-US" sz="1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87624" y="5973087"/>
            <a:ext cx="417646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Induced </a:t>
            </a:r>
            <a:r>
              <a:rPr lang="en-GB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Pluripotent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Stem Cells (</a:t>
            </a:r>
            <a:r>
              <a:rPr lang="en-GB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iPS</a:t>
            </a:r>
            <a:r>
              <a:rPr lang="en-GB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Cells)</a:t>
            </a:r>
          </a:p>
          <a:p>
            <a:pPr algn="ctr"/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67544" y="210126"/>
            <a:ext cx="1944216" cy="1562690"/>
            <a:chOff x="7020272" y="3933056"/>
            <a:chExt cx="1944216" cy="156269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77047" t="5165" r="8166" b="68082"/>
            <a:stretch>
              <a:fillRect/>
            </a:stretch>
          </p:blipFill>
          <p:spPr bwMode="auto">
            <a:xfrm>
              <a:off x="7020272" y="3933056"/>
              <a:ext cx="1368152" cy="1296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7092280" y="5157192"/>
              <a:ext cx="187220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1600" b="1" i="1" dirty="0"/>
                <a:t>S.</a:t>
              </a:r>
              <a:r>
                <a:rPr lang="en-US" sz="1100" i="1" dirty="0"/>
                <a:t> </a:t>
              </a:r>
              <a:r>
                <a:rPr lang="en-US" sz="1600" b="1" i="1" dirty="0"/>
                <a:t>Yamanaka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284984"/>
            <a:ext cx="580009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016" y="-243408"/>
            <a:ext cx="8892480" cy="1143000"/>
          </a:xfrm>
        </p:spPr>
        <p:txBody>
          <a:bodyPr>
            <a:normAutofit/>
          </a:bodyPr>
          <a:lstStyle/>
          <a:p>
            <a:r>
              <a:rPr lang="en-GB" sz="3600" b="1" dirty="0"/>
              <a:t>2012 Nobel Prize </a:t>
            </a:r>
            <a:r>
              <a:rPr lang="en-US" sz="3600" b="1" i="1" dirty="0"/>
              <a:t>in Physiology or Medicine</a:t>
            </a:r>
            <a:endParaRPr lang="en-US" sz="3600" b="1" dirty="0"/>
          </a:p>
        </p:txBody>
      </p:sp>
      <p:grpSp>
        <p:nvGrpSpPr>
          <p:cNvPr id="18" name="Group 17"/>
          <p:cNvGrpSpPr/>
          <p:nvPr/>
        </p:nvGrpSpPr>
        <p:grpSpPr>
          <a:xfrm>
            <a:off x="1259632" y="1052736"/>
            <a:ext cx="6768752" cy="2232248"/>
            <a:chOff x="1403648" y="1988840"/>
            <a:chExt cx="6768752" cy="2232248"/>
          </a:xfrm>
        </p:grpSpPr>
        <p:grpSp>
          <p:nvGrpSpPr>
            <p:cNvPr id="6" name="Group 5"/>
            <p:cNvGrpSpPr/>
            <p:nvPr/>
          </p:nvGrpSpPr>
          <p:grpSpPr>
            <a:xfrm>
              <a:off x="1547664" y="2708920"/>
              <a:ext cx="864096" cy="1008112"/>
              <a:chOff x="1979712" y="2636912"/>
              <a:chExt cx="599704" cy="686789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1979712" y="2636912"/>
                <a:ext cx="599704" cy="686789"/>
              </a:xfrm>
              <a:custGeom>
                <a:avLst/>
                <a:gdLst>
                  <a:gd name="connsiteX0" fmla="*/ 190005 w 599704"/>
                  <a:gd name="connsiteY0" fmla="*/ 21771 h 686789"/>
                  <a:gd name="connsiteX1" fmla="*/ 59376 w 599704"/>
                  <a:gd name="connsiteY1" fmla="*/ 152399 h 686789"/>
                  <a:gd name="connsiteX2" fmla="*/ 0 w 599704"/>
                  <a:gd name="connsiteY2" fmla="*/ 330529 h 686789"/>
                  <a:gd name="connsiteX3" fmla="*/ 59376 w 599704"/>
                  <a:gd name="connsiteY3" fmla="*/ 532410 h 686789"/>
                  <a:gd name="connsiteX4" fmla="*/ 213756 w 599704"/>
                  <a:gd name="connsiteY4" fmla="*/ 663038 h 686789"/>
                  <a:gd name="connsiteX5" fmla="*/ 344384 w 599704"/>
                  <a:gd name="connsiteY5" fmla="*/ 674914 h 686789"/>
                  <a:gd name="connsiteX6" fmla="*/ 463137 w 599704"/>
                  <a:gd name="connsiteY6" fmla="*/ 627412 h 686789"/>
                  <a:gd name="connsiteX7" fmla="*/ 570015 w 599704"/>
                  <a:gd name="connsiteY7" fmla="*/ 484908 h 686789"/>
                  <a:gd name="connsiteX8" fmla="*/ 593766 w 599704"/>
                  <a:gd name="connsiteY8" fmla="*/ 283028 h 686789"/>
                  <a:gd name="connsiteX9" fmla="*/ 534389 w 599704"/>
                  <a:gd name="connsiteY9" fmla="*/ 128649 h 686789"/>
                  <a:gd name="connsiteX10" fmla="*/ 439387 w 599704"/>
                  <a:gd name="connsiteY10" fmla="*/ 33646 h 686789"/>
                  <a:gd name="connsiteX11" fmla="*/ 320634 w 599704"/>
                  <a:gd name="connsiteY11" fmla="*/ 21771 h 686789"/>
                  <a:gd name="connsiteX12" fmla="*/ 190005 w 599704"/>
                  <a:gd name="connsiteY12" fmla="*/ 21771 h 686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9704" h="686789">
                    <a:moveTo>
                      <a:pt x="190005" y="21771"/>
                    </a:moveTo>
                    <a:cubicBezTo>
                      <a:pt x="146462" y="43542"/>
                      <a:pt x="91043" y="100939"/>
                      <a:pt x="59376" y="152399"/>
                    </a:cubicBezTo>
                    <a:cubicBezTo>
                      <a:pt x="27709" y="203859"/>
                      <a:pt x="0" y="267194"/>
                      <a:pt x="0" y="330529"/>
                    </a:cubicBezTo>
                    <a:cubicBezTo>
                      <a:pt x="0" y="393864"/>
                      <a:pt x="23750" y="476992"/>
                      <a:pt x="59376" y="532410"/>
                    </a:cubicBezTo>
                    <a:cubicBezTo>
                      <a:pt x="95002" y="587828"/>
                      <a:pt x="166255" y="639287"/>
                      <a:pt x="213756" y="663038"/>
                    </a:cubicBezTo>
                    <a:cubicBezTo>
                      <a:pt x="261257" y="686789"/>
                      <a:pt x="302820" y="680852"/>
                      <a:pt x="344384" y="674914"/>
                    </a:cubicBezTo>
                    <a:cubicBezTo>
                      <a:pt x="385948" y="668976"/>
                      <a:pt x="425532" y="659080"/>
                      <a:pt x="463137" y="627412"/>
                    </a:cubicBezTo>
                    <a:cubicBezTo>
                      <a:pt x="500742" y="595744"/>
                      <a:pt x="548244" y="542305"/>
                      <a:pt x="570015" y="484908"/>
                    </a:cubicBezTo>
                    <a:cubicBezTo>
                      <a:pt x="591787" y="427511"/>
                      <a:pt x="599704" y="342404"/>
                      <a:pt x="593766" y="283028"/>
                    </a:cubicBezTo>
                    <a:cubicBezTo>
                      <a:pt x="587828" y="223652"/>
                      <a:pt x="560119" y="170213"/>
                      <a:pt x="534389" y="128649"/>
                    </a:cubicBezTo>
                    <a:cubicBezTo>
                      <a:pt x="508659" y="87085"/>
                      <a:pt x="475013" y="51459"/>
                      <a:pt x="439387" y="33646"/>
                    </a:cubicBezTo>
                    <a:cubicBezTo>
                      <a:pt x="403761" y="15833"/>
                      <a:pt x="370114" y="21771"/>
                      <a:pt x="320634" y="21771"/>
                    </a:cubicBezTo>
                    <a:cubicBezTo>
                      <a:pt x="271154" y="21771"/>
                      <a:pt x="233548" y="0"/>
                      <a:pt x="190005" y="2177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2027212" y="2720795"/>
                <a:ext cx="504056" cy="504056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6300192" y="1988840"/>
              <a:ext cx="1778435" cy="2232248"/>
              <a:chOff x="2051720" y="332656"/>
              <a:chExt cx="1274379" cy="1768365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2051720" y="332656"/>
                <a:ext cx="1274379" cy="1768365"/>
              </a:xfrm>
              <a:custGeom>
                <a:avLst/>
                <a:gdLst>
                  <a:gd name="connsiteX0" fmla="*/ 352097 w 1274379"/>
                  <a:gd name="connsiteY0" fmla="*/ 872359 h 1768365"/>
                  <a:gd name="connsiteX1" fmla="*/ 651641 w 1274379"/>
                  <a:gd name="connsiteY1" fmla="*/ 557048 h 1768365"/>
                  <a:gd name="connsiteX2" fmla="*/ 777766 w 1274379"/>
                  <a:gd name="connsiteY2" fmla="*/ 430924 h 1768365"/>
                  <a:gd name="connsiteX3" fmla="*/ 793531 w 1274379"/>
                  <a:gd name="connsiteY3" fmla="*/ 194441 h 1768365"/>
                  <a:gd name="connsiteX4" fmla="*/ 825062 w 1274379"/>
                  <a:gd name="connsiteY4" fmla="*/ 21021 h 1768365"/>
                  <a:gd name="connsiteX5" fmla="*/ 825062 w 1274379"/>
                  <a:gd name="connsiteY5" fmla="*/ 320566 h 1768365"/>
                  <a:gd name="connsiteX6" fmla="*/ 840828 w 1274379"/>
                  <a:gd name="connsiteY6" fmla="*/ 399393 h 1768365"/>
                  <a:gd name="connsiteX7" fmla="*/ 1187669 w 1274379"/>
                  <a:gd name="connsiteY7" fmla="*/ 178676 h 1768365"/>
                  <a:gd name="connsiteX8" fmla="*/ 1219200 w 1274379"/>
                  <a:gd name="connsiteY8" fmla="*/ 162910 h 1768365"/>
                  <a:gd name="connsiteX9" fmla="*/ 856593 w 1274379"/>
                  <a:gd name="connsiteY9" fmla="*/ 462455 h 1768365"/>
                  <a:gd name="connsiteX10" fmla="*/ 730469 w 1274379"/>
                  <a:gd name="connsiteY10" fmla="*/ 620110 h 1768365"/>
                  <a:gd name="connsiteX11" fmla="*/ 856593 w 1274379"/>
                  <a:gd name="connsiteY11" fmla="*/ 683172 h 1768365"/>
                  <a:gd name="connsiteX12" fmla="*/ 1124607 w 1274379"/>
                  <a:gd name="connsiteY12" fmla="*/ 541283 h 1768365"/>
                  <a:gd name="connsiteX13" fmla="*/ 714703 w 1274379"/>
                  <a:gd name="connsiteY13" fmla="*/ 746235 h 1768365"/>
                  <a:gd name="connsiteX14" fmla="*/ 588579 w 1274379"/>
                  <a:gd name="connsiteY14" fmla="*/ 1061545 h 1768365"/>
                  <a:gd name="connsiteX15" fmla="*/ 383628 w 1274379"/>
                  <a:gd name="connsiteY15" fmla="*/ 1250731 h 1768365"/>
                  <a:gd name="connsiteX16" fmla="*/ 273269 w 1274379"/>
                  <a:gd name="connsiteY16" fmla="*/ 1361090 h 1768365"/>
                  <a:gd name="connsiteX17" fmla="*/ 210207 w 1274379"/>
                  <a:gd name="connsiteY17" fmla="*/ 1597572 h 1768365"/>
                  <a:gd name="connsiteX18" fmla="*/ 178676 w 1274379"/>
                  <a:gd name="connsiteY18" fmla="*/ 1739462 h 1768365"/>
                  <a:gd name="connsiteX19" fmla="*/ 178676 w 1274379"/>
                  <a:gd name="connsiteY19" fmla="*/ 1424152 h 1768365"/>
                  <a:gd name="connsiteX20" fmla="*/ 21021 w 1274379"/>
                  <a:gd name="connsiteY20" fmla="*/ 1629103 h 1768365"/>
                  <a:gd name="connsiteX21" fmla="*/ 52552 w 1274379"/>
                  <a:gd name="connsiteY21" fmla="*/ 1550276 h 1768365"/>
                  <a:gd name="connsiteX22" fmla="*/ 210207 w 1274379"/>
                  <a:gd name="connsiteY22" fmla="*/ 1250731 h 1768365"/>
                  <a:gd name="connsiteX23" fmla="*/ 289034 w 1274379"/>
                  <a:gd name="connsiteY23" fmla="*/ 1077310 h 1768365"/>
                  <a:gd name="connsiteX24" fmla="*/ 367862 w 1274379"/>
                  <a:gd name="connsiteY24" fmla="*/ 777766 h 1768365"/>
                  <a:gd name="connsiteX25" fmla="*/ 588579 w 1274379"/>
                  <a:gd name="connsiteY25" fmla="*/ 604345 h 1768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4379" h="1768365">
                    <a:moveTo>
                      <a:pt x="352097" y="872359"/>
                    </a:moveTo>
                    <a:lnTo>
                      <a:pt x="651641" y="557048"/>
                    </a:lnTo>
                    <a:cubicBezTo>
                      <a:pt x="722586" y="483476"/>
                      <a:pt x="754118" y="491358"/>
                      <a:pt x="777766" y="430924"/>
                    </a:cubicBezTo>
                    <a:cubicBezTo>
                      <a:pt x="801414" y="370490"/>
                      <a:pt x="785648" y="262758"/>
                      <a:pt x="793531" y="194441"/>
                    </a:cubicBezTo>
                    <a:cubicBezTo>
                      <a:pt x="801414" y="126124"/>
                      <a:pt x="819807" y="0"/>
                      <a:pt x="825062" y="21021"/>
                    </a:cubicBezTo>
                    <a:cubicBezTo>
                      <a:pt x="830317" y="42042"/>
                      <a:pt x="822434" y="257504"/>
                      <a:pt x="825062" y="320566"/>
                    </a:cubicBezTo>
                    <a:cubicBezTo>
                      <a:pt x="827690" y="383628"/>
                      <a:pt x="780394" y="423041"/>
                      <a:pt x="840828" y="399393"/>
                    </a:cubicBezTo>
                    <a:cubicBezTo>
                      <a:pt x="901262" y="375745"/>
                      <a:pt x="1124607" y="218090"/>
                      <a:pt x="1187669" y="178676"/>
                    </a:cubicBezTo>
                    <a:cubicBezTo>
                      <a:pt x="1250731" y="139262"/>
                      <a:pt x="1274379" y="115614"/>
                      <a:pt x="1219200" y="162910"/>
                    </a:cubicBezTo>
                    <a:cubicBezTo>
                      <a:pt x="1164021" y="210206"/>
                      <a:pt x="938048" y="386255"/>
                      <a:pt x="856593" y="462455"/>
                    </a:cubicBezTo>
                    <a:cubicBezTo>
                      <a:pt x="775138" y="538655"/>
                      <a:pt x="730469" y="583324"/>
                      <a:pt x="730469" y="620110"/>
                    </a:cubicBezTo>
                    <a:cubicBezTo>
                      <a:pt x="730469" y="656896"/>
                      <a:pt x="790903" y="696310"/>
                      <a:pt x="856593" y="683172"/>
                    </a:cubicBezTo>
                    <a:cubicBezTo>
                      <a:pt x="922283" y="670034"/>
                      <a:pt x="1148255" y="530773"/>
                      <a:pt x="1124607" y="541283"/>
                    </a:cubicBezTo>
                    <a:cubicBezTo>
                      <a:pt x="1100959" y="551794"/>
                      <a:pt x="804041" y="659525"/>
                      <a:pt x="714703" y="746235"/>
                    </a:cubicBezTo>
                    <a:cubicBezTo>
                      <a:pt x="625365" y="832945"/>
                      <a:pt x="643758" y="977462"/>
                      <a:pt x="588579" y="1061545"/>
                    </a:cubicBezTo>
                    <a:cubicBezTo>
                      <a:pt x="533400" y="1145628"/>
                      <a:pt x="436180" y="1200807"/>
                      <a:pt x="383628" y="1250731"/>
                    </a:cubicBezTo>
                    <a:cubicBezTo>
                      <a:pt x="331076" y="1300655"/>
                      <a:pt x="302172" y="1303283"/>
                      <a:pt x="273269" y="1361090"/>
                    </a:cubicBezTo>
                    <a:cubicBezTo>
                      <a:pt x="244366" y="1418897"/>
                      <a:pt x="225973" y="1534510"/>
                      <a:pt x="210207" y="1597572"/>
                    </a:cubicBezTo>
                    <a:cubicBezTo>
                      <a:pt x="194441" y="1660634"/>
                      <a:pt x="183931" y="1768365"/>
                      <a:pt x="178676" y="1739462"/>
                    </a:cubicBezTo>
                    <a:cubicBezTo>
                      <a:pt x="173421" y="1710559"/>
                      <a:pt x="204952" y="1442545"/>
                      <a:pt x="178676" y="1424152"/>
                    </a:cubicBezTo>
                    <a:cubicBezTo>
                      <a:pt x="152400" y="1405759"/>
                      <a:pt x="42042" y="1608082"/>
                      <a:pt x="21021" y="1629103"/>
                    </a:cubicBezTo>
                    <a:cubicBezTo>
                      <a:pt x="0" y="1650124"/>
                      <a:pt x="21021" y="1613338"/>
                      <a:pt x="52552" y="1550276"/>
                    </a:cubicBezTo>
                    <a:cubicBezTo>
                      <a:pt x="84083" y="1487214"/>
                      <a:pt x="170793" y="1329559"/>
                      <a:pt x="210207" y="1250731"/>
                    </a:cubicBezTo>
                    <a:cubicBezTo>
                      <a:pt x="249621" y="1171903"/>
                      <a:pt x="262758" y="1156138"/>
                      <a:pt x="289034" y="1077310"/>
                    </a:cubicBezTo>
                    <a:cubicBezTo>
                      <a:pt x="315310" y="998483"/>
                      <a:pt x="317938" y="856594"/>
                      <a:pt x="367862" y="777766"/>
                    </a:cubicBezTo>
                    <a:cubicBezTo>
                      <a:pt x="417786" y="698939"/>
                      <a:pt x="503182" y="651642"/>
                      <a:pt x="588579" y="604345"/>
                    </a:cubicBezTo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 rot="18718624">
                <a:off x="2370711" y="1049916"/>
                <a:ext cx="339243" cy="210915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Right Arrow 11"/>
            <p:cNvSpPr/>
            <p:nvPr/>
          </p:nvSpPr>
          <p:spPr>
            <a:xfrm>
              <a:off x="3347864" y="2924944"/>
              <a:ext cx="2376264" cy="288032"/>
            </a:xfrm>
            <a:prstGeom prst="rightArrow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771800" y="3284984"/>
              <a:ext cx="33843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Cellular differentiation is unidirectional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03648" y="3789040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 err="1"/>
                <a:t>Pluripotent</a:t>
              </a:r>
              <a:r>
                <a:rPr lang="en-GB" sz="1200" b="1" dirty="0"/>
                <a:t> Cell</a:t>
              </a:r>
              <a:endParaRPr lang="en-US" sz="12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04248" y="3782218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/>
                <a:t>Somatic Cell</a:t>
              </a:r>
              <a:endParaRPr lang="en-US" sz="1200" b="1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39552" y="764704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000" b="1" dirty="0"/>
              <a:t>  Until mid 20</a:t>
            </a:r>
            <a:r>
              <a:rPr lang="en-GB" sz="2000" b="1" baseline="30000" dirty="0"/>
              <a:t>th</a:t>
            </a:r>
            <a:r>
              <a:rPr lang="en-GB" sz="2000" b="1" dirty="0"/>
              <a:t> century.....</a:t>
            </a:r>
            <a:endParaRPr lang="en-US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39552" y="3356992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000" b="1" dirty="0"/>
              <a:t> Dr Gurdon and Dr Yamanaka’s discoveries: “</a:t>
            </a:r>
            <a:r>
              <a:rPr lang="en-US" sz="2000" b="1" i="1" dirty="0">
                <a:solidFill>
                  <a:srgbClr val="FF0000"/>
                </a:solidFill>
              </a:rPr>
              <a:t>differentiated cells can be reprogrammed to a </a:t>
            </a:r>
            <a:r>
              <a:rPr lang="en-US" sz="2000" b="1" i="1" dirty="0" err="1">
                <a:solidFill>
                  <a:srgbClr val="FF0000"/>
                </a:solidFill>
              </a:rPr>
              <a:t>pluripotent</a:t>
            </a:r>
            <a:r>
              <a:rPr lang="en-US" sz="2000" b="1" i="1" dirty="0">
                <a:solidFill>
                  <a:srgbClr val="FF0000"/>
                </a:solidFill>
              </a:rPr>
              <a:t> stem cell state</a:t>
            </a:r>
            <a:r>
              <a:rPr lang="en-US" sz="2000" b="1" i="1" dirty="0"/>
              <a:t>!”</a:t>
            </a:r>
          </a:p>
          <a:p>
            <a:pPr>
              <a:buFont typeface="Arial" pitchFamily="34" charset="0"/>
              <a:buChar char="•"/>
            </a:pPr>
            <a:endParaRPr lang="en-GB" sz="2000" b="1" i="1" dirty="0"/>
          </a:p>
          <a:p>
            <a:pPr>
              <a:buFont typeface="Arial" pitchFamily="34" charset="0"/>
              <a:buChar char="•"/>
            </a:pPr>
            <a:r>
              <a:rPr lang="en-GB" sz="2000" b="1" dirty="0"/>
              <a:t>This represents a paradigm shift in our understanding of our cellular differentiation and plasticity of the differentiated state. </a:t>
            </a:r>
            <a:endParaRPr lang="en-US" sz="2000" b="1" dirty="0"/>
          </a:p>
        </p:txBody>
      </p:sp>
      <p:sp>
        <p:nvSpPr>
          <p:cNvPr id="21" name="Left Arrow 20"/>
          <p:cNvSpPr/>
          <p:nvPr/>
        </p:nvSpPr>
        <p:spPr>
          <a:xfrm>
            <a:off x="2771800" y="2348880"/>
            <a:ext cx="3168352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>
            <a:endCxn id="29" idx="12"/>
          </p:cNvCxnSpPr>
          <p:nvPr/>
        </p:nvCxnSpPr>
        <p:spPr>
          <a:xfrm>
            <a:off x="2267744" y="5373216"/>
            <a:ext cx="3011301" cy="135618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>
            <a:grpSpLocks noChangeAspect="1"/>
          </p:cNvGrpSpPr>
          <p:nvPr/>
        </p:nvGrpSpPr>
        <p:grpSpPr>
          <a:xfrm>
            <a:off x="2411760" y="5085184"/>
            <a:ext cx="290703" cy="339153"/>
            <a:chOff x="2487335" y="4890047"/>
            <a:chExt cx="864096" cy="1008112"/>
          </a:xfrm>
        </p:grpSpPr>
        <p:sp>
          <p:nvSpPr>
            <p:cNvPr id="26" name="Freeform 25"/>
            <p:cNvSpPr/>
            <p:nvPr/>
          </p:nvSpPr>
          <p:spPr>
            <a:xfrm>
              <a:off x="2487335" y="4890047"/>
              <a:ext cx="864096" cy="1008112"/>
            </a:xfrm>
            <a:custGeom>
              <a:avLst/>
              <a:gdLst>
                <a:gd name="connsiteX0" fmla="*/ 190005 w 599704"/>
                <a:gd name="connsiteY0" fmla="*/ 21771 h 686789"/>
                <a:gd name="connsiteX1" fmla="*/ 59376 w 599704"/>
                <a:gd name="connsiteY1" fmla="*/ 152399 h 686789"/>
                <a:gd name="connsiteX2" fmla="*/ 0 w 599704"/>
                <a:gd name="connsiteY2" fmla="*/ 330529 h 686789"/>
                <a:gd name="connsiteX3" fmla="*/ 59376 w 599704"/>
                <a:gd name="connsiteY3" fmla="*/ 532410 h 686789"/>
                <a:gd name="connsiteX4" fmla="*/ 213756 w 599704"/>
                <a:gd name="connsiteY4" fmla="*/ 663038 h 686789"/>
                <a:gd name="connsiteX5" fmla="*/ 344384 w 599704"/>
                <a:gd name="connsiteY5" fmla="*/ 674914 h 686789"/>
                <a:gd name="connsiteX6" fmla="*/ 463137 w 599704"/>
                <a:gd name="connsiteY6" fmla="*/ 627412 h 686789"/>
                <a:gd name="connsiteX7" fmla="*/ 570015 w 599704"/>
                <a:gd name="connsiteY7" fmla="*/ 484908 h 686789"/>
                <a:gd name="connsiteX8" fmla="*/ 593766 w 599704"/>
                <a:gd name="connsiteY8" fmla="*/ 283028 h 686789"/>
                <a:gd name="connsiteX9" fmla="*/ 534389 w 599704"/>
                <a:gd name="connsiteY9" fmla="*/ 128649 h 686789"/>
                <a:gd name="connsiteX10" fmla="*/ 439387 w 599704"/>
                <a:gd name="connsiteY10" fmla="*/ 33646 h 686789"/>
                <a:gd name="connsiteX11" fmla="*/ 320634 w 599704"/>
                <a:gd name="connsiteY11" fmla="*/ 21771 h 686789"/>
                <a:gd name="connsiteX12" fmla="*/ 190005 w 599704"/>
                <a:gd name="connsiteY12" fmla="*/ 21771 h 686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9704" h="686789">
                  <a:moveTo>
                    <a:pt x="190005" y="21771"/>
                  </a:moveTo>
                  <a:cubicBezTo>
                    <a:pt x="146462" y="43542"/>
                    <a:pt x="91043" y="100939"/>
                    <a:pt x="59376" y="152399"/>
                  </a:cubicBezTo>
                  <a:cubicBezTo>
                    <a:pt x="27709" y="203859"/>
                    <a:pt x="0" y="267194"/>
                    <a:pt x="0" y="330529"/>
                  </a:cubicBezTo>
                  <a:cubicBezTo>
                    <a:pt x="0" y="393864"/>
                    <a:pt x="23750" y="476992"/>
                    <a:pt x="59376" y="532410"/>
                  </a:cubicBezTo>
                  <a:cubicBezTo>
                    <a:pt x="95002" y="587828"/>
                    <a:pt x="166255" y="639287"/>
                    <a:pt x="213756" y="663038"/>
                  </a:cubicBezTo>
                  <a:cubicBezTo>
                    <a:pt x="261257" y="686789"/>
                    <a:pt x="302820" y="680852"/>
                    <a:pt x="344384" y="674914"/>
                  </a:cubicBezTo>
                  <a:cubicBezTo>
                    <a:pt x="385948" y="668976"/>
                    <a:pt x="425532" y="659080"/>
                    <a:pt x="463137" y="627412"/>
                  </a:cubicBezTo>
                  <a:cubicBezTo>
                    <a:pt x="500742" y="595744"/>
                    <a:pt x="548244" y="542305"/>
                    <a:pt x="570015" y="484908"/>
                  </a:cubicBezTo>
                  <a:cubicBezTo>
                    <a:pt x="591787" y="427511"/>
                    <a:pt x="599704" y="342404"/>
                    <a:pt x="593766" y="283028"/>
                  </a:cubicBezTo>
                  <a:cubicBezTo>
                    <a:pt x="587828" y="223652"/>
                    <a:pt x="560119" y="170213"/>
                    <a:pt x="534389" y="128649"/>
                  </a:cubicBezTo>
                  <a:cubicBezTo>
                    <a:pt x="508659" y="87085"/>
                    <a:pt x="475013" y="51459"/>
                    <a:pt x="439387" y="33646"/>
                  </a:cubicBezTo>
                  <a:cubicBezTo>
                    <a:pt x="403761" y="15833"/>
                    <a:pt x="370114" y="21771"/>
                    <a:pt x="320634" y="21771"/>
                  </a:cubicBezTo>
                  <a:cubicBezTo>
                    <a:pt x="271154" y="21771"/>
                    <a:pt x="233548" y="0"/>
                    <a:pt x="190005" y="2177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2555776" y="5013176"/>
              <a:ext cx="726280" cy="73988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>
            <a:grpSpLocks noChangeAspect="1"/>
          </p:cNvGrpSpPr>
          <p:nvPr/>
        </p:nvGrpSpPr>
        <p:grpSpPr>
          <a:xfrm rot="4077659">
            <a:off x="4574362" y="6007148"/>
            <a:ext cx="810798" cy="1017694"/>
            <a:chOff x="5561402" y="4369255"/>
            <a:chExt cx="1778435" cy="2232248"/>
          </a:xfrm>
        </p:grpSpPr>
        <p:sp>
          <p:nvSpPr>
            <p:cNvPr id="29" name="Freeform 28"/>
            <p:cNvSpPr/>
            <p:nvPr/>
          </p:nvSpPr>
          <p:spPr>
            <a:xfrm>
              <a:off x="5561402" y="4369255"/>
              <a:ext cx="1778435" cy="2232248"/>
            </a:xfrm>
            <a:custGeom>
              <a:avLst/>
              <a:gdLst>
                <a:gd name="connsiteX0" fmla="*/ 352097 w 1274379"/>
                <a:gd name="connsiteY0" fmla="*/ 872359 h 1768365"/>
                <a:gd name="connsiteX1" fmla="*/ 651641 w 1274379"/>
                <a:gd name="connsiteY1" fmla="*/ 557048 h 1768365"/>
                <a:gd name="connsiteX2" fmla="*/ 777766 w 1274379"/>
                <a:gd name="connsiteY2" fmla="*/ 430924 h 1768365"/>
                <a:gd name="connsiteX3" fmla="*/ 793531 w 1274379"/>
                <a:gd name="connsiteY3" fmla="*/ 194441 h 1768365"/>
                <a:gd name="connsiteX4" fmla="*/ 825062 w 1274379"/>
                <a:gd name="connsiteY4" fmla="*/ 21021 h 1768365"/>
                <a:gd name="connsiteX5" fmla="*/ 825062 w 1274379"/>
                <a:gd name="connsiteY5" fmla="*/ 320566 h 1768365"/>
                <a:gd name="connsiteX6" fmla="*/ 840828 w 1274379"/>
                <a:gd name="connsiteY6" fmla="*/ 399393 h 1768365"/>
                <a:gd name="connsiteX7" fmla="*/ 1187669 w 1274379"/>
                <a:gd name="connsiteY7" fmla="*/ 178676 h 1768365"/>
                <a:gd name="connsiteX8" fmla="*/ 1219200 w 1274379"/>
                <a:gd name="connsiteY8" fmla="*/ 162910 h 1768365"/>
                <a:gd name="connsiteX9" fmla="*/ 856593 w 1274379"/>
                <a:gd name="connsiteY9" fmla="*/ 462455 h 1768365"/>
                <a:gd name="connsiteX10" fmla="*/ 730469 w 1274379"/>
                <a:gd name="connsiteY10" fmla="*/ 620110 h 1768365"/>
                <a:gd name="connsiteX11" fmla="*/ 856593 w 1274379"/>
                <a:gd name="connsiteY11" fmla="*/ 683172 h 1768365"/>
                <a:gd name="connsiteX12" fmla="*/ 1124607 w 1274379"/>
                <a:gd name="connsiteY12" fmla="*/ 541283 h 1768365"/>
                <a:gd name="connsiteX13" fmla="*/ 714703 w 1274379"/>
                <a:gd name="connsiteY13" fmla="*/ 746235 h 1768365"/>
                <a:gd name="connsiteX14" fmla="*/ 588579 w 1274379"/>
                <a:gd name="connsiteY14" fmla="*/ 1061545 h 1768365"/>
                <a:gd name="connsiteX15" fmla="*/ 383628 w 1274379"/>
                <a:gd name="connsiteY15" fmla="*/ 1250731 h 1768365"/>
                <a:gd name="connsiteX16" fmla="*/ 273269 w 1274379"/>
                <a:gd name="connsiteY16" fmla="*/ 1361090 h 1768365"/>
                <a:gd name="connsiteX17" fmla="*/ 210207 w 1274379"/>
                <a:gd name="connsiteY17" fmla="*/ 1597572 h 1768365"/>
                <a:gd name="connsiteX18" fmla="*/ 178676 w 1274379"/>
                <a:gd name="connsiteY18" fmla="*/ 1739462 h 1768365"/>
                <a:gd name="connsiteX19" fmla="*/ 178676 w 1274379"/>
                <a:gd name="connsiteY19" fmla="*/ 1424152 h 1768365"/>
                <a:gd name="connsiteX20" fmla="*/ 21021 w 1274379"/>
                <a:gd name="connsiteY20" fmla="*/ 1629103 h 1768365"/>
                <a:gd name="connsiteX21" fmla="*/ 52552 w 1274379"/>
                <a:gd name="connsiteY21" fmla="*/ 1550276 h 1768365"/>
                <a:gd name="connsiteX22" fmla="*/ 210207 w 1274379"/>
                <a:gd name="connsiteY22" fmla="*/ 1250731 h 1768365"/>
                <a:gd name="connsiteX23" fmla="*/ 289034 w 1274379"/>
                <a:gd name="connsiteY23" fmla="*/ 1077310 h 1768365"/>
                <a:gd name="connsiteX24" fmla="*/ 367862 w 1274379"/>
                <a:gd name="connsiteY24" fmla="*/ 777766 h 1768365"/>
                <a:gd name="connsiteX25" fmla="*/ 588579 w 1274379"/>
                <a:gd name="connsiteY25" fmla="*/ 604345 h 176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74379" h="1768365">
                  <a:moveTo>
                    <a:pt x="352097" y="872359"/>
                  </a:moveTo>
                  <a:lnTo>
                    <a:pt x="651641" y="557048"/>
                  </a:lnTo>
                  <a:cubicBezTo>
                    <a:pt x="722586" y="483476"/>
                    <a:pt x="754118" y="491358"/>
                    <a:pt x="777766" y="430924"/>
                  </a:cubicBezTo>
                  <a:cubicBezTo>
                    <a:pt x="801414" y="370490"/>
                    <a:pt x="785648" y="262758"/>
                    <a:pt x="793531" y="194441"/>
                  </a:cubicBezTo>
                  <a:cubicBezTo>
                    <a:pt x="801414" y="126124"/>
                    <a:pt x="819807" y="0"/>
                    <a:pt x="825062" y="21021"/>
                  </a:cubicBezTo>
                  <a:cubicBezTo>
                    <a:pt x="830317" y="42042"/>
                    <a:pt x="822434" y="257504"/>
                    <a:pt x="825062" y="320566"/>
                  </a:cubicBezTo>
                  <a:cubicBezTo>
                    <a:pt x="827690" y="383628"/>
                    <a:pt x="780394" y="423041"/>
                    <a:pt x="840828" y="399393"/>
                  </a:cubicBezTo>
                  <a:cubicBezTo>
                    <a:pt x="901262" y="375745"/>
                    <a:pt x="1124607" y="218090"/>
                    <a:pt x="1187669" y="178676"/>
                  </a:cubicBezTo>
                  <a:cubicBezTo>
                    <a:pt x="1250731" y="139262"/>
                    <a:pt x="1274379" y="115614"/>
                    <a:pt x="1219200" y="162910"/>
                  </a:cubicBezTo>
                  <a:cubicBezTo>
                    <a:pt x="1164021" y="210206"/>
                    <a:pt x="938048" y="386255"/>
                    <a:pt x="856593" y="462455"/>
                  </a:cubicBezTo>
                  <a:cubicBezTo>
                    <a:pt x="775138" y="538655"/>
                    <a:pt x="730469" y="583324"/>
                    <a:pt x="730469" y="620110"/>
                  </a:cubicBezTo>
                  <a:cubicBezTo>
                    <a:pt x="730469" y="656896"/>
                    <a:pt x="790903" y="696310"/>
                    <a:pt x="856593" y="683172"/>
                  </a:cubicBezTo>
                  <a:cubicBezTo>
                    <a:pt x="922283" y="670034"/>
                    <a:pt x="1148255" y="530773"/>
                    <a:pt x="1124607" y="541283"/>
                  </a:cubicBezTo>
                  <a:cubicBezTo>
                    <a:pt x="1100959" y="551794"/>
                    <a:pt x="804041" y="659525"/>
                    <a:pt x="714703" y="746235"/>
                  </a:cubicBezTo>
                  <a:cubicBezTo>
                    <a:pt x="625365" y="832945"/>
                    <a:pt x="643758" y="977462"/>
                    <a:pt x="588579" y="1061545"/>
                  </a:cubicBezTo>
                  <a:cubicBezTo>
                    <a:pt x="533400" y="1145628"/>
                    <a:pt x="436180" y="1200807"/>
                    <a:pt x="383628" y="1250731"/>
                  </a:cubicBezTo>
                  <a:cubicBezTo>
                    <a:pt x="331076" y="1300655"/>
                    <a:pt x="302172" y="1303283"/>
                    <a:pt x="273269" y="1361090"/>
                  </a:cubicBezTo>
                  <a:cubicBezTo>
                    <a:pt x="244366" y="1418897"/>
                    <a:pt x="225973" y="1534510"/>
                    <a:pt x="210207" y="1597572"/>
                  </a:cubicBezTo>
                  <a:cubicBezTo>
                    <a:pt x="194441" y="1660634"/>
                    <a:pt x="183931" y="1768365"/>
                    <a:pt x="178676" y="1739462"/>
                  </a:cubicBezTo>
                  <a:cubicBezTo>
                    <a:pt x="173421" y="1710559"/>
                    <a:pt x="204952" y="1442545"/>
                    <a:pt x="178676" y="1424152"/>
                  </a:cubicBezTo>
                  <a:cubicBezTo>
                    <a:pt x="152400" y="1405759"/>
                    <a:pt x="42042" y="1608082"/>
                    <a:pt x="21021" y="1629103"/>
                  </a:cubicBezTo>
                  <a:cubicBezTo>
                    <a:pt x="0" y="1650124"/>
                    <a:pt x="21021" y="1613338"/>
                    <a:pt x="52552" y="1550276"/>
                  </a:cubicBezTo>
                  <a:cubicBezTo>
                    <a:pt x="84083" y="1487214"/>
                    <a:pt x="170793" y="1329559"/>
                    <a:pt x="210207" y="1250731"/>
                  </a:cubicBezTo>
                  <a:cubicBezTo>
                    <a:pt x="249621" y="1171903"/>
                    <a:pt x="262758" y="1156138"/>
                    <a:pt x="289034" y="1077310"/>
                  </a:cubicBezTo>
                  <a:cubicBezTo>
                    <a:pt x="315310" y="998483"/>
                    <a:pt x="317938" y="856594"/>
                    <a:pt x="367862" y="777766"/>
                  </a:cubicBezTo>
                  <a:cubicBezTo>
                    <a:pt x="417786" y="698939"/>
                    <a:pt x="503182" y="651642"/>
                    <a:pt x="588579" y="604345"/>
                  </a:cubicBezTo>
                </a:path>
              </a:pathLst>
            </a:cu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 rot="18718624">
              <a:off x="5965987" y="5262890"/>
              <a:ext cx="635068" cy="35240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3" name="Straight Connector 32"/>
          <p:cNvCxnSpPr>
            <a:endCxn id="29" idx="12"/>
          </p:cNvCxnSpPr>
          <p:nvPr/>
        </p:nvCxnSpPr>
        <p:spPr>
          <a:xfrm>
            <a:off x="2123728" y="6381328"/>
            <a:ext cx="3155317" cy="34806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843808" y="5373216"/>
            <a:ext cx="1440160" cy="6480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915816" y="6165304"/>
            <a:ext cx="1224136" cy="144016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99592" y="5301208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Waddington’s landscape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0.02361 0.1432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" y="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0" grpId="0" uiExpand="1" build="allAtOnce"/>
      <p:bldP spid="21" grpId="0" animBg="1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l="41933" t="28641" r="42309" b="63776"/>
          <a:stretch>
            <a:fillRect/>
          </a:stretch>
        </p:blipFill>
        <p:spPr bwMode="auto">
          <a:xfrm rot="5400000">
            <a:off x="4860031" y="5157191"/>
            <a:ext cx="1512169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21133"/>
          <a:stretch>
            <a:fillRect/>
          </a:stretch>
        </p:blipFill>
        <p:spPr bwMode="auto">
          <a:xfrm>
            <a:off x="-180528" y="908720"/>
            <a:ext cx="959633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940152" y="2276872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/>
              <a:t>iPS</a:t>
            </a:r>
            <a:r>
              <a:rPr lang="en-GB" sz="1200" b="1" dirty="0"/>
              <a:t> Cells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32040" y="436510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/>
              <a:t>Cardiomyocytes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88224" y="436510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/>
              <a:t>Hepatocytes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915816" y="2780928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Somatic Cells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3728065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Patient</a:t>
            </a:r>
            <a:endParaRPr lang="en-US" sz="12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do </a:t>
            </a:r>
            <a:r>
              <a:rPr lang="en-GB" b="1" dirty="0" err="1"/>
              <a:t>iPS</a:t>
            </a:r>
            <a:r>
              <a:rPr lang="en-GB" b="1" dirty="0"/>
              <a:t> cells offer?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32040" y="594928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Disease modelling</a:t>
            </a:r>
          </a:p>
          <a:p>
            <a:pPr algn="ctr"/>
            <a:r>
              <a:rPr lang="en-GB" sz="1600" b="1" dirty="0"/>
              <a:t>Drug-screening</a:t>
            </a:r>
            <a:endParaRPr lang="en-US" sz="1600" b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 l="25425" t="18023" r="61819" b="71360"/>
          <a:stretch>
            <a:fillRect/>
          </a:stretch>
        </p:blipFill>
        <p:spPr bwMode="auto">
          <a:xfrm rot="11146554">
            <a:off x="2729906" y="4662741"/>
            <a:ext cx="1656318" cy="68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707904" y="436510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Neurons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763688" y="5229200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Regenerative medicine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4164463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908720"/>
            <a:ext cx="3888432" cy="309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005064"/>
            <a:ext cx="480221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8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Reprograming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Menu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44208" y="6505599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i="1" dirty="0"/>
              <a:t>Gonzalez et al., 2011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1372" y="332656"/>
            <a:ext cx="7799452" cy="830997"/>
          </a:xfrm>
          <a:prstGeom prst="rect">
            <a:avLst/>
          </a:prstGeom>
          <a:noFill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lvl="0" indent="-457200" algn="ctr"/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74848" y="1412776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000" dirty="0"/>
              <a:t>    Main obstacles for clinical translation of reprogrammed somatic cells to a </a:t>
            </a:r>
            <a:r>
              <a:rPr lang="en-US" sz="3000" dirty="0" err="1"/>
              <a:t>pluripotent</a:t>
            </a:r>
            <a:r>
              <a:rPr lang="en-US" sz="3000" dirty="0"/>
              <a:t> state by the forced expression of specific transcription factors are:</a:t>
            </a:r>
          </a:p>
          <a:p>
            <a:pPr marL="1306513" lvl="2" indent="-457200">
              <a:buFont typeface="Wingdings" pitchFamily="2" charset="2"/>
              <a:buChar char="§"/>
            </a:pPr>
            <a:r>
              <a:rPr lang="en-US" sz="3000" dirty="0"/>
              <a:t>the limited efficiency of reprogramming methodologies</a:t>
            </a:r>
          </a:p>
          <a:p>
            <a:pPr marL="1306513" lvl="2" indent="-457200">
              <a:buFont typeface="Wingdings" pitchFamily="2" charset="2"/>
              <a:buChar char="§"/>
            </a:pPr>
            <a:r>
              <a:rPr lang="en-US" sz="3000" dirty="0"/>
              <a:t>long-term culture conditions</a:t>
            </a:r>
          </a:p>
          <a:p>
            <a:pPr marL="1306513" lvl="2" indent="-457200">
              <a:buFont typeface="Wingdings" pitchFamily="2" charset="2"/>
              <a:buChar char="§"/>
            </a:pPr>
            <a:r>
              <a:rPr lang="en-US" sz="3000" dirty="0"/>
              <a:t>the safety of induced </a:t>
            </a:r>
            <a:r>
              <a:rPr lang="en-US" sz="3000" dirty="0" err="1"/>
              <a:t>pluripotent</a:t>
            </a:r>
            <a:r>
              <a:rPr lang="en-US" sz="3000" dirty="0"/>
              <a:t> stem (</a:t>
            </a:r>
            <a:r>
              <a:rPr lang="en-US" sz="3000" dirty="0" err="1"/>
              <a:t>iPS</a:t>
            </a:r>
            <a:r>
              <a:rPr lang="en-US" sz="3000" dirty="0"/>
              <a:t>) cells that may lead to spontaneous formation of </a:t>
            </a:r>
            <a:r>
              <a:rPr lang="en-US" sz="3000" dirty="0" err="1"/>
              <a:t>teratomas</a:t>
            </a:r>
            <a:r>
              <a:rPr lang="en-US" sz="3000" dirty="0"/>
              <a:t> on implantation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595</Words>
  <Application>Microsoft Macintosh PowerPoint</Application>
  <PresentationFormat>On-screen Show (4:3)</PresentationFormat>
  <Paragraphs>75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2012 Nobel Prize in Physiology or Medicine</vt:lpstr>
      <vt:lpstr>What do iPS cells offer?</vt:lpstr>
      <vt:lpstr>PowerPoint Presentation</vt:lpstr>
      <vt:lpstr>PowerPoint Presentation</vt:lpstr>
    </vt:vector>
  </TitlesOfParts>
  <Company>SOP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kkos</dc:creator>
  <cp:lastModifiedBy>Microsoft Office User</cp:lastModifiedBy>
  <cp:revision>108</cp:revision>
  <dcterms:created xsi:type="dcterms:W3CDTF">2012-03-05T18:54:01Z</dcterms:created>
  <dcterms:modified xsi:type="dcterms:W3CDTF">2020-03-22T14:36:15Z</dcterms:modified>
</cp:coreProperties>
</file>