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93" r:id="rId3"/>
    <p:sldId id="277" r:id="rId4"/>
    <p:sldId id="278" r:id="rId5"/>
    <p:sldId id="283" r:id="rId6"/>
    <p:sldId id="279" r:id="rId7"/>
    <p:sldId id="285" r:id="rId8"/>
    <p:sldId id="280" r:id="rId9"/>
    <p:sldId id="291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89" autoAdjust="0"/>
    <p:restoredTop sz="83655" autoAdjust="0"/>
  </p:normalViewPr>
  <p:slideViewPr>
    <p:cSldViewPr>
      <p:cViewPr varScale="1">
        <p:scale>
          <a:sx n="96" d="100"/>
          <a:sy n="96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FD407-072B-4A71-B691-BB387CF2D763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A5FE1-EDEF-4928-AD07-35DA2E2D39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development starts as soon as the sperm fertilizes the egg. Then it develops into an embryo and finally to a fully functional organism. The fertilized egg is at the undifferentiated stage and as the embryo develops you end up with fully differentiated cells such as fibroblasts/neurons/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cardiomyocytes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reason, the long--‐standing predominant view was that cells in the somatic lineage were permanently in a  locked state, such that the journey back to a highly undifferentiated state was impossible.</a:t>
            </a:r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Conrad Hal Waddington proposed an epigenetic landscape of mountains and valleys as a metaphor for development. It nicely visualizes the unidirectional developmental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porcess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normal development. Cells do not normally move back towards the top of the mountain or cross into the other valleys..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A5FE1-EDEF-4928-AD07-35DA2E2D390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development starts as soon as the sperm fertilizes the egg. Then it develops into an embryo and finally to a fully functional organism. The fertilized egg is at the undifferentiated stage and as the embryo develops you end up with fully differentiated cells such as fibroblasts/neurons/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cardiomyocytes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reason, the long--‐standing predominant view was that cells in the somatic lineage were permanently in a  locked state, such that the journey back to a highly undifferentiated state was impossible.</a:t>
            </a:r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Conrad Hal Waddington proposed an epigenetic landscape of mountains and valleys as a metaphor for development. It nicely visualizes the unidirectional developmental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porcess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normal development. Cells do not normally move back towards the top of the mountain or cross into the other valleys..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A5FE1-EDEF-4928-AD07-35DA2E2D390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C7F4F-A13C-4BEF-B23B-AFFAEA63DC7E}" type="slidenum">
              <a:rPr lang="en-US" smtClean="0">
                <a:ea typeface="MS PGothic" pitchFamily="34" charset="-128"/>
              </a:rPr>
              <a:pPr/>
              <a:t>4</a:t>
            </a:fld>
            <a:endParaRPr lang="en-US">
              <a:ea typeface="MS PGothic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0B2E-6240-4858-9443-456FB7468746}" type="datetimeFigureOut">
              <a:rPr lang="en-GB" smtClean="0"/>
              <a:pPr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7832-1F38-456A-8763-0E70CC1251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0B2E-6240-4858-9443-456FB74687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7832-1F38-456A-8763-0E70CC1251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836712"/>
            <a:ext cx="9144000" cy="2448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tr-TR" sz="4400" b="1" dirty="0">
              <a:solidFill>
                <a:prstClr val="white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b="1" i="1" dirty="0" err="1">
                <a:solidFill>
                  <a:prstClr val="white"/>
                </a:solidFill>
              </a:rPr>
              <a:t>iPS</a:t>
            </a:r>
            <a:r>
              <a:rPr lang="en-US" sz="4400" b="1" i="1" dirty="0">
                <a:solidFill>
                  <a:prstClr val="white"/>
                </a:solidFill>
              </a:rPr>
              <a:t> Cells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054" name="AutoShape 6" descr="UCL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056" name="AutoShape 8" descr="UCL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6232"/>
          <a:stretch>
            <a:fillRect/>
          </a:stretch>
        </p:blipFill>
        <p:spPr bwMode="auto">
          <a:xfrm>
            <a:off x="618141" y="1916833"/>
            <a:ext cx="8068197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4365104"/>
            <a:ext cx="1728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Fertilized egg</a:t>
            </a:r>
          </a:p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</a:rPr>
              <a:t>Undifferentiated stage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86104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Embryo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573016"/>
            <a:ext cx="1440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Adult</a:t>
            </a:r>
          </a:p>
          <a:p>
            <a:pPr algn="ctr"/>
            <a:r>
              <a:rPr lang="en-GB" sz="1100" b="1" dirty="0">
                <a:solidFill>
                  <a:schemeClr val="bg1">
                    <a:lumMod val="50000"/>
                  </a:schemeClr>
                </a:solidFill>
              </a:rPr>
              <a:t>Fully </a:t>
            </a:r>
            <a:r>
              <a:rPr lang="en-GB" sz="1100" b="1" dirty="0" err="1">
                <a:solidFill>
                  <a:schemeClr val="bg1">
                    <a:lumMod val="50000"/>
                  </a:schemeClr>
                </a:solidFill>
              </a:rPr>
              <a:t>differentited</a:t>
            </a:r>
            <a:r>
              <a:rPr lang="en-GB" sz="1100" b="1" dirty="0">
                <a:solidFill>
                  <a:schemeClr val="bg1">
                    <a:lumMod val="50000"/>
                  </a:schemeClr>
                </a:solidFill>
              </a:rPr>
              <a:t> stage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7635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Normal development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77281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Waddington’s Epigenetic Landscape</a:t>
            </a:r>
            <a:endParaRPr lang="en-US" b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44016" y="197768"/>
            <a:ext cx="88924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What</a:t>
            </a:r>
            <a:r>
              <a:rPr kumimoji="0" lang="en-GB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was known? -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43192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Undifferentiated cell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65313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Differentiated cell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4499992" y="1556792"/>
            <a:ext cx="40324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544" y="56612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 1960s, the view: “the journey back to a highly undifferentiated state was impossible”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7" y="1755884"/>
            <a:ext cx="8758493" cy="39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507" y="317629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err="1"/>
              <a:t>J.Gurdon</a:t>
            </a:r>
            <a:endParaRPr lang="en-GB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97675" y="406014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Frog egg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9923" y="198294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Intestinal cells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8235" y="371113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Tadpole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51356"/>
            <a:ext cx="828092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/>
              <a:t>1962, Gurdon : </a:t>
            </a:r>
            <a:r>
              <a:rPr lang="en-GB" sz="2000" b="1" dirty="0"/>
              <a:t>“</a:t>
            </a:r>
            <a:r>
              <a:rPr lang="en-US" sz="2000" b="1" dirty="0"/>
              <a:t>the nucleus from a differentiated frog intestinal epithelial cell was  capable of generating a fully functional tadpole upon transplantation to an enucleated egg”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60119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Differentiated somatic cell nuclei had the potential to revert to </a:t>
            </a:r>
            <a:r>
              <a:rPr lang="en-US" b="1" dirty="0" err="1">
                <a:solidFill>
                  <a:srgbClr val="FF0000"/>
                </a:solidFill>
              </a:rPr>
              <a:t>pluripotency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535347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1997:Birth of </a:t>
            </a:r>
            <a:r>
              <a:rPr lang="en-GB" sz="1400" b="1" dirty="0" err="1"/>
              <a:t>doly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iomed.brown.edu/Courses/BI108/BI108_2008_Groups/group10/img/stem/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162" y="315416"/>
            <a:ext cx="625522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47864" y="288032"/>
            <a:ext cx="48245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80312" y="7200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Fertilized egg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62646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Differentiated cells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796136" y="3672408"/>
            <a:ext cx="4752528" cy="158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52766" y="3400142"/>
            <a:ext cx="144016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1634" y="3631932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6512" y="36004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1981, Evans</a:t>
            </a:r>
            <a:r>
              <a:rPr lang="tr-TR" sz="1400" b="1" dirty="0"/>
              <a:t> &amp; Martin</a:t>
            </a:r>
            <a:r>
              <a:rPr lang="en-GB" sz="1400" b="1" dirty="0"/>
              <a:t> : </a:t>
            </a:r>
            <a:r>
              <a:rPr lang="en-GB" sz="1400" b="1" dirty="0" err="1"/>
              <a:t>mESCs</a:t>
            </a:r>
            <a:endParaRPr lang="en-GB" sz="1400" b="1" dirty="0"/>
          </a:p>
          <a:p>
            <a:pPr algn="ctr"/>
            <a:r>
              <a:rPr lang="en-GB" sz="1400" b="1" dirty="0"/>
              <a:t>1998, Thomson: </a:t>
            </a:r>
            <a:r>
              <a:rPr lang="en-GB" sz="1400" b="1" dirty="0" err="1"/>
              <a:t>hESCs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016" y="116632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Generation of embryonic stem cells.....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2304256" cy="27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50000" b="50000"/>
          <a:stretch>
            <a:fillRect/>
          </a:stretch>
        </p:blipFill>
        <p:spPr bwMode="auto">
          <a:xfrm>
            <a:off x="539552" y="4437112"/>
            <a:ext cx="2664296" cy="18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3013957"/>
            <a:ext cx="6840760" cy="3236129"/>
            <a:chOff x="-108520" y="613886"/>
            <a:chExt cx="6840760" cy="323612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6066" b="34462"/>
            <a:stretch>
              <a:fillRect/>
            </a:stretch>
          </p:blipFill>
          <p:spPr bwMode="auto">
            <a:xfrm>
              <a:off x="-108520" y="613886"/>
              <a:ext cx="6840760" cy="317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79512" y="2132856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Cocktail of transcription factors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1760" y="3573016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/>
                <a:t>Pluripotent</a:t>
              </a:r>
              <a:r>
                <a:rPr lang="en-GB" sz="1200" b="1" dirty="0"/>
                <a:t> cell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76470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Adult fibroblasts</a:t>
              </a:r>
              <a:endParaRPr lang="en-US" sz="12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1812971"/>
            <a:ext cx="828092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/>
              <a:t>2006, Yamanaka</a:t>
            </a:r>
            <a:r>
              <a:rPr lang="en-GB" sz="2000" b="1" dirty="0"/>
              <a:t>: “</a:t>
            </a:r>
            <a:r>
              <a:rPr lang="en-US" sz="2000" b="1" dirty="0"/>
              <a:t>introduction of a small set of transcription factors into a differentiated cell was sufficient to revert the cell to a </a:t>
            </a:r>
            <a:r>
              <a:rPr lang="en-US" sz="2000" b="1" dirty="0" err="1"/>
              <a:t>pluripotent</a:t>
            </a:r>
            <a:r>
              <a:rPr lang="en-US" sz="2000" b="1" dirty="0"/>
              <a:t> state”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4892967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Oct3/4</a:t>
            </a:r>
          </a:p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Sox2</a:t>
            </a:r>
          </a:p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Klf4</a:t>
            </a:r>
          </a:p>
          <a:p>
            <a:pPr algn="ctr"/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cMyc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5973087"/>
            <a:ext cx="41764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Pluripotent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Cells (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Cells)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7544" y="210126"/>
            <a:ext cx="1944216" cy="1562690"/>
            <a:chOff x="7020272" y="3933056"/>
            <a:chExt cx="1944216" cy="156269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7047" t="5165" r="8166" b="68082"/>
            <a:stretch>
              <a:fillRect/>
            </a:stretch>
          </p:blipFill>
          <p:spPr bwMode="auto">
            <a:xfrm>
              <a:off x="7020272" y="3933056"/>
              <a:ext cx="136815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092280" y="5157192"/>
              <a:ext cx="1872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i="1" dirty="0"/>
                <a:t>S.</a:t>
              </a:r>
              <a:r>
                <a:rPr lang="en-US" sz="1100" i="1" dirty="0"/>
                <a:t> </a:t>
              </a:r>
              <a:r>
                <a:rPr lang="en-US" sz="1600" b="1" i="1" dirty="0"/>
                <a:t>Yamanaka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58000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16" y="-243408"/>
            <a:ext cx="889248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2012 Nobel Prize </a:t>
            </a:r>
            <a:r>
              <a:rPr lang="en-US" sz="3600" b="1" i="1" dirty="0"/>
              <a:t>in Physiology or Medicine</a:t>
            </a:r>
            <a:endParaRPr lang="en-US" sz="36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59632" y="1052736"/>
            <a:ext cx="6768752" cy="2232248"/>
            <a:chOff x="1403648" y="1988840"/>
            <a:chExt cx="6768752" cy="2232248"/>
          </a:xfrm>
        </p:grpSpPr>
        <p:grpSp>
          <p:nvGrpSpPr>
            <p:cNvPr id="6" name="Group 5"/>
            <p:cNvGrpSpPr/>
            <p:nvPr/>
          </p:nvGrpSpPr>
          <p:grpSpPr>
            <a:xfrm>
              <a:off x="1547664" y="2708920"/>
              <a:ext cx="864096" cy="1008112"/>
              <a:chOff x="1979712" y="2636912"/>
              <a:chExt cx="599704" cy="686789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979712" y="2636912"/>
                <a:ext cx="599704" cy="686789"/>
              </a:xfrm>
              <a:custGeom>
                <a:avLst/>
                <a:gdLst>
                  <a:gd name="connsiteX0" fmla="*/ 190005 w 599704"/>
                  <a:gd name="connsiteY0" fmla="*/ 21771 h 686789"/>
                  <a:gd name="connsiteX1" fmla="*/ 59376 w 599704"/>
                  <a:gd name="connsiteY1" fmla="*/ 152399 h 686789"/>
                  <a:gd name="connsiteX2" fmla="*/ 0 w 599704"/>
                  <a:gd name="connsiteY2" fmla="*/ 330529 h 686789"/>
                  <a:gd name="connsiteX3" fmla="*/ 59376 w 599704"/>
                  <a:gd name="connsiteY3" fmla="*/ 532410 h 686789"/>
                  <a:gd name="connsiteX4" fmla="*/ 213756 w 599704"/>
                  <a:gd name="connsiteY4" fmla="*/ 663038 h 686789"/>
                  <a:gd name="connsiteX5" fmla="*/ 344384 w 599704"/>
                  <a:gd name="connsiteY5" fmla="*/ 674914 h 686789"/>
                  <a:gd name="connsiteX6" fmla="*/ 463137 w 599704"/>
                  <a:gd name="connsiteY6" fmla="*/ 627412 h 686789"/>
                  <a:gd name="connsiteX7" fmla="*/ 570015 w 599704"/>
                  <a:gd name="connsiteY7" fmla="*/ 484908 h 686789"/>
                  <a:gd name="connsiteX8" fmla="*/ 593766 w 599704"/>
                  <a:gd name="connsiteY8" fmla="*/ 283028 h 686789"/>
                  <a:gd name="connsiteX9" fmla="*/ 534389 w 599704"/>
                  <a:gd name="connsiteY9" fmla="*/ 128649 h 686789"/>
                  <a:gd name="connsiteX10" fmla="*/ 439387 w 599704"/>
                  <a:gd name="connsiteY10" fmla="*/ 33646 h 686789"/>
                  <a:gd name="connsiteX11" fmla="*/ 320634 w 599704"/>
                  <a:gd name="connsiteY11" fmla="*/ 21771 h 686789"/>
                  <a:gd name="connsiteX12" fmla="*/ 190005 w 599704"/>
                  <a:gd name="connsiteY12" fmla="*/ 21771 h 686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704" h="686789">
                    <a:moveTo>
                      <a:pt x="190005" y="21771"/>
                    </a:moveTo>
                    <a:cubicBezTo>
                      <a:pt x="146462" y="43542"/>
                      <a:pt x="91043" y="100939"/>
                      <a:pt x="59376" y="152399"/>
                    </a:cubicBezTo>
                    <a:cubicBezTo>
                      <a:pt x="27709" y="203859"/>
                      <a:pt x="0" y="267194"/>
                      <a:pt x="0" y="330529"/>
                    </a:cubicBezTo>
                    <a:cubicBezTo>
                      <a:pt x="0" y="393864"/>
                      <a:pt x="23750" y="476992"/>
                      <a:pt x="59376" y="532410"/>
                    </a:cubicBezTo>
                    <a:cubicBezTo>
                      <a:pt x="95002" y="587828"/>
                      <a:pt x="166255" y="639287"/>
                      <a:pt x="213756" y="663038"/>
                    </a:cubicBezTo>
                    <a:cubicBezTo>
                      <a:pt x="261257" y="686789"/>
                      <a:pt x="302820" y="680852"/>
                      <a:pt x="344384" y="674914"/>
                    </a:cubicBezTo>
                    <a:cubicBezTo>
                      <a:pt x="385948" y="668976"/>
                      <a:pt x="425532" y="659080"/>
                      <a:pt x="463137" y="627412"/>
                    </a:cubicBezTo>
                    <a:cubicBezTo>
                      <a:pt x="500742" y="595744"/>
                      <a:pt x="548244" y="542305"/>
                      <a:pt x="570015" y="484908"/>
                    </a:cubicBezTo>
                    <a:cubicBezTo>
                      <a:pt x="591787" y="427511"/>
                      <a:pt x="599704" y="342404"/>
                      <a:pt x="593766" y="283028"/>
                    </a:cubicBezTo>
                    <a:cubicBezTo>
                      <a:pt x="587828" y="223652"/>
                      <a:pt x="560119" y="170213"/>
                      <a:pt x="534389" y="128649"/>
                    </a:cubicBezTo>
                    <a:cubicBezTo>
                      <a:pt x="508659" y="87085"/>
                      <a:pt x="475013" y="51459"/>
                      <a:pt x="439387" y="33646"/>
                    </a:cubicBezTo>
                    <a:cubicBezTo>
                      <a:pt x="403761" y="15833"/>
                      <a:pt x="370114" y="21771"/>
                      <a:pt x="320634" y="21771"/>
                    </a:cubicBezTo>
                    <a:cubicBezTo>
                      <a:pt x="271154" y="21771"/>
                      <a:pt x="233548" y="0"/>
                      <a:pt x="190005" y="217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027212" y="2720795"/>
                <a:ext cx="504056" cy="5040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300192" y="1988840"/>
              <a:ext cx="1778435" cy="2232248"/>
              <a:chOff x="2051720" y="332656"/>
              <a:chExt cx="1274379" cy="1768365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051720" y="332656"/>
                <a:ext cx="1274379" cy="1768365"/>
              </a:xfrm>
              <a:custGeom>
                <a:avLst/>
                <a:gdLst>
                  <a:gd name="connsiteX0" fmla="*/ 352097 w 1274379"/>
                  <a:gd name="connsiteY0" fmla="*/ 872359 h 1768365"/>
                  <a:gd name="connsiteX1" fmla="*/ 651641 w 1274379"/>
                  <a:gd name="connsiteY1" fmla="*/ 557048 h 1768365"/>
                  <a:gd name="connsiteX2" fmla="*/ 777766 w 1274379"/>
                  <a:gd name="connsiteY2" fmla="*/ 430924 h 1768365"/>
                  <a:gd name="connsiteX3" fmla="*/ 793531 w 1274379"/>
                  <a:gd name="connsiteY3" fmla="*/ 194441 h 1768365"/>
                  <a:gd name="connsiteX4" fmla="*/ 825062 w 1274379"/>
                  <a:gd name="connsiteY4" fmla="*/ 21021 h 1768365"/>
                  <a:gd name="connsiteX5" fmla="*/ 825062 w 1274379"/>
                  <a:gd name="connsiteY5" fmla="*/ 320566 h 1768365"/>
                  <a:gd name="connsiteX6" fmla="*/ 840828 w 1274379"/>
                  <a:gd name="connsiteY6" fmla="*/ 399393 h 1768365"/>
                  <a:gd name="connsiteX7" fmla="*/ 1187669 w 1274379"/>
                  <a:gd name="connsiteY7" fmla="*/ 178676 h 1768365"/>
                  <a:gd name="connsiteX8" fmla="*/ 1219200 w 1274379"/>
                  <a:gd name="connsiteY8" fmla="*/ 162910 h 1768365"/>
                  <a:gd name="connsiteX9" fmla="*/ 856593 w 1274379"/>
                  <a:gd name="connsiteY9" fmla="*/ 462455 h 1768365"/>
                  <a:gd name="connsiteX10" fmla="*/ 730469 w 1274379"/>
                  <a:gd name="connsiteY10" fmla="*/ 620110 h 1768365"/>
                  <a:gd name="connsiteX11" fmla="*/ 856593 w 1274379"/>
                  <a:gd name="connsiteY11" fmla="*/ 683172 h 1768365"/>
                  <a:gd name="connsiteX12" fmla="*/ 1124607 w 1274379"/>
                  <a:gd name="connsiteY12" fmla="*/ 541283 h 1768365"/>
                  <a:gd name="connsiteX13" fmla="*/ 714703 w 1274379"/>
                  <a:gd name="connsiteY13" fmla="*/ 746235 h 1768365"/>
                  <a:gd name="connsiteX14" fmla="*/ 588579 w 1274379"/>
                  <a:gd name="connsiteY14" fmla="*/ 1061545 h 1768365"/>
                  <a:gd name="connsiteX15" fmla="*/ 383628 w 1274379"/>
                  <a:gd name="connsiteY15" fmla="*/ 1250731 h 1768365"/>
                  <a:gd name="connsiteX16" fmla="*/ 273269 w 1274379"/>
                  <a:gd name="connsiteY16" fmla="*/ 1361090 h 1768365"/>
                  <a:gd name="connsiteX17" fmla="*/ 210207 w 1274379"/>
                  <a:gd name="connsiteY17" fmla="*/ 1597572 h 1768365"/>
                  <a:gd name="connsiteX18" fmla="*/ 178676 w 1274379"/>
                  <a:gd name="connsiteY18" fmla="*/ 1739462 h 1768365"/>
                  <a:gd name="connsiteX19" fmla="*/ 178676 w 1274379"/>
                  <a:gd name="connsiteY19" fmla="*/ 1424152 h 1768365"/>
                  <a:gd name="connsiteX20" fmla="*/ 21021 w 1274379"/>
                  <a:gd name="connsiteY20" fmla="*/ 1629103 h 1768365"/>
                  <a:gd name="connsiteX21" fmla="*/ 52552 w 1274379"/>
                  <a:gd name="connsiteY21" fmla="*/ 1550276 h 1768365"/>
                  <a:gd name="connsiteX22" fmla="*/ 210207 w 1274379"/>
                  <a:gd name="connsiteY22" fmla="*/ 1250731 h 1768365"/>
                  <a:gd name="connsiteX23" fmla="*/ 289034 w 1274379"/>
                  <a:gd name="connsiteY23" fmla="*/ 1077310 h 1768365"/>
                  <a:gd name="connsiteX24" fmla="*/ 367862 w 1274379"/>
                  <a:gd name="connsiteY24" fmla="*/ 777766 h 1768365"/>
                  <a:gd name="connsiteX25" fmla="*/ 588579 w 1274379"/>
                  <a:gd name="connsiteY25" fmla="*/ 604345 h 176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4379" h="1768365">
                    <a:moveTo>
                      <a:pt x="352097" y="872359"/>
                    </a:moveTo>
                    <a:lnTo>
                      <a:pt x="651641" y="557048"/>
                    </a:lnTo>
                    <a:cubicBezTo>
                      <a:pt x="722586" y="483476"/>
                      <a:pt x="754118" y="491358"/>
                      <a:pt x="777766" y="430924"/>
                    </a:cubicBezTo>
                    <a:cubicBezTo>
                      <a:pt x="801414" y="370490"/>
                      <a:pt x="785648" y="262758"/>
                      <a:pt x="793531" y="194441"/>
                    </a:cubicBezTo>
                    <a:cubicBezTo>
                      <a:pt x="801414" y="126124"/>
                      <a:pt x="819807" y="0"/>
                      <a:pt x="825062" y="21021"/>
                    </a:cubicBezTo>
                    <a:cubicBezTo>
                      <a:pt x="830317" y="42042"/>
                      <a:pt x="822434" y="257504"/>
                      <a:pt x="825062" y="320566"/>
                    </a:cubicBezTo>
                    <a:cubicBezTo>
                      <a:pt x="827690" y="383628"/>
                      <a:pt x="780394" y="423041"/>
                      <a:pt x="840828" y="399393"/>
                    </a:cubicBezTo>
                    <a:cubicBezTo>
                      <a:pt x="901262" y="375745"/>
                      <a:pt x="1124607" y="218090"/>
                      <a:pt x="1187669" y="178676"/>
                    </a:cubicBezTo>
                    <a:cubicBezTo>
                      <a:pt x="1250731" y="139262"/>
                      <a:pt x="1274379" y="115614"/>
                      <a:pt x="1219200" y="162910"/>
                    </a:cubicBezTo>
                    <a:cubicBezTo>
                      <a:pt x="1164021" y="210206"/>
                      <a:pt x="938048" y="386255"/>
                      <a:pt x="856593" y="462455"/>
                    </a:cubicBezTo>
                    <a:cubicBezTo>
                      <a:pt x="775138" y="538655"/>
                      <a:pt x="730469" y="583324"/>
                      <a:pt x="730469" y="620110"/>
                    </a:cubicBezTo>
                    <a:cubicBezTo>
                      <a:pt x="730469" y="656896"/>
                      <a:pt x="790903" y="696310"/>
                      <a:pt x="856593" y="683172"/>
                    </a:cubicBezTo>
                    <a:cubicBezTo>
                      <a:pt x="922283" y="670034"/>
                      <a:pt x="1148255" y="530773"/>
                      <a:pt x="1124607" y="541283"/>
                    </a:cubicBezTo>
                    <a:cubicBezTo>
                      <a:pt x="1100959" y="551794"/>
                      <a:pt x="804041" y="659525"/>
                      <a:pt x="714703" y="746235"/>
                    </a:cubicBezTo>
                    <a:cubicBezTo>
                      <a:pt x="625365" y="832945"/>
                      <a:pt x="643758" y="977462"/>
                      <a:pt x="588579" y="1061545"/>
                    </a:cubicBezTo>
                    <a:cubicBezTo>
                      <a:pt x="533400" y="1145628"/>
                      <a:pt x="436180" y="1200807"/>
                      <a:pt x="383628" y="1250731"/>
                    </a:cubicBezTo>
                    <a:cubicBezTo>
                      <a:pt x="331076" y="1300655"/>
                      <a:pt x="302172" y="1303283"/>
                      <a:pt x="273269" y="1361090"/>
                    </a:cubicBezTo>
                    <a:cubicBezTo>
                      <a:pt x="244366" y="1418897"/>
                      <a:pt x="225973" y="1534510"/>
                      <a:pt x="210207" y="1597572"/>
                    </a:cubicBezTo>
                    <a:cubicBezTo>
                      <a:pt x="194441" y="1660634"/>
                      <a:pt x="183931" y="1768365"/>
                      <a:pt x="178676" y="1739462"/>
                    </a:cubicBezTo>
                    <a:cubicBezTo>
                      <a:pt x="173421" y="1710559"/>
                      <a:pt x="204952" y="1442545"/>
                      <a:pt x="178676" y="1424152"/>
                    </a:cubicBezTo>
                    <a:cubicBezTo>
                      <a:pt x="152400" y="1405759"/>
                      <a:pt x="42042" y="1608082"/>
                      <a:pt x="21021" y="1629103"/>
                    </a:cubicBezTo>
                    <a:cubicBezTo>
                      <a:pt x="0" y="1650124"/>
                      <a:pt x="21021" y="1613338"/>
                      <a:pt x="52552" y="1550276"/>
                    </a:cubicBezTo>
                    <a:cubicBezTo>
                      <a:pt x="84083" y="1487214"/>
                      <a:pt x="170793" y="1329559"/>
                      <a:pt x="210207" y="1250731"/>
                    </a:cubicBezTo>
                    <a:cubicBezTo>
                      <a:pt x="249621" y="1171903"/>
                      <a:pt x="262758" y="1156138"/>
                      <a:pt x="289034" y="1077310"/>
                    </a:cubicBezTo>
                    <a:cubicBezTo>
                      <a:pt x="315310" y="998483"/>
                      <a:pt x="317938" y="856594"/>
                      <a:pt x="367862" y="777766"/>
                    </a:cubicBezTo>
                    <a:cubicBezTo>
                      <a:pt x="417786" y="698939"/>
                      <a:pt x="503182" y="651642"/>
                      <a:pt x="588579" y="60434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18718624">
                <a:off x="2370711" y="1049916"/>
                <a:ext cx="339243" cy="21091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ight Arrow 11"/>
            <p:cNvSpPr/>
            <p:nvPr/>
          </p:nvSpPr>
          <p:spPr>
            <a:xfrm>
              <a:off x="3347864" y="2924944"/>
              <a:ext cx="2376264" cy="28803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1800" y="3284984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Cellular differentiation is unidirectional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3648" y="3789040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/>
                <a:t>Pluripotent</a:t>
              </a:r>
              <a:r>
                <a:rPr lang="en-GB" sz="1200" b="1" dirty="0"/>
                <a:t> Cell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4248" y="378221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Somatic Cell</a:t>
              </a:r>
              <a:endParaRPr lang="en-US" sz="12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9552" y="76470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/>
              <a:t>  Until mid 20</a:t>
            </a:r>
            <a:r>
              <a:rPr lang="en-GB" sz="2000" b="1" baseline="30000" dirty="0"/>
              <a:t>th</a:t>
            </a:r>
            <a:r>
              <a:rPr lang="en-GB" sz="2000" b="1" dirty="0"/>
              <a:t> century.....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335699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/>
              <a:t> Dr Gurdon and Dr Yamanaka’s discoveries: “</a:t>
            </a:r>
            <a:r>
              <a:rPr lang="en-US" sz="2000" b="1" i="1" dirty="0">
                <a:solidFill>
                  <a:srgbClr val="FF0000"/>
                </a:solidFill>
              </a:rPr>
              <a:t>differentiated cells can be reprogrammed to a </a:t>
            </a:r>
            <a:r>
              <a:rPr lang="en-US" sz="2000" b="1" i="1" dirty="0" err="1">
                <a:solidFill>
                  <a:srgbClr val="FF0000"/>
                </a:solidFill>
              </a:rPr>
              <a:t>pluripotent</a:t>
            </a:r>
            <a:r>
              <a:rPr lang="en-US" sz="2000" b="1" i="1" dirty="0">
                <a:solidFill>
                  <a:srgbClr val="FF0000"/>
                </a:solidFill>
              </a:rPr>
              <a:t> stem cell state</a:t>
            </a:r>
            <a:r>
              <a:rPr lang="en-US" sz="2000" b="1" i="1" dirty="0"/>
              <a:t>!”</a:t>
            </a:r>
          </a:p>
          <a:p>
            <a:pPr>
              <a:buFont typeface="Arial" pitchFamily="34" charset="0"/>
              <a:buChar char="•"/>
            </a:pPr>
            <a:endParaRPr lang="en-GB" sz="2000" b="1" i="1" dirty="0"/>
          </a:p>
          <a:p>
            <a:pPr>
              <a:buFont typeface="Arial" pitchFamily="34" charset="0"/>
              <a:buChar char="•"/>
            </a:pPr>
            <a:r>
              <a:rPr lang="en-GB" sz="2000" b="1" dirty="0"/>
              <a:t>This represents a paradigm shift in our understanding of our cellular differentiation and plasticity of the differentiated state. </a:t>
            </a:r>
            <a:endParaRPr lang="en-US" sz="2000" b="1" dirty="0"/>
          </a:p>
        </p:txBody>
      </p:sp>
      <p:sp>
        <p:nvSpPr>
          <p:cNvPr id="21" name="Left Arrow 20"/>
          <p:cNvSpPr/>
          <p:nvPr/>
        </p:nvSpPr>
        <p:spPr>
          <a:xfrm>
            <a:off x="2771800" y="2348880"/>
            <a:ext cx="3168352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9" idx="12"/>
          </p:cNvCxnSpPr>
          <p:nvPr/>
        </p:nvCxnSpPr>
        <p:spPr>
          <a:xfrm>
            <a:off x="2267744" y="5373216"/>
            <a:ext cx="3011301" cy="13561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2411760" y="5085184"/>
            <a:ext cx="290703" cy="339153"/>
            <a:chOff x="2487335" y="4890047"/>
            <a:chExt cx="864096" cy="1008112"/>
          </a:xfrm>
        </p:grpSpPr>
        <p:sp>
          <p:nvSpPr>
            <p:cNvPr id="26" name="Freeform 25"/>
            <p:cNvSpPr/>
            <p:nvPr/>
          </p:nvSpPr>
          <p:spPr>
            <a:xfrm>
              <a:off x="2487335" y="4890047"/>
              <a:ext cx="864096" cy="1008112"/>
            </a:xfrm>
            <a:custGeom>
              <a:avLst/>
              <a:gdLst>
                <a:gd name="connsiteX0" fmla="*/ 190005 w 599704"/>
                <a:gd name="connsiteY0" fmla="*/ 21771 h 686789"/>
                <a:gd name="connsiteX1" fmla="*/ 59376 w 599704"/>
                <a:gd name="connsiteY1" fmla="*/ 152399 h 686789"/>
                <a:gd name="connsiteX2" fmla="*/ 0 w 599704"/>
                <a:gd name="connsiteY2" fmla="*/ 330529 h 686789"/>
                <a:gd name="connsiteX3" fmla="*/ 59376 w 599704"/>
                <a:gd name="connsiteY3" fmla="*/ 532410 h 686789"/>
                <a:gd name="connsiteX4" fmla="*/ 213756 w 599704"/>
                <a:gd name="connsiteY4" fmla="*/ 663038 h 686789"/>
                <a:gd name="connsiteX5" fmla="*/ 344384 w 599704"/>
                <a:gd name="connsiteY5" fmla="*/ 674914 h 686789"/>
                <a:gd name="connsiteX6" fmla="*/ 463137 w 599704"/>
                <a:gd name="connsiteY6" fmla="*/ 627412 h 686789"/>
                <a:gd name="connsiteX7" fmla="*/ 570015 w 599704"/>
                <a:gd name="connsiteY7" fmla="*/ 484908 h 686789"/>
                <a:gd name="connsiteX8" fmla="*/ 593766 w 599704"/>
                <a:gd name="connsiteY8" fmla="*/ 283028 h 686789"/>
                <a:gd name="connsiteX9" fmla="*/ 534389 w 599704"/>
                <a:gd name="connsiteY9" fmla="*/ 128649 h 686789"/>
                <a:gd name="connsiteX10" fmla="*/ 439387 w 599704"/>
                <a:gd name="connsiteY10" fmla="*/ 33646 h 686789"/>
                <a:gd name="connsiteX11" fmla="*/ 320634 w 599704"/>
                <a:gd name="connsiteY11" fmla="*/ 21771 h 686789"/>
                <a:gd name="connsiteX12" fmla="*/ 190005 w 599704"/>
                <a:gd name="connsiteY12" fmla="*/ 21771 h 68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704" h="686789">
                  <a:moveTo>
                    <a:pt x="190005" y="21771"/>
                  </a:moveTo>
                  <a:cubicBezTo>
                    <a:pt x="146462" y="43542"/>
                    <a:pt x="91043" y="100939"/>
                    <a:pt x="59376" y="152399"/>
                  </a:cubicBezTo>
                  <a:cubicBezTo>
                    <a:pt x="27709" y="203859"/>
                    <a:pt x="0" y="267194"/>
                    <a:pt x="0" y="330529"/>
                  </a:cubicBezTo>
                  <a:cubicBezTo>
                    <a:pt x="0" y="393864"/>
                    <a:pt x="23750" y="476992"/>
                    <a:pt x="59376" y="532410"/>
                  </a:cubicBezTo>
                  <a:cubicBezTo>
                    <a:pt x="95002" y="587828"/>
                    <a:pt x="166255" y="639287"/>
                    <a:pt x="213756" y="663038"/>
                  </a:cubicBezTo>
                  <a:cubicBezTo>
                    <a:pt x="261257" y="686789"/>
                    <a:pt x="302820" y="680852"/>
                    <a:pt x="344384" y="674914"/>
                  </a:cubicBezTo>
                  <a:cubicBezTo>
                    <a:pt x="385948" y="668976"/>
                    <a:pt x="425532" y="659080"/>
                    <a:pt x="463137" y="627412"/>
                  </a:cubicBezTo>
                  <a:cubicBezTo>
                    <a:pt x="500742" y="595744"/>
                    <a:pt x="548244" y="542305"/>
                    <a:pt x="570015" y="484908"/>
                  </a:cubicBezTo>
                  <a:cubicBezTo>
                    <a:pt x="591787" y="427511"/>
                    <a:pt x="599704" y="342404"/>
                    <a:pt x="593766" y="283028"/>
                  </a:cubicBezTo>
                  <a:cubicBezTo>
                    <a:pt x="587828" y="223652"/>
                    <a:pt x="560119" y="170213"/>
                    <a:pt x="534389" y="128649"/>
                  </a:cubicBezTo>
                  <a:cubicBezTo>
                    <a:pt x="508659" y="87085"/>
                    <a:pt x="475013" y="51459"/>
                    <a:pt x="439387" y="33646"/>
                  </a:cubicBezTo>
                  <a:cubicBezTo>
                    <a:pt x="403761" y="15833"/>
                    <a:pt x="370114" y="21771"/>
                    <a:pt x="320634" y="21771"/>
                  </a:cubicBezTo>
                  <a:cubicBezTo>
                    <a:pt x="271154" y="21771"/>
                    <a:pt x="233548" y="0"/>
                    <a:pt x="190005" y="217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555776" y="5013176"/>
              <a:ext cx="726280" cy="7398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 rot="4077659">
            <a:off x="4574362" y="6007148"/>
            <a:ext cx="810798" cy="1017694"/>
            <a:chOff x="5561402" y="4369255"/>
            <a:chExt cx="1778435" cy="2232248"/>
          </a:xfrm>
        </p:grpSpPr>
        <p:sp>
          <p:nvSpPr>
            <p:cNvPr id="29" name="Freeform 28"/>
            <p:cNvSpPr/>
            <p:nvPr/>
          </p:nvSpPr>
          <p:spPr>
            <a:xfrm>
              <a:off x="5561402" y="4369255"/>
              <a:ext cx="1778435" cy="2232248"/>
            </a:xfrm>
            <a:custGeom>
              <a:avLst/>
              <a:gdLst>
                <a:gd name="connsiteX0" fmla="*/ 352097 w 1274379"/>
                <a:gd name="connsiteY0" fmla="*/ 872359 h 1768365"/>
                <a:gd name="connsiteX1" fmla="*/ 651641 w 1274379"/>
                <a:gd name="connsiteY1" fmla="*/ 557048 h 1768365"/>
                <a:gd name="connsiteX2" fmla="*/ 777766 w 1274379"/>
                <a:gd name="connsiteY2" fmla="*/ 430924 h 1768365"/>
                <a:gd name="connsiteX3" fmla="*/ 793531 w 1274379"/>
                <a:gd name="connsiteY3" fmla="*/ 194441 h 1768365"/>
                <a:gd name="connsiteX4" fmla="*/ 825062 w 1274379"/>
                <a:gd name="connsiteY4" fmla="*/ 21021 h 1768365"/>
                <a:gd name="connsiteX5" fmla="*/ 825062 w 1274379"/>
                <a:gd name="connsiteY5" fmla="*/ 320566 h 1768365"/>
                <a:gd name="connsiteX6" fmla="*/ 840828 w 1274379"/>
                <a:gd name="connsiteY6" fmla="*/ 399393 h 1768365"/>
                <a:gd name="connsiteX7" fmla="*/ 1187669 w 1274379"/>
                <a:gd name="connsiteY7" fmla="*/ 178676 h 1768365"/>
                <a:gd name="connsiteX8" fmla="*/ 1219200 w 1274379"/>
                <a:gd name="connsiteY8" fmla="*/ 162910 h 1768365"/>
                <a:gd name="connsiteX9" fmla="*/ 856593 w 1274379"/>
                <a:gd name="connsiteY9" fmla="*/ 462455 h 1768365"/>
                <a:gd name="connsiteX10" fmla="*/ 730469 w 1274379"/>
                <a:gd name="connsiteY10" fmla="*/ 620110 h 1768365"/>
                <a:gd name="connsiteX11" fmla="*/ 856593 w 1274379"/>
                <a:gd name="connsiteY11" fmla="*/ 683172 h 1768365"/>
                <a:gd name="connsiteX12" fmla="*/ 1124607 w 1274379"/>
                <a:gd name="connsiteY12" fmla="*/ 541283 h 1768365"/>
                <a:gd name="connsiteX13" fmla="*/ 714703 w 1274379"/>
                <a:gd name="connsiteY13" fmla="*/ 746235 h 1768365"/>
                <a:gd name="connsiteX14" fmla="*/ 588579 w 1274379"/>
                <a:gd name="connsiteY14" fmla="*/ 1061545 h 1768365"/>
                <a:gd name="connsiteX15" fmla="*/ 383628 w 1274379"/>
                <a:gd name="connsiteY15" fmla="*/ 1250731 h 1768365"/>
                <a:gd name="connsiteX16" fmla="*/ 273269 w 1274379"/>
                <a:gd name="connsiteY16" fmla="*/ 1361090 h 1768365"/>
                <a:gd name="connsiteX17" fmla="*/ 210207 w 1274379"/>
                <a:gd name="connsiteY17" fmla="*/ 1597572 h 1768365"/>
                <a:gd name="connsiteX18" fmla="*/ 178676 w 1274379"/>
                <a:gd name="connsiteY18" fmla="*/ 1739462 h 1768365"/>
                <a:gd name="connsiteX19" fmla="*/ 178676 w 1274379"/>
                <a:gd name="connsiteY19" fmla="*/ 1424152 h 1768365"/>
                <a:gd name="connsiteX20" fmla="*/ 21021 w 1274379"/>
                <a:gd name="connsiteY20" fmla="*/ 1629103 h 1768365"/>
                <a:gd name="connsiteX21" fmla="*/ 52552 w 1274379"/>
                <a:gd name="connsiteY21" fmla="*/ 1550276 h 1768365"/>
                <a:gd name="connsiteX22" fmla="*/ 210207 w 1274379"/>
                <a:gd name="connsiteY22" fmla="*/ 1250731 h 1768365"/>
                <a:gd name="connsiteX23" fmla="*/ 289034 w 1274379"/>
                <a:gd name="connsiteY23" fmla="*/ 1077310 h 1768365"/>
                <a:gd name="connsiteX24" fmla="*/ 367862 w 1274379"/>
                <a:gd name="connsiteY24" fmla="*/ 777766 h 1768365"/>
                <a:gd name="connsiteX25" fmla="*/ 588579 w 1274379"/>
                <a:gd name="connsiteY25" fmla="*/ 604345 h 17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4379" h="1768365">
                  <a:moveTo>
                    <a:pt x="352097" y="872359"/>
                  </a:moveTo>
                  <a:lnTo>
                    <a:pt x="651641" y="557048"/>
                  </a:lnTo>
                  <a:cubicBezTo>
                    <a:pt x="722586" y="483476"/>
                    <a:pt x="754118" y="491358"/>
                    <a:pt x="777766" y="430924"/>
                  </a:cubicBezTo>
                  <a:cubicBezTo>
                    <a:pt x="801414" y="370490"/>
                    <a:pt x="785648" y="262758"/>
                    <a:pt x="793531" y="194441"/>
                  </a:cubicBezTo>
                  <a:cubicBezTo>
                    <a:pt x="801414" y="126124"/>
                    <a:pt x="819807" y="0"/>
                    <a:pt x="825062" y="21021"/>
                  </a:cubicBezTo>
                  <a:cubicBezTo>
                    <a:pt x="830317" y="42042"/>
                    <a:pt x="822434" y="257504"/>
                    <a:pt x="825062" y="320566"/>
                  </a:cubicBezTo>
                  <a:cubicBezTo>
                    <a:pt x="827690" y="383628"/>
                    <a:pt x="780394" y="423041"/>
                    <a:pt x="840828" y="399393"/>
                  </a:cubicBezTo>
                  <a:cubicBezTo>
                    <a:pt x="901262" y="375745"/>
                    <a:pt x="1124607" y="218090"/>
                    <a:pt x="1187669" y="178676"/>
                  </a:cubicBezTo>
                  <a:cubicBezTo>
                    <a:pt x="1250731" y="139262"/>
                    <a:pt x="1274379" y="115614"/>
                    <a:pt x="1219200" y="162910"/>
                  </a:cubicBezTo>
                  <a:cubicBezTo>
                    <a:pt x="1164021" y="210206"/>
                    <a:pt x="938048" y="386255"/>
                    <a:pt x="856593" y="462455"/>
                  </a:cubicBezTo>
                  <a:cubicBezTo>
                    <a:pt x="775138" y="538655"/>
                    <a:pt x="730469" y="583324"/>
                    <a:pt x="730469" y="620110"/>
                  </a:cubicBezTo>
                  <a:cubicBezTo>
                    <a:pt x="730469" y="656896"/>
                    <a:pt x="790903" y="696310"/>
                    <a:pt x="856593" y="683172"/>
                  </a:cubicBezTo>
                  <a:cubicBezTo>
                    <a:pt x="922283" y="670034"/>
                    <a:pt x="1148255" y="530773"/>
                    <a:pt x="1124607" y="541283"/>
                  </a:cubicBezTo>
                  <a:cubicBezTo>
                    <a:pt x="1100959" y="551794"/>
                    <a:pt x="804041" y="659525"/>
                    <a:pt x="714703" y="746235"/>
                  </a:cubicBezTo>
                  <a:cubicBezTo>
                    <a:pt x="625365" y="832945"/>
                    <a:pt x="643758" y="977462"/>
                    <a:pt x="588579" y="1061545"/>
                  </a:cubicBezTo>
                  <a:cubicBezTo>
                    <a:pt x="533400" y="1145628"/>
                    <a:pt x="436180" y="1200807"/>
                    <a:pt x="383628" y="1250731"/>
                  </a:cubicBezTo>
                  <a:cubicBezTo>
                    <a:pt x="331076" y="1300655"/>
                    <a:pt x="302172" y="1303283"/>
                    <a:pt x="273269" y="1361090"/>
                  </a:cubicBezTo>
                  <a:cubicBezTo>
                    <a:pt x="244366" y="1418897"/>
                    <a:pt x="225973" y="1534510"/>
                    <a:pt x="210207" y="1597572"/>
                  </a:cubicBezTo>
                  <a:cubicBezTo>
                    <a:pt x="194441" y="1660634"/>
                    <a:pt x="183931" y="1768365"/>
                    <a:pt x="178676" y="1739462"/>
                  </a:cubicBezTo>
                  <a:cubicBezTo>
                    <a:pt x="173421" y="1710559"/>
                    <a:pt x="204952" y="1442545"/>
                    <a:pt x="178676" y="1424152"/>
                  </a:cubicBezTo>
                  <a:cubicBezTo>
                    <a:pt x="152400" y="1405759"/>
                    <a:pt x="42042" y="1608082"/>
                    <a:pt x="21021" y="1629103"/>
                  </a:cubicBezTo>
                  <a:cubicBezTo>
                    <a:pt x="0" y="1650124"/>
                    <a:pt x="21021" y="1613338"/>
                    <a:pt x="52552" y="1550276"/>
                  </a:cubicBezTo>
                  <a:cubicBezTo>
                    <a:pt x="84083" y="1487214"/>
                    <a:pt x="170793" y="1329559"/>
                    <a:pt x="210207" y="1250731"/>
                  </a:cubicBezTo>
                  <a:cubicBezTo>
                    <a:pt x="249621" y="1171903"/>
                    <a:pt x="262758" y="1156138"/>
                    <a:pt x="289034" y="1077310"/>
                  </a:cubicBezTo>
                  <a:cubicBezTo>
                    <a:pt x="315310" y="998483"/>
                    <a:pt x="317938" y="856594"/>
                    <a:pt x="367862" y="777766"/>
                  </a:cubicBezTo>
                  <a:cubicBezTo>
                    <a:pt x="417786" y="698939"/>
                    <a:pt x="503182" y="651642"/>
                    <a:pt x="588579" y="60434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718624">
              <a:off x="5965987" y="5262890"/>
              <a:ext cx="635068" cy="35240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>
            <a:endCxn id="29" idx="12"/>
          </p:cNvCxnSpPr>
          <p:nvPr/>
        </p:nvCxnSpPr>
        <p:spPr>
          <a:xfrm>
            <a:off x="2123728" y="6381328"/>
            <a:ext cx="3155317" cy="348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43808" y="5373216"/>
            <a:ext cx="144016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15816" y="6165304"/>
            <a:ext cx="1224136" cy="14401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9592" y="53012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Waddington’s landscape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02361 0.1432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 uiExpand="1" build="allAtOnce"/>
      <p:bldP spid="21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1933" t="28641" r="42309" b="63776"/>
          <a:stretch>
            <a:fillRect/>
          </a:stretch>
        </p:blipFill>
        <p:spPr bwMode="auto">
          <a:xfrm rot="5400000">
            <a:off x="4860031" y="5157191"/>
            <a:ext cx="15121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21133"/>
          <a:stretch>
            <a:fillRect/>
          </a:stretch>
        </p:blipFill>
        <p:spPr bwMode="auto">
          <a:xfrm>
            <a:off x="-180528" y="908720"/>
            <a:ext cx="959633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0152" y="227687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iPS</a:t>
            </a:r>
            <a:r>
              <a:rPr lang="en-GB" sz="1200" b="1" dirty="0"/>
              <a:t> Cells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36510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Cardiomyocytes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36510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Hepatocytes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7809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Somatic Cells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72806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Patient</a:t>
            </a:r>
            <a:endParaRPr lang="en-US" sz="12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</a:t>
            </a:r>
            <a:r>
              <a:rPr lang="en-GB" b="1" dirty="0" err="1"/>
              <a:t>iPS</a:t>
            </a:r>
            <a:r>
              <a:rPr lang="en-GB" b="1" dirty="0"/>
              <a:t> cells offer?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59492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Disease modelling</a:t>
            </a:r>
          </a:p>
          <a:p>
            <a:pPr algn="ctr"/>
            <a:r>
              <a:rPr lang="en-GB" sz="1600" b="1" dirty="0"/>
              <a:t>Drug-screening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25425" t="18023" r="61819" b="71360"/>
          <a:stretch>
            <a:fillRect/>
          </a:stretch>
        </p:blipFill>
        <p:spPr bwMode="auto">
          <a:xfrm rot="11146554">
            <a:off x="2729906" y="4662741"/>
            <a:ext cx="1656318" cy="68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436510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Neurons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52292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Regenerative medicine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1644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888432" cy="30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480221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Reprograming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Menu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650559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/>
              <a:t>Gonzalez et al., 2011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372" y="332656"/>
            <a:ext cx="7799452" cy="830997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dirty="0"/>
              <a:t>    Main obstacles for clinical translation of reprogrammed somatic cells to a </a:t>
            </a:r>
            <a:r>
              <a:rPr lang="en-US" sz="3000" dirty="0" err="1"/>
              <a:t>pluripotent</a:t>
            </a:r>
            <a:r>
              <a:rPr lang="en-US" sz="3000" dirty="0"/>
              <a:t> state by the forced expression of specific transcription factors are:</a:t>
            </a:r>
          </a:p>
          <a:p>
            <a:pPr marL="1306513" lvl="2" indent="-457200">
              <a:buFont typeface="Wingdings" pitchFamily="2" charset="2"/>
              <a:buChar char="§"/>
            </a:pPr>
            <a:r>
              <a:rPr lang="en-US" sz="3000" dirty="0"/>
              <a:t>the limited efficiency of reprogramming methodologies</a:t>
            </a:r>
          </a:p>
          <a:p>
            <a:pPr marL="1306513" lvl="2" indent="-457200">
              <a:buFont typeface="Wingdings" pitchFamily="2" charset="2"/>
              <a:buChar char="§"/>
            </a:pPr>
            <a:r>
              <a:rPr lang="en-US" sz="3000" dirty="0"/>
              <a:t>long-term culture conditions</a:t>
            </a:r>
          </a:p>
          <a:p>
            <a:pPr marL="1306513" lvl="2" indent="-457200">
              <a:buFont typeface="Wingdings" pitchFamily="2" charset="2"/>
              <a:buChar char="§"/>
            </a:pPr>
            <a:r>
              <a:rPr lang="en-US" sz="3000" dirty="0"/>
              <a:t>the safety of induced </a:t>
            </a:r>
            <a:r>
              <a:rPr lang="en-US" sz="3000" dirty="0" err="1"/>
              <a:t>pluripotent</a:t>
            </a:r>
            <a:r>
              <a:rPr lang="en-US" sz="3000" dirty="0"/>
              <a:t> stem (</a:t>
            </a:r>
            <a:r>
              <a:rPr lang="en-US" sz="3000" dirty="0" err="1"/>
              <a:t>iPS</a:t>
            </a:r>
            <a:r>
              <a:rPr lang="en-US" sz="3000" dirty="0"/>
              <a:t>) cells that may lead to spontaneous formation of </a:t>
            </a:r>
            <a:r>
              <a:rPr lang="en-US" sz="3000" dirty="0" err="1"/>
              <a:t>teratomas</a:t>
            </a:r>
            <a:r>
              <a:rPr lang="en-US" sz="3000" dirty="0"/>
              <a:t> on implantation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595</Words>
  <Application>Microsoft Macintosh PowerPoint</Application>
  <PresentationFormat>On-screen Show (4:3)</PresentationFormat>
  <Paragraphs>75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2012 Nobel Prize in Physiology or Medicine</vt:lpstr>
      <vt:lpstr>What do iPS cells offer?</vt:lpstr>
      <vt:lpstr>PowerPoint Presentation</vt:lpstr>
      <vt:lpstr>PowerPoint Presentation</vt:lpstr>
    </vt:vector>
  </TitlesOfParts>
  <Company>SOP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kkos</dc:creator>
  <cp:lastModifiedBy>Microsoft Office User</cp:lastModifiedBy>
  <cp:revision>108</cp:revision>
  <dcterms:created xsi:type="dcterms:W3CDTF">2012-03-05T18:54:01Z</dcterms:created>
  <dcterms:modified xsi:type="dcterms:W3CDTF">2020-03-22T14:36:15Z</dcterms:modified>
</cp:coreProperties>
</file>