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1" r:id="rId3"/>
    <p:sldId id="282" r:id="rId4"/>
    <p:sldId id="285" r:id="rId5"/>
    <p:sldId id="283" r:id="rId6"/>
    <p:sldId id="284" r:id="rId7"/>
    <p:sldId id="286" r:id="rId8"/>
    <p:sldId id="296" r:id="rId9"/>
    <p:sldId id="297" r:id="rId10"/>
    <p:sldId id="298" r:id="rId11"/>
    <p:sldId id="299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604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966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8626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5600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2815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0477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82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6847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68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5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870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933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200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10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906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787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1: Databases and Database Users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Example University Database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Examples of updates:</a:t>
            </a:r>
          </a:p>
          <a:p>
            <a:pPr lvl="1"/>
            <a:r>
              <a:rPr lang="tr-TR" b="1" dirty="0" smtClean="0"/>
              <a:t>Define a new section for the Data Structures course</a:t>
            </a:r>
          </a:p>
          <a:p>
            <a:pPr lvl="1"/>
            <a:r>
              <a:rPr lang="tr-TR" b="1" dirty="0" smtClean="0"/>
              <a:t>Update the class of a specific student to sophomore</a:t>
            </a:r>
          </a:p>
          <a:p>
            <a:pPr lvl="1"/>
            <a:r>
              <a:rPr lang="tr-TR" b="1" dirty="0" smtClean="0"/>
              <a:t>Enter a grade of ‘A’ for a specific student in Discrete Math. course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29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Example University Database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Phases for designing a database:</a:t>
            </a:r>
          </a:p>
          <a:p>
            <a:pPr lvl="1"/>
            <a:r>
              <a:rPr lang="tr-TR" b="1" dirty="0" smtClean="0"/>
              <a:t>Requirements specification and analysis</a:t>
            </a:r>
          </a:p>
          <a:p>
            <a:pPr lvl="1"/>
            <a:r>
              <a:rPr lang="tr-TR" b="1" dirty="0" smtClean="0"/>
              <a:t>Conceptual design</a:t>
            </a:r>
          </a:p>
          <a:p>
            <a:pPr lvl="1"/>
            <a:r>
              <a:rPr lang="tr-TR" b="1" dirty="0" smtClean="0"/>
              <a:t>Logical design</a:t>
            </a:r>
          </a:p>
          <a:p>
            <a:pPr lvl="1"/>
            <a:r>
              <a:rPr lang="tr-TR" b="1" smtClean="0"/>
              <a:t>Physical design</a:t>
            </a:r>
            <a:endParaRPr lang="tr-TR" b="1" dirty="0" smtClean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3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en-US" altLang="tr-TR" sz="2400" b="1" dirty="0" smtClean="0"/>
              <a:t>Characteristics </a:t>
            </a:r>
            <a:r>
              <a:rPr lang="en-US" altLang="tr-TR" sz="2400" b="1" dirty="0"/>
              <a:t>of the Database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Self-describing nature of a database:</a:t>
            </a:r>
          </a:p>
          <a:p>
            <a:pPr lvl="1"/>
            <a:r>
              <a:rPr lang="tr-TR" b="1" dirty="0" smtClean="0"/>
              <a:t>Using meta-data database system defines complete structure and constraints.</a:t>
            </a:r>
          </a:p>
          <a:p>
            <a:pPr lvl="1"/>
            <a:r>
              <a:rPr lang="tr-TR" b="1" dirty="0" smtClean="0"/>
              <a:t>Meta-data is used by DBMS software to handle all operations and it is also used by users who want to learn about database structure.</a:t>
            </a:r>
          </a:p>
          <a:p>
            <a:r>
              <a:rPr lang="en-US" altLang="tr-TR" b="1" dirty="0"/>
              <a:t>Insulation between programs and data</a:t>
            </a:r>
            <a:r>
              <a:rPr lang="tr-TR" altLang="tr-TR" b="1" dirty="0"/>
              <a:t>:</a:t>
            </a:r>
          </a:p>
          <a:p>
            <a:pPr lvl="1"/>
            <a:r>
              <a:rPr lang="tr-TR" altLang="tr-TR" b="1" dirty="0"/>
              <a:t>Program-data independence</a:t>
            </a:r>
          </a:p>
          <a:p>
            <a:pPr lvl="1"/>
            <a:r>
              <a:rPr lang="tr-TR" altLang="tr-TR" b="1" dirty="0"/>
              <a:t>Program-operation independence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02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en-US" altLang="tr-TR" sz="2400" b="1" dirty="0" smtClean="0"/>
              <a:t>Characteristics </a:t>
            </a:r>
            <a:r>
              <a:rPr lang="en-US" altLang="tr-TR" sz="2400" b="1" dirty="0"/>
              <a:t>of the Database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en-US" altLang="tr-TR" b="1" dirty="0"/>
              <a:t>Support of </a:t>
            </a:r>
            <a:r>
              <a:rPr lang="tr-TR" altLang="tr-TR" b="1" dirty="0" smtClean="0"/>
              <a:t>m</a:t>
            </a:r>
            <a:r>
              <a:rPr lang="en-US" altLang="tr-TR" b="1" dirty="0" err="1" smtClean="0"/>
              <a:t>ultiple</a:t>
            </a:r>
            <a:r>
              <a:rPr lang="en-US" altLang="tr-TR" b="1" dirty="0" smtClean="0"/>
              <a:t> </a:t>
            </a:r>
            <a:r>
              <a:rPr lang="tr-TR" altLang="tr-TR" b="1" dirty="0"/>
              <a:t>v</a:t>
            </a:r>
            <a:r>
              <a:rPr lang="en-US" altLang="tr-TR" b="1" dirty="0" err="1" smtClean="0"/>
              <a:t>iews</a:t>
            </a:r>
            <a:r>
              <a:rPr lang="en-US" altLang="tr-TR" b="1" dirty="0" smtClean="0"/>
              <a:t> </a:t>
            </a:r>
            <a:r>
              <a:rPr lang="en-US" altLang="tr-TR" b="1" dirty="0"/>
              <a:t>of the </a:t>
            </a:r>
            <a:r>
              <a:rPr lang="tr-TR" altLang="tr-TR" b="1" dirty="0"/>
              <a:t>d</a:t>
            </a:r>
            <a:r>
              <a:rPr lang="en-US" altLang="tr-TR" b="1" dirty="0" err="1" smtClean="0"/>
              <a:t>ata</a:t>
            </a:r>
            <a:r>
              <a:rPr lang="tr-TR" altLang="tr-TR" b="1" dirty="0" smtClean="0"/>
              <a:t>:</a:t>
            </a:r>
          </a:p>
          <a:p>
            <a:pPr lvl="1"/>
            <a:r>
              <a:rPr lang="tr-TR" altLang="tr-TR" b="1" dirty="0" smtClean="0"/>
              <a:t>Each user’s view can be different. Actually it is necessary, different users may need different facilities.</a:t>
            </a:r>
          </a:p>
          <a:p>
            <a:pPr lvl="1"/>
            <a:endParaRPr lang="tr-TR" altLang="tr-TR" b="1" dirty="0"/>
          </a:p>
          <a:p>
            <a:r>
              <a:rPr lang="en-US" altLang="tr-TR" b="1" dirty="0"/>
              <a:t>Sharing of </a:t>
            </a:r>
            <a:r>
              <a:rPr lang="tr-TR" altLang="tr-TR" b="1" dirty="0" smtClean="0"/>
              <a:t>d</a:t>
            </a:r>
            <a:r>
              <a:rPr lang="en-US" altLang="tr-TR" b="1" dirty="0" err="1" smtClean="0"/>
              <a:t>ata</a:t>
            </a:r>
            <a:r>
              <a:rPr lang="en-US" altLang="tr-TR" b="1" dirty="0" smtClean="0"/>
              <a:t> </a:t>
            </a:r>
            <a:r>
              <a:rPr lang="en-US" altLang="tr-TR" b="1" dirty="0"/>
              <a:t>and </a:t>
            </a:r>
            <a:r>
              <a:rPr lang="tr-TR" altLang="tr-TR" b="1" dirty="0" smtClean="0"/>
              <a:t>m</a:t>
            </a:r>
            <a:r>
              <a:rPr lang="en-US" altLang="tr-TR" b="1" dirty="0" err="1" smtClean="0"/>
              <a:t>ultiuser</a:t>
            </a:r>
            <a:r>
              <a:rPr lang="en-US" altLang="tr-TR" b="1" dirty="0" smtClean="0"/>
              <a:t> </a:t>
            </a:r>
            <a:r>
              <a:rPr lang="tr-TR" altLang="tr-TR" b="1" dirty="0"/>
              <a:t>t</a:t>
            </a:r>
            <a:r>
              <a:rPr lang="en-US" altLang="tr-TR" b="1" dirty="0" err="1" smtClean="0"/>
              <a:t>ransaction</a:t>
            </a:r>
            <a:r>
              <a:rPr lang="en-US" altLang="tr-TR" b="1" dirty="0" smtClean="0"/>
              <a:t> </a:t>
            </a:r>
            <a:r>
              <a:rPr lang="tr-TR" altLang="tr-TR" b="1" dirty="0" smtClean="0"/>
              <a:t>p</a:t>
            </a:r>
            <a:r>
              <a:rPr lang="en-US" altLang="tr-TR" b="1" dirty="0" err="1" smtClean="0"/>
              <a:t>rocessing</a:t>
            </a:r>
            <a:r>
              <a:rPr lang="tr-TR" altLang="tr-TR" b="1" dirty="0" smtClean="0"/>
              <a:t>:</a:t>
            </a:r>
          </a:p>
          <a:p>
            <a:pPr lvl="1"/>
            <a:r>
              <a:rPr lang="tr-TR" b="1" dirty="0" smtClean="0"/>
              <a:t>Multiple users can access database at the same time.</a:t>
            </a:r>
          </a:p>
          <a:p>
            <a:pPr lvl="1"/>
            <a:r>
              <a:rPr lang="tr-TR" b="1" dirty="0" smtClean="0"/>
              <a:t>Concurrency control software is used to allow users to update database at the same time in a controlled manner.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87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en-US" altLang="tr-TR" sz="2400" b="1" dirty="0" smtClean="0"/>
              <a:t>Characteristics </a:t>
            </a:r>
            <a:r>
              <a:rPr lang="en-US" altLang="tr-TR" sz="2400" b="1" dirty="0"/>
              <a:t>of the Database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Transaction:</a:t>
            </a:r>
          </a:p>
          <a:p>
            <a:pPr lvl="1"/>
            <a:r>
              <a:rPr lang="tr-TR" b="1" dirty="0" smtClean="0"/>
              <a:t>It is defined as an executing program or process that operates on databases.</a:t>
            </a:r>
          </a:p>
          <a:p>
            <a:pPr lvl="1"/>
            <a:r>
              <a:rPr lang="tr-TR" b="1" dirty="0" smtClean="0"/>
              <a:t>Each transaction need to have the following proporties:</a:t>
            </a:r>
          </a:p>
          <a:p>
            <a:pPr lvl="2"/>
            <a:r>
              <a:rPr lang="tr-TR" b="1" dirty="0" smtClean="0"/>
              <a:t>Isolation: Each transaction need to execute in isolation from other transactions.</a:t>
            </a:r>
          </a:p>
          <a:p>
            <a:pPr lvl="2"/>
            <a:r>
              <a:rPr lang="tr-TR" b="1" dirty="0" smtClean="0"/>
              <a:t>Atomicity: All the operations in a transaction need to be executed  or none are.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13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Database Users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b="1" dirty="0" smtClean="0"/>
              <a:t>Actors on the Scene</a:t>
            </a:r>
          </a:p>
          <a:p>
            <a:r>
              <a:rPr lang="tr-TR" b="1" dirty="0" smtClean="0"/>
              <a:t>Database Administrators (DBA)</a:t>
            </a:r>
          </a:p>
          <a:p>
            <a:r>
              <a:rPr lang="tr-TR" b="1" dirty="0" smtClean="0"/>
              <a:t>Database Designers</a:t>
            </a:r>
          </a:p>
          <a:p>
            <a:r>
              <a:rPr lang="tr-TR" b="1" dirty="0" smtClean="0"/>
              <a:t>End Users</a:t>
            </a:r>
          </a:p>
          <a:p>
            <a:pPr lvl="1"/>
            <a:r>
              <a:rPr lang="tr-TR" b="1" dirty="0" smtClean="0"/>
              <a:t>Casual end users</a:t>
            </a:r>
          </a:p>
          <a:p>
            <a:pPr lvl="1"/>
            <a:r>
              <a:rPr lang="tr-TR" b="1" dirty="0" smtClean="0"/>
              <a:t>Parametric end users</a:t>
            </a:r>
          </a:p>
          <a:p>
            <a:pPr lvl="1"/>
            <a:r>
              <a:rPr lang="tr-TR" b="1" dirty="0" smtClean="0"/>
              <a:t>Sophisticated end users</a:t>
            </a:r>
          </a:p>
          <a:p>
            <a:pPr lvl="1"/>
            <a:r>
              <a:rPr lang="tr-TR" b="1" dirty="0" smtClean="0"/>
              <a:t>Standalone users</a:t>
            </a:r>
          </a:p>
          <a:p>
            <a:r>
              <a:rPr lang="tr-TR" b="1" dirty="0" smtClean="0"/>
              <a:t>System Analysts</a:t>
            </a:r>
          </a:p>
          <a:p>
            <a:r>
              <a:rPr lang="tr-TR" b="1" dirty="0" smtClean="0"/>
              <a:t>Application Programmers</a:t>
            </a:r>
          </a:p>
          <a:p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53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Database Users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b="1" dirty="0" smtClean="0"/>
              <a:t>Workers behind the Scene</a:t>
            </a:r>
          </a:p>
          <a:p>
            <a:r>
              <a:rPr lang="tr-TR" b="1" dirty="0" smtClean="0"/>
              <a:t>DBMS system designers and implementers</a:t>
            </a:r>
          </a:p>
          <a:p>
            <a:r>
              <a:rPr lang="tr-TR" b="1" dirty="0" smtClean="0"/>
              <a:t>Tool developers</a:t>
            </a:r>
          </a:p>
          <a:p>
            <a:r>
              <a:rPr lang="tr-TR" b="1" dirty="0" smtClean="0"/>
              <a:t>Operators</a:t>
            </a:r>
          </a:p>
          <a:p>
            <a:r>
              <a:rPr lang="tr-TR" b="1" dirty="0" smtClean="0"/>
              <a:t>Maintenance Personnel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23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Advantages of Using the DBMS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Controlling redundancy is one of the important advantages.</a:t>
            </a:r>
          </a:p>
          <a:p>
            <a:pPr lvl="1"/>
            <a:r>
              <a:rPr lang="tr-TR" b="1" dirty="0" smtClean="0"/>
              <a:t>Using databases instead of files actually eliminate redundant information</a:t>
            </a:r>
          </a:p>
          <a:p>
            <a:pPr lvl="1"/>
            <a:r>
              <a:rPr lang="tr-TR" b="1" dirty="0" smtClean="0"/>
              <a:t>Data normalization</a:t>
            </a:r>
          </a:p>
          <a:p>
            <a:r>
              <a:rPr lang="tr-TR" b="1" dirty="0" smtClean="0"/>
              <a:t>Eliminating unauthorized access</a:t>
            </a:r>
          </a:p>
          <a:p>
            <a:pPr lvl="1"/>
            <a:r>
              <a:rPr lang="tr-TR" b="1" dirty="0" smtClean="0"/>
              <a:t>Database security</a:t>
            </a:r>
          </a:p>
          <a:p>
            <a:pPr lvl="1"/>
            <a:r>
              <a:rPr lang="tr-TR" b="1" dirty="0" smtClean="0"/>
              <a:t>Privileged software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13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Advantages of Using the DBMS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Databases provide persistent storage for program objects</a:t>
            </a:r>
          </a:p>
          <a:p>
            <a:pPr lvl="1"/>
            <a:r>
              <a:rPr lang="tr-TR" b="1" dirty="0" smtClean="0"/>
              <a:t>Complex oblects defined in any programming language can be stored permanently in database.</a:t>
            </a:r>
          </a:p>
          <a:p>
            <a:pPr lvl="1"/>
            <a:r>
              <a:rPr lang="tr-TR" b="1" dirty="0" smtClean="0"/>
              <a:t>This types of systems can be called as object-oriented DBMS.</a:t>
            </a:r>
          </a:p>
          <a:p>
            <a:r>
              <a:rPr lang="tr-TR" b="1" dirty="0" smtClean="0"/>
              <a:t>They also provide search techniques and storage methods to handle query processing efficiently.</a:t>
            </a:r>
          </a:p>
          <a:p>
            <a:pPr lvl="1"/>
            <a:r>
              <a:rPr lang="tr-TR" b="1" dirty="0" smtClean="0"/>
              <a:t>Indexes</a:t>
            </a:r>
          </a:p>
          <a:p>
            <a:pPr lvl="1"/>
            <a:r>
              <a:rPr lang="tr-TR" b="1" dirty="0" smtClean="0"/>
              <a:t>Caching</a:t>
            </a:r>
          </a:p>
          <a:p>
            <a:pPr lvl="1"/>
            <a:r>
              <a:rPr lang="tr-TR" b="1" dirty="0" smtClean="0"/>
              <a:t>Query optimization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6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Advantages of Using the DBMS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Databases provide backup and recovery</a:t>
            </a:r>
          </a:p>
          <a:p>
            <a:r>
              <a:rPr lang="tr-TR" b="1" dirty="0"/>
              <a:t>Databases </a:t>
            </a:r>
            <a:r>
              <a:rPr lang="tr-TR" b="1" dirty="0" smtClean="0"/>
              <a:t>provide multiple user interfaces especially graphical user interfaces (GUIs)</a:t>
            </a:r>
          </a:p>
          <a:p>
            <a:r>
              <a:rPr lang="tr-TR" b="1" dirty="0" smtClean="0"/>
              <a:t>Databases represent complex relationships among data</a:t>
            </a:r>
          </a:p>
          <a:p>
            <a:r>
              <a:rPr lang="tr-TR" b="1" dirty="0" smtClean="0"/>
              <a:t>They enforce integrity constraints</a:t>
            </a:r>
          </a:p>
          <a:p>
            <a:r>
              <a:rPr lang="tr-TR" b="1" dirty="0" smtClean="0"/>
              <a:t>They allows inferencing using rules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08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Basic Operations on Databases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Example University Database</a:t>
            </a:r>
          </a:p>
          <a:p>
            <a:r>
              <a:rPr lang="en-US" altLang="tr-TR" sz="1900" b="1" dirty="0" smtClean="0">
                <a:solidFill>
                  <a:srgbClr val="3E3D2D"/>
                </a:solidFill>
              </a:rPr>
              <a:t>Characteristics </a:t>
            </a:r>
            <a:r>
              <a:rPr lang="en-US" altLang="tr-TR" sz="1900" b="1" dirty="0">
                <a:solidFill>
                  <a:srgbClr val="3E3D2D"/>
                </a:solidFill>
              </a:rPr>
              <a:t>of the Database Approach</a:t>
            </a:r>
          </a:p>
          <a:p>
            <a:r>
              <a:rPr lang="tr-TR" sz="2000" b="1" dirty="0" smtClean="0"/>
              <a:t>Database Users</a:t>
            </a:r>
          </a:p>
          <a:p>
            <a:r>
              <a:rPr lang="tr-TR" sz="2000" b="1" dirty="0"/>
              <a:t>Advantages of Using the Database Approach</a:t>
            </a:r>
            <a:endParaRPr lang="en-US" sz="2000" b="1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Advantages of Using the DBMS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Reduced application development time</a:t>
            </a:r>
          </a:p>
          <a:p>
            <a:r>
              <a:rPr lang="tr-TR" b="1" dirty="0" smtClean="0"/>
              <a:t>Flexibility</a:t>
            </a:r>
            <a:endParaRPr lang="tr-TR" b="1" dirty="0"/>
          </a:p>
          <a:p>
            <a:r>
              <a:rPr lang="tr-TR" b="1" dirty="0" smtClean="0"/>
              <a:t>Availability of up-to-date information</a:t>
            </a:r>
          </a:p>
          <a:p>
            <a:r>
              <a:rPr lang="tr-TR" b="1" dirty="0" smtClean="0"/>
              <a:t>Scaling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0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Traditional Database Applications: Used for textual or numeric information.</a:t>
            </a:r>
          </a:p>
          <a:p>
            <a:r>
              <a:rPr lang="tr-TR" b="1" dirty="0" smtClean="0"/>
              <a:t>Multimedia Databases: Used for images and video streams.</a:t>
            </a:r>
          </a:p>
          <a:p>
            <a:r>
              <a:rPr lang="tr-TR" b="1" dirty="0" smtClean="0"/>
              <a:t>GIS: Maps, weather data and satellite images.</a:t>
            </a:r>
          </a:p>
          <a:p>
            <a:r>
              <a:rPr lang="tr-TR" b="1" dirty="0" smtClean="0"/>
              <a:t>OLAP Systems: Useful information from very large databases.</a:t>
            </a:r>
          </a:p>
          <a:p>
            <a:r>
              <a:rPr lang="tr-TR" b="1" dirty="0" smtClean="0"/>
              <a:t>Active Databases: Control real-time manufacturing processes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Database: Basically it is defined as collection of related data.</a:t>
            </a:r>
          </a:p>
          <a:p>
            <a:r>
              <a:rPr lang="tr-TR" b="1" dirty="0" smtClean="0"/>
              <a:t>Databases represents  a small part of real world called miniworld.</a:t>
            </a:r>
          </a:p>
          <a:p>
            <a:r>
              <a:rPr lang="tr-TR" b="1" dirty="0" smtClean="0"/>
              <a:t>Databases record known facts with implicit meaning and they are created for a specific purpose.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84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Database Management System (DBMS) is defined basically as a collection of programs.</a:t>
            </a:r>
          </a:p>
          <a:p>
            <a:r>
              <a:rPr lang="tr-TR" b="1" dirty="0" smtClean="0"/>
              <a:t>DBMS is used to create and maintain a database.</a:t>
            </a:r>
          </a:p>
          <a:p>
            <a:r>
              <a:rPr lang="tr-TR" b="1" dirty="0" smtClean="0"/>
              <a:t>Examples of popular databases:</a:t>
            </a:r>
          </a:p>
          <a:p>
            <a:pPr lvl="1"/>
            <a:r>
              <a:rPr lang="tr-TR" b="1" dirty="0" smtClean="0"/>
              <a:t>Amazon.com</a:t>
            </a:r>
          </a:p>
          <a:p>
            <a:pPr lvl="1"/>
            <a:r>
              <a:rPr lang="tr-TR" b="1" dirty="0" smtClean="0"/>
              <a:t>Youtube.com</a:t>
            </a:r>
            <a:endParaRPr lang="tr-TR" b="1" dirty="0"/>
          </a:p>
          <a:p>
            <a:r>
              <a:rPr lang="tr-TR" b="1" dirty="0" smtClean="0"/>
              <a:t>Meta-data is an important concept:</a:t>
            </a:r>
          </a:p>
          <a:p>
            <a:pPr lvl="1"/>
            <a:r>
              <a:rPr lang="tr-TR" b="1" dirty="0" smtClean="0"/>
              <a:t>It is not the actual data stored in database.</a:t>
            </a:r>
          </a:p>
          <a:p>
            <a:pPr lvl="1"/>
            <a:r>
              <a:rPr lang="tr-TR" b="1" dirty="0" smtClean="0"/>
              <a:t>It defines the database structure.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92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Database Operations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Defining a database:</a:t>
            </a:r>
          </a:p>
          <a:p>
            <a:pPr lvl="1"/>
            <a:r>
              <a:rPr lang="tr-TR" b="1" dirty="0" smtClean="0"/>
              <a:t>Specification of data types, structures and constraints on data. (meta-data)</a:t>
            </a:r>
          </a:p>
          <a:p>
            <a:pPr marL="365760" lvl="1" indent="0">
              <a:buNone/>
            </a:pPr>
            <a:endParaRPr lang="tr-TR" b="1" dirty="0" smtClean="0"/>
          </a:p>
          <a:p>
            <a:r>
              <a:rPr lang="tr-TR" b="1" dirty="0" smtClean="0"/>
              <a:t>Manipulating a database:</a:t>
            </a:r>
          </a:p>
          <a:p>
            <a:pPr lvl="1"/>
            <a:r>
              <a:rPr lang="tr-TR" b="1" dirty="0" smtClean="0"/>
              <a:t>Querying and updating the database</a:t>
            </a:r>
          </a:p>
          <a:p>
            <a:pPr lvl="1"/>
            <a:r>
              <a:rPr lang="tr-TR" b="1" dirty="0" smtClean="0"/>
              <a:t>The actual purpose of creating databases and the main part of this course is about this functionaltiy.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Database Operations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Sharing a database:</a:t>
            </a:r>
          </a:p>
          <a:p>
            <a:pPr lvl="1"/>
            <a:r>
              <a:rPr lang="tr-TR" b="1" dirty="0" smtClean="0"/>
              <a:t>Many users and application programs can access database simultaneously (airline reservation systems-many agents may be able book seats)</a:t>
            </a:r>
          </a:p>
          <a:p>
            <a:pPr marL="365760" lvl="1" indent="0">
              <a:buNone/>
            </a:pPr>
            <a:endParaRPr lang="tr-TR" b="1" dirty="0" smtClean="0"/>
          </a:p>
          <a:p>
            <a:r>
              <a:rPr lang="tr-TR" b="1" dirty="0" smtClean="0"/>
              <a:t>Maintaining a database:</a:t>
            </a:r>
          </a:p>
          <a:p>
            <a:pPr lvl="1"/>
            <a:r>
              <a:rPr lang="tr-TR" b="1" dirty="0" smtClean="0"/>
              <a:t>Adjusting database to the requirements changed over  time.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6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Example University Database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Defining University Database</a:t>
            </a:r>
          </a:p>
          <a:p>
            <a:pPr lvl="1"/>
            <a:r>
              <a:rPr lang="tr-TR" b="1" dirty="0" smtClean="0"/>
              <a:t>Data about each student, course, section, grade report and prerequisites</a:t>
            </a:r>
          </a:p>
          <a:p>
            <a:pPr lvl="1"/>
            <a:r>
              <a:rPr lang="tr-TR" b="1" dirty="0" smtClean="0"/>
              <a:t>The main database that will be used in this course</a:t>
            </a:r>
          </a:p>
          <a:p>
            <a:pPr lvl="1"/>
            <a:r>
              <a:rPr lang="tr-TR" b="1" dirty="0" smtClean="0"/>
              <a:t>Relationships amonf the different records</a:t>
            </a:r>
          </a:p>
          <a:p>
            <a:pPr lvl="1"/>
            <a:r>
              <a:rPr lang="tr-TR" b="1" dirty="0" smtClean="0"/>
              <a:t>Manipulating database: Involves querying and updating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52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Example University Database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Examples of queries:</a:t>
            </a:r>
          </a:p>
          <a:p>
            <a:pPr lvl="1"/>
            <a:r>
              <a:rPr lang="tr-TR" b="1" dirty="0" smtClean="0"/>
              <a:t>Produce the grade report of a specific student</a:t>
            </a:r>
          </a:p>
          <a:p>
            <a:pPr lvl="1"/>
            <a:r>
              <a:rPr lang="tr-TR" b="1" dirty="0" smtClean="0"/>
              <a:t>Provide the names of students who took Data Structures course in 2007 Fall semester.</a:t>
            </a:r>
          </a:p>
          <a:p>
            <a:pPr lvl="1"/>
            <a:r>
              <a:rPr lang="tr-TR" b="1" dirty="0" smtClean="0"/>
              <a:t>List the prerequisities of the Intro to Computer Science course</a:t>
            </a:r>
          </a:p>
          <a:p>
            <a:pPr lvl="1"/>
            <a:r>
              <a:rPr lang="tr-TR" b="1" dirty="0" smtClean="0"/>
              <a:t>List the instructors of each section for Database course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07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8710</TotalTime>
  <Words>835</Words>
  <Application>Microsoft Office PowerPoint</Application>
  <PresentationFormat>On-screen Show (4:3)</PresentationFormat>
  <Paragraphs>166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Century Gothic</vt:lpstr>
      <vt:lpstr>Wingdings 2</vt:lpstr>
      <vt:lpstr>Austin</vt:lpstr>
      <vt:lpstr>BLM258</vt:lpstr>
      <vt:lpstr>PowerPoint Presentation</vt:lpstr>
      <vt:lpstr>Introduction</vt:lpstr>
      <vt:lpstr>Introduction</vt:lpstr>
      <vt:lpstr>Introduction</vt:lpstr>
      <vt:lpstr>Basic Database Operations</vt:lpstr>
      <vt:lpstr>Basic Database Operations</vt:lpstr>
      <vt:lpstr>Example University Database</vt:lpstr>
      <vt:lpstr>Example University Database</vt:lpstr>
      <vt:lpstr>Example University Database</vt:lpstr>
      <vt:lpstr>Example University Database</vt:lpstr>
      <vt:lpstr>Characteristics of the Database Approach</vt:lpstr>
      <vt:lpstr>Characteristics of the Database Approach</vt:lpstr>
      <vt:lpstr>Characteristics of the Database Approach</vt:lpstr>
      <vt:lpstr>Database Users</vt:lpstr>
      <vt:lpstr>Database Users</vt:lpstr>
      <vt:lpstr>Advantages of Using the DBMS Approach</vt:lpstr>
      <vt:lpstr>Advantages of Using the DBMS Approach</vt:lpstr>
      <vt:lpstr>Advantages of Using the DBMS Approach</vt:lpstr>
      <vt:lpstr>Advantages of Using the DBMS Approach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446</cp:revision>
  <dcterms:created xsi:type="dcterms:W3CDTF">2006-08-16T00:00:00Z</dcterms:created>
  <dcterms:modified xsi:type="dcterms:W3CDTF">2019-12-03T21:42:01Z</dcterms:modified>
</cp:coreProperties>
</file>