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8"/>
  </p:notesMasterIdLst>
  <p:sldIdLst>
    <p:sldId id="1092" r:id="rId4"/>
    <p:sldId id="1083" r:id="rId5"/>
    <p:sldId id="1084" r:id="rId6"/>
    <p:sldId id="1093" r:id="rId7"/>
    <p:sldId id="1094" r:id="rId8"/>
    <p:sldId id="1095" r:id="rId9"/>
    <p:sldId id="1096" r:id="rId10"/>
    <p:sldId id="1097" r:id="rId11"/>
    <p:sldId id="1098" r:id="rId12"/>
    <p:sldId id="1099" r:id="rId13"/>
    <p:sldId id="1100" r:id="rId14"/>
    <p:sldId id="1101" r:id="rId15"/>
    <p:sldId id="1102" r:id="rId16"/>
    <p:sldId id="1091" r:id="rId17"/>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102" d="100"/>
          <a:sy n="102" d="100"/>
        </p:scale>
        <p:origin x="1428"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2</a:t>
            </a:fld>
            <a:endParaRPr lang="en-US"/>
          </a:p>
        </p:txBody>
      </p:sp>
    </p:spTree>
    <p:extLst>
      <p:ext uri="{BB962C8B-B14F-4D97-AF65-F5344CB8AC3E}">
        <p14:creationId xmlns:p14="http://schemas.microsoft.com/office/powerpoint/2010/main" val="1330296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dirty="0" smtClean="0"/>
              <a:t>Asıl başlık stili için tıklatın</a:t>
            </a:r>
            <a:endParaRPr lang="en-US" dirty="0"/>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250513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4136725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 id="2147483698"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GG318</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Kentsel Alan Düzenlemesi</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Türkay</a:t>
            </a: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TÜDEŞ</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805043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lgn="just">
              <a:spcBef>
                <a:spcPct val="20000"/>
              </a:spcBef>
              <a:buClr>
                <a:schemeClr val="accent1"/>
              </a:buClr>
            </a:pPr>
            <a:r>
              <a:rPr lang="tr-TR" sz="2400" b="1" dirty="0" smtClean="0">
                <a:solidFill>
                  <a:srgbClr val="002060"/>
                </a:solidFill>
              </a:rPr>
              <a:t>Türkiye’de </a:t>
            </a:r>
            <a:r>
              <a:rPr lang="tr-TR" sz="2400" b="1" dirty="0">
                <a:solidFill>
                  <a:srgbClr val="002060"/>
                </a:solidFill>
              </a:rPr>
              <a:t>Plan Hiyerarşisi</a:t>
            </a:r>
          </a:p>
        </p:txBody>
      </p:sp>
      <p:sp>
        <p:nvSpPr>
          <p:cNvPr id="4" name="Dikdörtgen 3"/>
          <p:cNvSpPr/>
          <p:nvPr/>
        </p:nvSpPr>
        <p:spPr>
          <a:xfrm>
            <a:off x="745150" y="1194054"/>
            <a:ext cx="7557471" cy="4801314"/>
          </a:xfrm>
          <a:prstGeom prst="rect">
            <a:avLst/>
          </a:prstGeom>
        </p:spPr>
        <p:txBody>
          <a:bodyPr wrap="square">
            <a:spAutoFit/>
          </a:bodyPr>
          <a:lstStyle/>
          <a:p>
            <a:pPr algn="just"/>
            <a:r>
              <a:rPr lang="tr-TR" b="1" dirty="0"/>
              <a:t>Bölge Planı </a:t>
            </a:r>
          </a:p>
          <a:p>
            <a:pPr algn="just"/>
            <a:r>
              <a:rPr lang="tr-TR" dirty="0"/>
              <a:t>Bölge planları İmar kanununun 8. maddesinin (a) </a:t>
            </a:r>
            <a:r>
              <a:rPr lang="tr-TR" dirty="0" smtClean="0"/>
              <a:t>fıkrasında;</a:t>
            </a:r>
          </a:p>
          <a:p>
            <a:pPr algn="just"/>
            <a:r>
              <a:rPr lang="tr-TR" i="1" dirty="0"/>
              <a:t>“Bölge planları, </a:t>
            </a:r>
            <a:r>
              <a:rPr lang="tr-TR" i="1" dirty="0" err="1"/>
              <a:t>sosyo</a:t>
            </a:r>
            <a:r>
              <a:rPr lang="tr-TR" i="1" dirty="0"/>
              <a:t> - ekonomik gelişme eğilimlerini, yerleşmelerin gelişme potansiyelini, </a:t>
            </a:r>
            <a:r>
              <a:rPr lang="tr-TR" i="1" dirty="0" err="1"/>
              <a:t>sektörel</a:t>
            </a:r>
            <a:r>
              <a:rPr lang="tr-TR" i="1" dirty="0"/>
              <a:t> hedefleri, faaliyetlerin ve alt yapılarının dağılımını belirlemek üzere hazırlanacak bölge planlarını, gerekli gördüğü hallerde Devlet Planlama Teşkilatı yapar veya yaptırır”</a:t>
            </a:r>
            <a:r>
              <a:rPr lang="tr-TR" dirty="0"/>
              <a:t> şeklinde tarif edilmiştir.</a:t>
            </a:r>
          </a:p>
          <a:p>
            <a:pPr algn="just"/>
            <a:r>
              <a:rPr lang="tr-TR" dirty="0"/>
              <a:t>Bölge planlarının ana hedefi, bölgeler arası dengesizliklerin giderilmesidir.</a:t>
            </a:r>
          </a:p>
          <a:p>
            <a:pPr algn="just"/>
            <a:r>
              <a:rPr lang="tr-TR" dirty="0"/>
              <a:t>Bölge planları, bölge ölçeğinde </a:t>
            </a:r>
            <a:r>
              <a:rPr lang="tr-TR" dirty="0" err="1"/>
              <a:t>sosyo</a:t>
            </a:r>
            <a:r>
              <a:rPr lang="tr-TR" dirty="0"/>
              <a:t>-ekonomik boyuttan, fiziksel boyuta geçişte yol gösterici olur</a:t>
            </a:r>
            <a:r>
              <a:rPr lang="tr-TR" dirty="0" smtClean="0"/>
              <a:t>.</a:t>
            </a:r>
          </a:p>
          <a:p>
            <a:pPr algn="just"/>
            <a:endParaRPr lang="tr-TR" dirty="0"/>
          </a:p>
          <a:p>
            <a:pPr marL="285750" indent="-285750" algn="just">
              <a:buFont typeface="Arial" panose="020B0604020202020204" pitchFamily="34" charset="0"/>
              <a:buChar char="•"/>
            </a:pPr>
            <a:r>
              <a:rPr lang="tr-TR" dirty="0"/>
              <a:t>Kalkınma planına göre hazırlanan Kalkınma Projeleri,</a:t>
            </a:r>
          </a:p>
          <a:p>
            <a:pPr marL="285750" lvl="0" indent="-285750" algn="just">
              <a:buFont typeface="Arial" panose="020B0604020202020204" pitchFamily="34" charset="0"/>
              <a:buChar char="•"/>
            </a:pPr>
            <a:r>
              <a:rPr lang="tr-TR" dirty="0"/>
              <a:t>Güneydoğu Anadolu Bölgesel Kalkınma Projesi(GAP)</a:t>
            </a:r>
          </a:p>
          <a:p>
            <a:pPr marL="285750" lvl="0" indent="-285750" algn="just">
              <a:buFont typeface="Arial" panose="020B0604020202020204" pitchFamily="34" charset="0"/>
              <a:buChar char="•"/>
            </a:pPr>
            <a:r>
              <a:rPr lang="tr-TR" dirty="0"/>
              <a:t>Zonguldak, Bartın, Karabük Bölgesel Kalkınma Projesi (ZBK)</a:t>
            </a:r>
          </a:p>
          <a:p>
            <a:pPr marL="285750" lvl="0" indent="-285750" algn="just">
              <a:buFont typeface="Arial" panose="020B0604020202020204" pitchFamily="34" charset="0"/>
              <a:buChar char="•"/>
            </a:pPr>
            <a:r>
              <a:rPr lang="tr-TR" dirty="0"/>
              <a:t>Doğu Karadeniz Bölgesel Kalkınma Projesi (DOKAP)</a:t>
            </a:r>
          </a:p>
          <a:p>
            <a:pPr marL="285750" lvl="0" indent="-285750" algn="just">
              <a:buFont typeface="Arial" panose="020B0604020202020204" pitchFamily="34" charset="0"/>
              <a:buChar char="•"/>
            </a:pPr>
            <a:r>
              <a:rPr lang="tr-TR" dirty="0"/>
              <a:t>Doğu Anadolu Bölgesel Kalkınma Projesi (DAP)</a:t>
            </a:r>
          </a:p>
          <a:p>
            <a:pPr marL="285750" lvl="0" indent="-285750" algn="just">
              <a:buFont typeface="Arial" panose="020B0604020202020204" pitchFamily="34" charset="0"/>
              <a:buChar char="•"/>
            </a:pPr>
            <a:r>
              <a:rPr lang="tr-TR" dirty="0"/>
              <a:t>Yeşilırmak Havza Gelişim Projesi (YHGP)</a:t>
            </a:r>
          </a:p>
          <a:p>
            <a:pPr algn="just"/>
            <a:r>
              <a:rPr lang="tr-TR" dirty="0" err="1"/>
              <a:t>dirler</a:t>
            </a:r>
            <a:r>
              <a:rPr lang="tr-TR" dirty="0"/>
              <a:t>. </a:t>
            </a:r>
          </a:p>
        </p:txBody>
      </p:sp>
    </p:spTree>
    <p:extLst>
      <p:ext uri="{BB962C8B-B14F-4D97-AF65-F5344CB8AC3E}">
        <p14:creationId xmlns:p14="http://schemas.microsoft.com/office/powerpoint/2010/main" val="2798203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lgn="just">
              <a:spcBef>
                <a:spcPct val="20000"/>
              </a:spcBef>
              <a:buClr>
                <a:schemeClr val="accent1"/>
              </a:buClr>
            </a:pPr>
            <a:r>
              <a:rPr lang="tr-TR" sz="2400" b="1" dirty="0" smtClean="0">
                <a:solidFill>
                  <a:srgbClr val="002060"/>
                </a:solidFill>
              </a:rPr>
              <a:t>Türkiye’de </a:t>
            </a:r>
            <a:r>
              <a:rPr lang="tr-TR" sz="2400" b="1" dirty="0">
                <a:solidFill>
                  <a:srgbClr val="002060"/>
                </a:solidFill>
              </a:rPr>
              <a:t>Plan Hiyerarşisi</a:t>
            </a:r>
          </a:p>
        </p:txBody>
      </p:sp>
      <p:sp>
        <p:nvSpPr>
          <p:cNvPr id="4" name="Dikdörtgen 3"/>
          <p:cNvSpPr/>
          <p:nvPr/>
        </p:nvSpPr>
        <p:spPr>
          <a:xfrm>
            <a:off x="745150" y="1194054"/>
            <a:ext cx="7557471" cy="1754326"/>
          </a:xfrm>
          <a:prstGeom prst="rect">
            <a:avLst/>
          </a:prstGeom>
        </p:spPr>
        <p:txBody>
          <a:bodyPr wrap="square">
            <a:spAutoFit/>
          </a:bodyPr>
          <a:lstStyle/>
          <a:p>
            <a:r>
              <a:rPr lang="tr-TR" b="1" dirty="0"/>
              <a:t>Metropoliten İmar Planı </a:t>
            </a:r>
          </a:p>
          <a:p>
            <a:r>
              <a:rPr lang="tr-TR" dirty="0"/>
              <a:t>Metropoliten imar planları, kalkınma ve bölge planları kararları doğrultusunda, birden fazla belediyeyi kapsayacak şekilde hazırlanan ve daha alt düzeydeki nazım ve uygulama imar planlarını yönlendirici nitelikte olan, genellikle 1/50 000 ölçeğinde hazırlandığı belirtilen üst ölçekli bir plan olarak kabul edilmektedir (Orta 2005).</a:t>
            </a:r>
          </a:p>
        </p:txBody>
      </p:sp>
    </p:spTree>
    <p:extLst>
      <p:ext uri="{BB962C8B-B14F-4D97-AF65-F5344CB8AC3E}">
        <p14:creationId xmlns:p14="http://schemas.microsoft.com/office/powerpoint/2010/main" val="39439395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lgn="just">
              <a:spcBef>
                <a:spcPct val="20000"/>
              </a:spcBef>
              <a:buClr>
                <a:schemeClr val="accent1"/>
              </a:buClr>
            </a:pPr>
            <a:r>
              <a:rPr lang="tr-TR" sz="2400" b="1" dirty="0" smtClean="0">
                <a:solidFill>
                  <a:srgbClr val="002060"/>
                </a:solidFill>
              </a:rPr>
              <a:t>Türkiye’de </a:t>
            </a:r>
            <a:r>
              <a:rPr lang="tr-TR" sz="2400" b="1" dirty="0">
                <a:solidFill>
                  <a:srgbClr val="002060"/>
                </a:solidFill>
              </a:rPr>
              <a:t>Plan Hiyerarşisi</a:t>
            </a:r>
          </a:p>
        </p:txBody>
      </p:sp>
      <p:sp>
        <p:nvSpPr>
          <p:cNvPr id="4" name="Dikdörtgen 3"/>
          <p:cNvSpPr/>
          <p:nvPr/>
        </p:nvSpPr>
        <p:spPr>
          <a:xfrm>
            <a:off x="745150" y="1194054"/>
            <a:ext cx="7557471" cy="1200329"/>
          </a:xfrm>
          <a:prstGeom prst="rect">
            <a:avLst/>
          </a:prstGeom>
        </p:spPr>
        <p:txBody>
          <a:bodyPr wrap="square">
            <a:spAutoFit/>
          </a:bodyPr>
          <a:lstStyle/>
          <a:p>
            <a:r>
              <a:rPr lang="tr-TR" b="1" dirty="0"/>
              <a:t>Çevre Düzeni Planı </a:t>
            </a:r>
          </a:p>
          <a:p>
            <a:r>
              <a:rPr lang="tr-TR" dirty="0"/>
              <a:t>3194 sayılı İmar Kanununun 5. maddesinde, Çevre düzeni planı, </a:t>
            </a:r>
            <a:r>
              <a:rPr lang="tr-TR" i="1" dirty="0"/>
              <a:t>“Ülke ve Bölge Plan Kararlarına uygun olarak konut, sanayi, tarım, turizm, ulaşım gibi yerleşme ve arazi kullanılması kararlarını belirleyen plandır”</a:t>
            </a:r>
            <a:r>
              <a:rPr lang="tr-TR" dirty="0"/>
              <a:t> şeklinde ifade edilmiştir. </a:t>
            </a:r>
          </a:p>
        </p:txBody>
      </p:sp>
    </p:spTree>
    <p:extLst>
      <p:ext uri="{BB962C8B-B14F-4D97-AF65-F5344CB8AC3E}">
        <p14:creationId xmlns:p14="http://schemas.microsoft.com/office/powerpoint/2010/main" val="40967580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lgn="just">
              <a:spcBef>
                <a:spcPct val="20000"/>
              </a:spcBef>
              <a:buClr>
                <a:schemeClr val="accent1"/>
              </a:buClr>
            </a:pPr>
            <a:r>
              <a:rPr lang="tr-TR" sz="2400" b="1" dirty="0" smtClean="0">
                <a:solidFill>
                  <a:srgbClr val="002060"/>
                </a:solidFill>
              </a:rPr>
              <a:t>Türkiye’de </a:t>
            </a:r>
            <a:r>
              <a:rPr lang="tr-TR" sz="2400" b="1" dirty="0">
                <a:solidFill>
                  <a:srgbClr val="002060"/>
                </a:solidFill>
              </a:rPr>
              <a:t>Plan Hiyerarşisi</a:t>
            </a:r>
          </a:p>
        </p:txBody>
      </p:sp>
      <p:sp>
        <p:nvSpPr>
          <p:cNvPr id="4" name="Dikdörtgen 3"/>
          <p:cNvSpPr/>
          <p:nvPr/>
        </p:nvSpPr>
        <p:spPr>
          <a:xfrm>
            <a:off x="745150" y="1194054"/>
            <a:ext cx="7557471" cy="1200329"/>
          </a:xfrm>
          <a:prstGeom prst="rect">
            <a:avLst/>
          </a:prstGeom>
        </p:spPr>
        <p:txBody>
          <a:bodyPr wrap="square">
            <a:spAutoFit/>
          </a:bodyPr>
          <a:lstStyle/>
          <a:p>
            <a:r>
              <a:rPr lang="tr-TR" b="1" dirty="0"/>
              <a:t>Çevre Düzeni Planı </a:t>
            </a:r>
          </a:p>
          <a:p>
            <a:r>
              <a:rPr lang="tr-TR" dirty="0"/>
              <a:t>3194 sayılı İmar Kanununun 5. maddesinde, Çevre düzeni planı, </a:t>
            </a:r>
            <a:r>
              <a:rPr lang="tr-TR" i="1" dirty="0"/>
              <a:t>“Ülke ve Bölge Plan Kararlarına uygun olarak konut, sanayi, tarım, turizm, ulaşım gibi yerleşme ve arazi kullanılması kararlarını belirleyen plandır”</a:t>
            </a:r>
            <a:r>
              <a:rPr lang="tr-TR" dirty="0"/>
              <a:t> şeklinde ifade edilmiştir. </a:t>
            </a:r>
          </a:p>
        </p:txBody>
      </p:sp>
    </p:spTree>
    <p:extLst>
      <p:ext uri="{BB962C8B-B14F-4D97-AF65-F5344CB8AC3E}">
        <p14:creationId xmlns:p14="http://schemas.microsoft.com/office/powerpoint/2010/main" val="347174340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13854"/>
            <a:ext cx="8012450" cy="438582"/>
          </a:xfrm>
          <a:prstGeom prst="rect">
            <a:avLst/>
          </a:prstGeom>
        </p:spPr>
        <p:txBody>
          <a:bodyPr wrap="square">
            <a:spAutoFit/>
          </a:bodyPr>
          <a:lstStyle/>
          <a:p>
            <a:pPr algn="ctr">
              <a:lnSpc>
                <a:spcPct val="150000"/>
              </a:lnSpc>
              <a:spcBef>
                <a:spcPts val="450"/>
              </a:spcBef>
              <a:spcAft>
                <a:spcPts val="450"/>
              </a:spcAft>
            </a:pPr>
            <a:r>
              <a:rPr lang="tr-TR" sz="1500" b="1" dirty="0"/>
              <a:t>Kaynaklar</a:t>
            </a:r>
            <a:endParaRPr lang="tr-TR" sz="1350" dirty="0"/>
          </a:p>
        </p:txBody>
      </p:sp>
      <p:sp>
        <p:nvSpPr>
          <p:cNvPr id="6" name="Dikdörtgen 5"/>
          <p:cNvSpPr/>
          <p:nvPr/>
        </p:nvSpPr>
        <p:spPr>
          <a:xfrm>
            <a:off x="782858" y="1465949"/>
            <a:ext cx="7557470" cy="1061829"/>
          </a:xfrm>
          <a:prstGeom prst="rect">
            <a:avLst/>
          </a:prstGeom>
        </p:spPr>
        <p:txBody>
          <a:bodyPr wrap="square">
            <a:spAutoFit/>
          </a:bodyPr>
          <a:lstStyle/>
          <a:p>
            <a:pPr marL="285750" indent="-285750">
              <a:lnSpc>
                <a:spcPct val="150000"/>
              </a:lnSpc>
              <a:buFont typeface="Wingdings" panose="05000000000000000000" pitchFamily="2" charset="2"/>
              <a:buChar char="q"/>
            </a:pPr>
            <a:r>
              <a:rPr lang="tr-TR" sz="1400" dirty="0">
                <a:latin typeface="Arial" panose="020B0604020202020204" pitchFamily="34" charset="0"/>
                <a:cs typeface="Arial" panose="020B0604020202020204" pitchFamily="34" charset="0"/>
              </a:rPr>
              <a:t>Ölçme Bilgisi Pratik Jeodezi, Prof. Dr. Erdoğan </a:t>
            </a:r>
            <a:r>
              <a:rPr lang="tr-TR" sz="1400" dirty="0" err="1">
                <a:latin typeface="Arial" panose="020B0604020202020204" pitchFamily="34" charset="0"/>
                <a:cs typeface="Arial" panose="020B0604020202020204" pitchFamily="34" charset="0"/>
              </a:rPr>
              <a:t>Özbenli</a:t>
            </a:r>
            <a:r>
              <a:rPr lang="tr-TR" sz="1400" dirty="0">
                <a:latin typeface="Arial" panose="020B0604020202020204" pitchFamily="34" charset="0"/>
                <a:cs typeface="Arial" panose="020B0604020202020204" pitchFamily="34" charset="0"/>
              </a:rPr>
              <a:t> ve Prof. Dr. Türkay </a:t>
            </a:r>
            <a:r>
              <a:rPr lang="tr-TR" sz="1400" dirty="0" err="1">
                <a:latin typeface="Arial" panose="020B0604020202020204" pitchFamily="34" charset="0"/>
                <a:cs typeface="Arial" panose="020B0604020202020204" pitchFamily="34" charset="0"/>
              </a:rPr>
              <a:t>Tüdeş</a:t>
            </a:r>
            <a:r>
              <a:rPr lang="tr-TR" sz="1400" dirty="0">
                <a:latin typeface="Arial" panose="020B0604020202020204" pitchFamily="34" charset="0"/>
                <a:cs typeface="Arial" panose="020B0604020202020204" pitchFamily="34" charset="0"/>
              </a:rPr>
              <a:t>, Trabzon, 2001</a:t>
            </a:r>
            <a:r>
              <a:rPr lang="tr-TR" sz="1400" dirty="0" smtClean="0">
                <a:latin typeface="Arial" panose="020B0604020202020204" pitchFamily="34" charset="0"/>
                <a:cs typeface="Arial" panose="020B0604020202020204" pitchFamily="34" charset="0"/>
              </a:rPr>
              <a:t>.</a:t>
            </a:r>
            <a:endParaRPr lang="tr-TR" sz="1400" dirty="0">
              <a:latin typeface="Arial" panose="020B0604020202020204" pitchFamily="34" charset="0"/>
              <a:cs typeface="Arial" panose="020B0604020202020204" pitchFamily="34" charset="0"/>
            </a:endParaRPr>
          </a:p>
          <a:p>
            <a:pPr marL="285750" indent="-285750">
              <a:lnSpc>
                <a:spcPct val="150000"/>
              </a:lnSpc>
              <a:buFont typeface="Wingdings" panose="05000000000000000000" pitchFamily="2" charset="2"/>
              <a:buChar char="q"/>
            </a:pPr>
            <a:r>
              <a:rPr lang="en-US" sz="1400" dirty="0" err="1" smtClean="0">
                <a:latin typeface="Arial" panose="020B0604020202020204" pitchFamily="34" charset="0"/>
                <a:cs typeface="Arial" panose="020B0604020202020204" pitchFamily="34" charset="0"/>
              </a:rPr>
              <a:t>İmar</a:t>
            </a:r>
            <a:r>
              <a:rPr lang="en-US" sz="1400" dirty="0" smtClean="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Planı</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Uygulamaları</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Kentsel</a:t>
            </a:r>
            <a:r>
              <a:rPr lang="en-US" sz="1400" dirty="0">
                <a:latin typeface="Arial" panose="020B0604020202020204" pitchFamily="34" charset="0"/>
                <a:cs typeface="Arial" panose="020B0604020202020204" pitchFamily="34" charset="0"/>
              </a:rPr>
              <a:t> Alan </a:t>
            </a:r>
            <a:r>
              <a:rPr lang="en-US" sz="1400" dirty="0" err="1">
                <a:latin typeface="Arial" panose="020B0604020202020204" pitchFamily="34" charset="0"/>
                <a:cs typeface="Arial" panose="020B0604020202020204" pitchFamily="34" charset="0"/>
              </a:rPr>
              <a:t>Düzenlemesi</a:t>
            </a:r>
            <a:r>
              <a:rPr lang="en-US" sz="1400" dirty="0">
                <a:latin typeface="Arial" panose="020B0604020202020204" pitchFamily="34" charset="0"/>
                <a:cs typeface="Arial" panose="020B0604020202020204" pitchFamily="34" charset="0"/>
              </a:rPr>
              <a:t>, </a:t>
            </a:r>
            <a:r>
              <a:rPr lang="tr-TR" sz="1400" dirty="0">
                <a:latin typeface="Arial" panose="020B0604020202020204" pitchFamily="34" charset="0"/>
                <a:cs typeface="Arial" panose="020B0604020202020204" pitchFamily="34" charset="0"/>
              </a:rPr>
              <a:t>Prof. Dr. Türkay </a:t>
            </a:r>
            <a:r>
              <a:rPr lang="tr-TR" sz="1400" dirty="0" err="1">
                <a:latin typeface="Arial" panose="020B0604020202020204" pitchFamily="34" charset="0"/>
                <a:cs typeface="Arial" panose="020B0604020202020204" pitchFamily="34" charset="0"/>
              </a:rPr>
              <a:t>Tüdeş</a:t>
            </a:r>
            <a:r>
              <a:rPr lang="tr-TR" sz="1400" dirty="0">
                <a:latin typeface="Arial" panose="020B0604020202020204" pitchFamily="34" charset="0"/>
                <a:cs typeface="Arial" panose="020B0604020202020204" pitchFamily="34" charset="0"/>
              </a:rPr>
              <a:t>, Ankara, 2019.</a:t>
            </a:r>
          </a:p>
        </p:txBody>
      </p:sp>
    </p:spTree>
    <p:extLst>
      <p:ext uri="{BB962C8B-B14F-4D97-AF65-F5344CB8AC3E}">
        <p14:creationId xmlns:p14="http://schemas.microsoft.com/office/powerpoint/2010/main" val="11371246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866572" y="2492990"/>
            <a:ext cx="7473756" cy="2234458"/>
          </a:xfrm>
          <a:prstGeom prst="rect">
            <a:avLst/>
          </a:prstGeom>
        </p:spPr>
        <p:txBody>
          <a:bodyPr wrap="square">
            <a:spAutoFit/>
          </a:bodyPr>
          <a:lstStyle/>
          <a:p>
            <a:pPr marL="0" lvl="1" algn="ctr">
              <a:spcBef>
                <a:spcPct val="20000"/>
              </a:spcBef>
              <a:buClr>
                <a:schemeClr val="accent1"/>
              </a:buClr>
            </a:pPr>
            <a:r>
              <a:rPr lang="tr-TR" sz="2400" b="1" dirty="0"/>
              <a:t>3</a:t>
            </a:r>
            <a:r>
              <a:rPr lang="tr-TR" sz="2400" b="1" dirty="0" smtClean="0"/>
              <a:t>. Hafta</a:t>
            </a:r>
            <a:endParaRPr lang="tr-TR" sz="2400" b="1" dirty="0"/>
          </a:p>
          <a:p>
            <a:pPr marL="0" lvl="1" algn="ctr">
              <a:spcBef>
                <a:spcPct val="20000"/>
              </a:spcBef>
              <a:buClr>
                <a:schemeClr val="accent1"/>
              </a:buClr>
            </a:pPr>
            <a:r>
              <a:rPr lang="tr-TR" sz="2400" b="1" dirty="0" smtClean="0"/>
              <a:t>Türkiye’de Plan Hiyerarşisi</a:t>
            </a:r>
            <a:endParaRPr lang="tr-TR" sz="2400" b="1" dirty="0"/>
          </a:p>
          <a:p>
            <a:pPr marL="0" lvl="1" algn="ctr">
              <a:spcBef>
                <a:spcPct val="20000"/>
              </a:spcBef>
              <a:buClr>
                <a:schemeClr val="accent1"/>
              </a:buClr>
            </a:pPr>
            <a:endParaRPr lang="tr-TR" sz="2400" b="1" dirty="0"/>
          </a:p>
          <a:p>
            <a:pPr marL="0" lvl="1" algn="ctr">
              <a:spcBef>
                <a:spcPct val="20000"/>
              </a:spcBef>
              <a:buClr>
                <a:schemeClr val="accent1"/>
              </a:buClr>
            </a:pPr>
            <a:endParaRPr lang="tr-TR" sz="2400" b="1" dirty="0">
              <a:solidFill>
                <a:schemeClr val="tx2"/>
              </a:solidFill>
            </a:endParaRPr>
          </a:p>
          <a:p>
            <a:pPr marL="0" lvl="1" algn="ctr">
              <a:spcBef>
                <a:spcPct val="20000"/>
              </a:spcBef>
              <a:buClr>
                <a:schemeClr val="accent1"/>
              </a:buClr>
            </a:pPr>
            <a:endParaRPr lang="en-US" sz="2400" b="1" dirty="0">
              <a:solidFill>
                <a:schemeClr val="tx2"/>
              </a:solidFill>
            </a:endParaRPr>
          </a:p>
        </p:txBody>
      </p:sp>
    </p:spTree>
    <p:extLst>
      <p:ext uri="{BB962C8B-B14F-4D97-AF65-F5344CB8AC3E}">
        <p14:creationId xmlns:p14="http://schemas.microsoft.com/office/powerpoint/2010/main" val="20858960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lgn="just">
              <a:spcBef>
                <a:spcPct val="20000"/>
              </a:spcBef>
              <a:buClr>
                <a:schemeClr val="accent1"/>
              </a:buClr>
            </a:pPr>
            <a:r>
              <a:rPr lang="tr-TR" sz="2400" b="1" dirty="0" smtClean="0">
                <a:solidFill>
                  <a:srgbClr val="002060"/>
                </a:solidFill>
              </a:rPr>
              <a:t>Türkiye’de </a:t>
            </a:r>
            <a:r>
              <a:rPr lang="tr-TR" sz="2400" b="1" dirty="0">
                <a:solidFill>
                  <a:srgbClr val="002060"/>
                </a:solidFill>
              </a:rPr>
              <a:t>Plan Hiyerarşisi</a:t>
            </a:r>
          </a:p>
        </p:txBody>
      </p:sp>
      <p:sp>
        <p:nvSpPr>
          <p:cNvPr id="4" name="Dikdörtgen 3"/>
          <p:cNvSpPr/>
          <p:nvPr/>
        </p:nvSpPr>
        <p:spPr>
          <a:xfrm>
            <a:off x="782857" y="1703101"/>
            <a:ext cx="7557471" cy="1477328"/>
          </a:xfrm>
          <a:prstGeom prst="rect">
            <a:avLst/>
          </a:prstGeom>
        </p:spPr>
        <p:txBody>
          <a:bodyPr wrap="square">
            <a:spAutoFit/>
          </a:bodyPr>
          <a:lstStyle/>
          <a:p>
            <a:pPr marL="285750" indent="-285750" algn="just">
              <a:buFont typeface="Arial" panose="020B0604020202020204" pitchFamily="34" charset="0"/>
              <a:buChar char="•"/>
            </a:pPr>
            <a:r>
              <a:rPr lang="tr-TR" dirty="0" err="1"/>
              <a:t>Hiyerarşi’nin</a:t>
            </a:r>
            <a:r>
              <a:rPr lang="tr-TR" dirty="0"/>
              <a:t> sözlük anlamı; makam sırası, basamak, derece düzenidir.</a:t>
            </a:r>
          </a:p>
          <a:p>
            <a:pPr marL="285750" indent="-285750" algn="just">
              <a:buFont typeface="Arial" panose="020B0604020202020204" pitchFamily="34" charset="0"/>
              <a:buChar char="•"/>
            </a:pPr>
            <a:r>
              <a:rPr lang="tr-TR" b="1" dirty="0"/>
              <a:t>İmar Kanununa göre, plan hiyerarşisi altlık – üstlük ilişkisini ifade eder.</a:t>
            </a:r>
            <a:endParaRPr lang="tr-TR" dirty="0"/>
          </a:p>
          <a:p>
            <a:pPr marL="285750" indent="-285750" algn="just">
              <a:buFont typeface="Arial" panose="020B0604020202020204" pitchFamily="34" charset="0"/>
              <a:buChar char="•"/>
            </a:pPr>
            <a:r>
              <a:rPr lang="tr-TR" dirty="0"/>
              <a:t>Plan Hiyerarşisinin amacı, plan bütünlüğünü sağlamaktır. Üst ölçekteki plan kararları, alt ölçekteki planlarda korunur, ancak alt ölçekteki planlarda konu</a:t>
            </a:r>
            <a:r>
              <a:rPr lang="tr-TR" b="1" dirty="0"/>
              <a:t> detaylandırılır. </a:t>
            </a:r>
            <a:endParaRPr lang="tr-TR" dirty="0"/>
          </a:p>
        </p:txBody>
      </p:sp>
    </p:spTree>
    <p:extLst>
      <p:ext uri="{BB962C8B-B14F-4D97-AF65-F5344CB8AC3E}">
        <p14:creationId xmlns:p14="http://schemas.microsoft.com/office/powerpoint/2010/main" val="13936941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lgn="just">
              <a:spcBef>
                <a:spcPct val="20000"/>
              </a:spcBef>
              <a:buClr>
                <a:schemeClr val="accent1"/>
              </a:buClr>
            </a:pPr>
            <a:r>
              <a:rPr lang="tr-TR" sz="2400" b="1" dirty="0" smtClean="0">
                <a:solidFill>
                  <a:srgbClr val="002060"/>
                </a:solidFill>
              </a:rPr>
              <a:t>Türkiye’de </a:t>
            </a:r>
            <a:r>
              <a:rPr lang="tr-TR" sz="2400" b="1" dirty="0">
                <a:solidFill>
                  <a:srgbClr val="002060"/>
                </a:solidFill>
              </a:rPr>
              <a:t>Plan Hiyerarşisi</a:t>
            </a:r>
          </a:p>
        </p:txBody>
      </p:sp>
      <p:sp>
        <p:nvSpPr>
          <p:cNvPr id="4" name="Dikdörtgen 3"/>
          <p:cNvSpPr/>
          <p:nvPr/>
        </p:nvSpPr>
        <p:spPr>
          <a:xfrm>
            <a:off x="782857" y="1703101"/>
            <a:ext cx="7557471" cy="3416320"/>
          </a:xfrm>
          <a:prstGeom prst="rect">
            <a:avLst/>
          </a:prstGeom>
        </p:spPr>
        <p:txBody>
          <a:bodyPr wrap="square">
            <a:spAutoFit/>
          </a:bodyPr>
          <a:lstStyle/>
          <a:p>
            <a:pPr algn="just"/>
            <a:r>
              <a:rPr lang="tr-TR" b="1" dirty="0"/>
              <a:t>Plan Türleri</a:t>
            </a:r>
          </a:p>
          <a:p>
            <a:pPr algn="just"/>
            <a:r>
              <a:rPr lang="tr-TR" dirty="0"/>
              <a:t>3194 sayılı İmar Kanunu (R.G: 09.05.1985/18749), Belediye ve mücavir alan sınırları içinde ve dışında kalan yerlerde yapılacak planlar ve inşa edilecek resmi ve özel bütün yapılarla ilgili kuralları kapsar.</a:t>
            </a:r>
          </a:p>
          <a:p>
            <a:pPr algn="just"/>
            <a:r>
              <a:rPr lang="tr-TR" dirty="0"/>
              <a:t>Bu kanunun 4. maddesi ise istisnaları belirtir.</a:t>
            </a:r>
          </a:p>
          <a:p>
            <a:pPr algn="just"/>
            <a:r>
              <a:rPr lang="tr-TR" i="1" dirty="0"/>
              <a:t>˝2634 sayılı Turizmi Teşvik Kanunu, 2863 sayılı Kültür ve Tabiat Varlıklarını Koruma Kanunu, bu kanunun ilgili maddelerine uyulmak kaydı ile 2960 sayılı İstanbul Boğaziçi Kanunu ve 3030 sayılı Büyük Şehir Belediyelerinin Yönetimi Hakkında Kanun ile diğer özel kanunlarla belirlenen veya belirlenecek olan yerlerde bu kanunun özel kanunlara aykırı olmayan hükümleri uygulanır. Bu tarifler dikkate alınarak, plan türleri ile ilgili şöyle bir sınıflama yapmak mümkündür:</a:t>
            </a:r>
            <a:endParaRPr lang="tr-TR" dirty="0"/>
          </a:p>
        </p:txBody>
      </p:sp>
    </p:spTree>
    <p:extLst>
      <p:ext uri="{BB962C8B-B14F-4D97-AF65-F5344CB8AC3E}">
        <p14:creationId xmlns:p14="http://schemas.microsoft.com/office/powerpoint/2010/main" val="17056094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lgn="just">
              <a:spcBef>
                <a:spcPct val="20000"/>
              </a:spcBef>
              <a:buClr>
                <a:schemeClr val="accent1"/>
              </a:buClr>
            </a:pPr>
            <a:r>
              <a:rPr lang="tr-TR" sz="2400" b="1" dirty="0" smtClean="0">
                <a:solidFill>
                  <a:srgbClr val="002060"/>
                </a:solidFill>
              </a:rPr>
              <a:t>Türkiye’de </a:t>
            </a:r>
            <a:r>
              <a:rPr lang="tr-TR" sz="2400" b="1" dirty="0">
                <a:solidFill>
                  <a:srgbClr val="002060"/>
                </a:solidFill>
              </a:rPr>
              <a:t>Plan Hiyerarşisi</a:t>
            </a:r>
          </a:p>
        </p:txBody>
      </p:sp>
      <p:sp>
        <p:nvSpPr>
          <p:cNvPr id="4" name="Dikdörtgen 3"/>
          <p:cNvSpPr/>
          <p:nvPr/>
        </p:nvSpPr>
        <p:spPr>
          <a:xfrm>
            <a:off x="782857" y="1703101"/>
            <a:ext cx="7557471" cy="1754326"/>
          </a:xfrm>
          <a:prstGeom prst="rect">
            <a:avLst/>
          </a:prstGeom>
        </p:spPr>
        <p:txBody>
          <a:bodyPr wrap="square">
            <a:spAutoFit/>
          </a:bodyPr>
          <a:lstStyle/>
          <a:p>
            <a:r>
              <a:rPr lang="tr-TR" dirty="0"/>
              <a:t>3194 sayılı kanunun 6. Maddesi, plan kademelerini genel olarak şöyle tarifler: </a:t>
            </a:r>
            <a:endParaRPr lang="tr-TR" dirty="0"/>
          </a:p>
          <a:p>
            <a:r>
              <a:rPr lang="tr-TR" dirty="0"/>
              <a:t> </a:t>
            </a:r>
          </a:p>
          <a:p>
            <a:pPr algn="just"/>
            <a:r>
              <a:rPr lang="tr-TR" b="1" i="1" dirty="0"/>
              <a:t>Madde 6 – </a:t>
            </a:r>
            <a:r>
              <a:rPr lang="tr-TR" i="1" dirty="0"/>
              <a:t>Planlar, kapsadıkları alan ve amaçları açısından; "Bölge Planları" ve "İmar Planları", imar planları ise, "Nazım İmar Planları" ve "Uygulama İmar Planları" olarak hazırlanır. Uygulama imar planları, gerektiğinde etaplar halinde de yapılabilir.</a:t>
            </a:r>
            <a:endParaRPr lang="tr-TR" dirty="0"/>
          </a:p>
        </p:txBody>
      </p:sp>
    </p:spTree>
    <p:extLst>
      <p:ext uri="{BB962C8B-B14F-4D97-AF65-F5344CB8AC3E}">
        <p14:creationId xmlns:p14="http://schemas.microsoft.com/office/powerpoint/2010/main" val="19044099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lgn="just">
              <a:spcBef>
                <a:spcPct val="20000"/>
              </a:spcBef>
              <a:buClr>
                <a:schemeClr val="accent1"/>
              </a:buClr>
            </a:pPr>
            <a:r>
              <a:rPr lang="tr-TR" sz="2400" b="1" dirty="0" smtClean="0">
                <a:solidFill>
                  <a:srgbClr val="002060"/>
                </a:solidFill>
              </a:rPr>
              <a:t>Türkiye’de </a:t>
            </a:r>
            <a:r>
              <a:rPr lang="tr-TR" sz="2400" b="1" dirty="0">
                <a:solidFill>
                  <a:srgbClr val="002060"/>
                </a:solidFill>
              </a:rPr>
              <a:t>Plan Hiyerarşisi</a:t>
            </a:r>
          </a:p>
        </p:txBody>
      </p:sp>
      <p:sp>
        <p:nvSpPr>
          <p:cNvPr id="4" name="Dikdörtgen 3"/>
          <p:cNvSpPr/>
          <p:nvPr/>
        </p:nvSpPr>
        <p:spPr>
          <a:xfrm>
            <a:off x="782857" y="1703101"/>
            <a:ext cx="7557471" cy="2308324"/>
          </a:xfrm>
          <a:prstGeom prst="rect">
            <a:avLst/>
          </a:prstGeom>
        </p:spPr>
        <p:txBody>
          <a:bodyPr wrap="square">
            <a:spAutoFit/>
          </a:bodyPr>
          <a:lstStyle/>
          <a:p>
            <a:r>
              <a:rPr lang="tr-TR" dirty="0"/>
              <a:t>3194 sayılı İmar Kanununun 5. Maddesi: </a:t>
            </a:r>
          </a:p>
          <a:p>
            <a:pPr lvl="0"/>
            <a:r>
              <a:rPr lang="tr-TR" dirty="0"/>
              <a:t>“</a:t>
            </a:r>
            <a:r>
              <a:rPr lang="tr-TR" b="1" dirty="0"/>
              <a:t>Çevre Düzeni Planı”</a:t>
            </a:r>
            <a:endParaRPr lang="tr-TR" dirty="0"/>
          </a:p>
          <a:p>
            <a:pPr lvl="0"/>
            <a:r>
              <a:rPr lang="tr-TR" b="1" dirty="0"/>
              <a:t>“Ülke Planı”</a:t>
            </a:r>
            <a:endParaRPr lang="tr-TR" dirty="0"/>
          </a:p>
          <a:p>
            <a:pPr lvl="0"/>
            <a:r>
              <a:rPr lang="tr-TR" b="1" dirty="0"/>
              <a:t>“Bölge Planı”</a:t>
            </a:r>
            <a:endParaRPr lang="tr-TR" dirty="0"/>
          </a:p>
          <a:p>
            <a:r>
              <a:rPr lang="tr-TR" dirty="0" err="1"/>
              <a:t>nından</a:t>
            </a:r>
            <a:r>
              <a:rPr lang="tr-TR" dirty="0"/>
              <a:t>  bahseder.                                                   </a:t>
            </a:r>
          </a:p>
          <a:p>
            <a:r>
              <a:rPr lang="tr-TR" dirty="0"/>
              <a:t>“</a:t>
            </a:r>
            <a:r>
              <a:rPr lang="tr-TR" b="1" i="1" dirty="0"/>
              <a:t>Çevre düzeni planı; Ülke ve bölge plan</a:t>
            </a:r>
            <a:r>
              <a:rPr lang="tr-TR" i="1" dirty="0"/>
              <a:t> kararlarına uygun olarak konut, sanayi, tarım, turizm, ulaşım gibi yerleşme ve arazi kullanılması kararlarını belirleyen plandır</a:t>
            </a:r>
            <a:r>
              <a:rPr lang="tr-TR" dirty="0"/>
              <a:t>.” </a:t>
            </a:r>
          </a:p>
        </p:txBody>
      </p:sp>
    </p:spTree>
    <p:extLst>
      <p:ext uri="{BB962C8B-B14F-4D97-AF65-F5344CB8AC3E}">
        <p14:creationId xmlns:p14="http://schemas.microsoft.com/office/powerpoint/2010/main" val="13890955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lgn="just">
              <a:spcBef>
                <a:spcPct val="20000"/>
              </a:spcBef>
              <a:buClr>
                <a:schemeClr val="accent1"/>
              </a:buClr>
            </a:pPr>
            <a:r>
              <a:rPr lang="tr-TR" sz="2400" b="1" dirty="0" smtClean="0">
                <a:solidFill>
                  <a:srgbClr val="002060"/>
                </a:solidFill>
              </a:rPr>
              <a:t>Türkiye’de </a:t>
            </a:r>
            <a:r>
              <a:rPr lang="tr-TR" sz="2400" b="1" dirty="0">
                <a:solidFill>
                  <a:srgbClr val="002060"/>
                </a:solidFill>
              </a:rPr>
              <a:t>Plan Hiyerarşisi</a:t>
            </a:r>
          </a:p>
        </p:txBody>
      </p:sp>
      <p:sp>
        <p:nvSpPr>
          <p:cNvPr id="4" name="Dikdörtgen 3"/>
          <p:cNvSpPr/>
          <p:nvPr/>
        </p:nvSpPr>
        <p:spPr>
          <a:xfrm>
            <a:off x="782857" y="1703101"/>
            <a:ext cx="7557471" cy="1200329"/>
          </a:xfrm>
          <a:prstGeom prst="rect">
            <a:avLst/>
          </a:prstGeom>
        </p:spPr>
        <p:txBody>
          <a:bodyPr wrap="square">
            <a:spAutoFit/>
          </a:bodyPr>
          <a:lstStyle/>
          <a:p>
            <a:r>
              <a:rPr lang="tr-TR" dirty="0"/>
              <a:t>İmar Kanununun 9. Maddesinde:  </a:t>
            </a:r>
          </a:p>
          <a:p>
            <a:r>
              <a:rPr lang="tr-TR" b="1" dirty="0"/>
              <a:t>       ˝ Metropoliten İmar Planı ˝</a:t>
            </a:r>
            <a:endParaRPr lang="tr-TR" dirty="0"/>
          </a:p>
          <a:p>
            <a:r>
              <a:rPr lang="tr-TR" dirty="0"/>
              <a:t>kavramlarından bahsedilmektedir. Bazı kanunlarda doğrudan, bazıların da ise ismi geçen planlar, bir şema altında toplanabilir (Şekil 2).   </a:t>
            </a:r>
          </a:p>
        </p:txBody>
      </p:sp>
    </p:spTree>
    <p:extLst>
      <p:ext uri="{BB962C8B-B14F-4D97-AF65-F5344CB8AC3E}">
        <p14:creationId xmlns:p14="http://schemas.microsoft.com/office/powerpoint/2010/main" val="35214319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lgn="just">
              <a:spcBef>
                <a:spcPct val="20000"/>
              </a:spcBef>
              <a:buClr>
                <a:schemeClr val="accent1"/>
              </a:buClr>
            </a:pPr>
            <a:r>
              <a:rPr lang="tr-TR" sz="2400" b="1" dirty="0" smtClean="0">
                <a:solidFill>
                  <a:srgbClr val="002060"/>
                </a:solidFill>
              </a:rPr>
              <a:t>Türkiye’de </a:t>
            </a:r>
            <a:r>
              <a:rPr lang="tr-TR" sz="2400" b="1" dirty="0">
                <a:solidFill>
                  <a:srgbClr val="002060"/>
                </a:solidFill>
              </a:rPr>
              <a:t>Plan Hiyerarşisi</a:t>
            </a:r>
          </a:p>
        </p:txBody>
      </p:sp>
      <p:sp>
        <p:nvSpPr>
          <p:cNvPr id="4" name="Dikdörtgen 3"/>
          <p:cNvSpPr/>
          <p:nvPr/>
        </p:nvSpPr>
        <p:spPr>
          <a:xfrm>
            <a:off x="782857" y="1703101"/>
            <a:ext cx="7557471" cy="2308324"/>
          </a:xfrm>
          <a:prstGeom prst="rect">
            <a:avLst/>
          </a:prstGeom>
        </p:spPr>
        <p:txBody>
          <a:bodyPr wrap="square">
            <a:spAutoFit/>
          </a:bodyPr>
          <a:lstStyle/>
          <a:p>
            <a:pPr algn="just"/>
            <a:r>
              <a:rPr lang="tr-TR" b="1" dirty="0"/>
              <a:t>Kalkınma Planları </a:t>
            </a:r>
            <a:endParaRPr lang="tr-TR" b="1" dirty="0" smtClean="0"/>
          </a:p>
          <a:p>
            <a:pPr algn="just"/>
            <a:r>
              <a:rPr lang="tr-TR" b="1" dirty="0" smtClean="0"/>
              <a:t> </a:t>
            </a:r>
            <a:endParaRPr lang="tr-TR" b="1" dirty="0"/>
          </a:p>
          <a:p>
            <a:pPr algn="just"/>
            <a:r>
              <a:rPr lang="tr-TR" dirty="0"/>
              <a:t>DPT tarafından 2007 yılına kadar beşer yıllık dönemler halinde, AB ye uyum çerçevesinde mali takvim göz önüne alınarak, 2007-2013 dönemi için yedi yıllık hazırlanmıştır. Planlar yüksek planlama Kurulu tarafından onaylanmıştır.</a:t>
            </a:r>
          </a:p>
          <a:p>
            <a:pPr algn="just"/>
            <a:r>
              <a:rPr lang="tr-TR" dirty="0"/>
              <a:t>2011 yılına çıkarılan 641 sayılı ˝Kalkınma Bakanlığının Teşkilat ve Görevleri Hakkında Kanun Hükmünde Kararname (R.G.08.06.2011) </a:t>
            </a:r>
            <a:r>
              <a:rPr lang="tr-TR" dirty="0" err="1"/>
              <a:t>nin</a:t>
            </a:r>
            <a:r>
              <a:rPr lang="tr-TR" dirty="0"/>
              <a:t> 2. maddesinin b fıkrası ile </a:t>
            </a:r>
            <a:r>
              <a:rPr lang="tr-TR" b="1" dirty="0"/>
              <a:t>plan yapma </a:t>
            </a:r>
            <a:r>
              <a:rPr lang="tr-TR" dirty="0"/>
              <a:t>yetkisi Kalkınma Bakanlığına verilmiştir.</a:t>
            </a:r>
          </a:p>
        </p:txBody>
      </p:sp>
    </p:spTree>
    <p:extLst>
      <p:ext uri="{BB962C8B-B14F-4D97-AF65-F5344CB8AC3E}">
        <p14:creationId xmlns:p14="http://schemas.microsoft.com/office/powerpoint/2010/main" val="23753289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lgn="just">
              <a:spcBef>
                <a:spcPct val="20000"/>
              </a:spcBef>
              <a:buClr>
                <a:schemeClr val="accent1"/>
              </a:buClr>
            </a:pPr>
            <a:r>
              <a:rPr lang="tr-TR" sz="2400" b="1" dirty="0" smtClean="0">
                <a:solidFill>
                  <a:srgbClr val="002060"/>
                </a:solidFill>
              </a:rPr>
              <a:t>Türkiye’de </a:t>
            </a:r>
            <a:r>
              <a:rPr lang="tr-TR" sz="2400" b="1" dirty="0">
                <a:solidFill>
                  <a:srgbClr val="002060"/>
                </a:solidFill>
              </a:rPr>
              <a:t>Plan Hiyerarşisi</a:t>
            </a:r>
          </a:p>
        </p:txBody>
      </p:sp>
      <p:sp>
        <p:nvSpPr>
          <p:cNvPr id="4" name="Dikdörtgen 3"/>
          <p:cNvSpPr/>
          <p:nvPr/>
        </p:nvSpPr>
        <p:spPr>
          <a:xfrm>
            <a:off x="782857" y="1703101"/>
            <a:ext cx="7557471" cy="2031325"/>
          </a:xfrm>
          <a:prstGeom prst="rect">
            <a:avLst/>
          </a:prstGeom>
        </p:spPr>
        <p:txBody>
          <a:bodyPr wrap="square">
            <a:spAutoFit/>
          </a:bodyPr>
          <a:lstStyle/>
          <a:p>
            <a:r>
              <a:rPr lang="tr-TR" b="1" dirty="0"/>
              <a:t>Ülke Fiziki </a:t>
            </a:r>
            <a:r>
              <a:rPr lang="tr-TR" b="1" dirty="0" smtClean="0"/>
              <a:t>Planı</a:t>
            </a:r>
          </a:p>
          <a:p>
            <a:r>
              <a:rPr lang="tr-TR" b="1" dirty="0" smtClean="0"/>
              <a:t> </a:t>
            </a:r>
            <a:endParaRPr lang="tr-TR" b="1" dirty="0"/>
          </a:p>
          <a:p>
            <a:pPr algn="just"/>
            <a:r>
              <a:rPr lang="tr-TR" dirty="0"/>
              <a:t>Ülke bütününde, nüfus dağılımları kentleşme hız ve özellikleri tespit edilerek düzenli kentleşme ve dengeli nüfus dağılımını sağlayarak kalkınma ilkeleri ile uyumlu, ekonomik ve sosyal plan kararlarının fiziki plana aktarılmasıdır.</a:t>
            </a:r>
          </a:p>
          <a:p>
            <a:pPr algn="just"/>
            <a:r>
              <a:rPr lang="tr-TR" dirty="0"/>
              <a:t>3194 sayılı imar kanununda ve diğer özel kanunlarda Ülke Fiziki Planı için herhangi bir tanım bulunmamaktadır.</a:t>
            </a:r>
          </a:p>
        </p:txBody>
      </p:sp>
    </p:spTree>
    <p:extLst>
      <p:ext uri="{BB962C8B-B14F-4D97-AF65-F5344CB8AC3E}">
        <p14:creationId xmlns:p14="http://schemas.microsoft.com/office/powerpoint/2010/main" val="253528075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12502</TotalTime>
  <Words>809</Words>
  <Application>Microsoft Office PowerPoint</Application>
  <PresentationFormat>Ekran Gösterisi (4:3)</PresentationFormat>
  <Paragraphs>69</Paragraphs>
  <Slides>14</Slides>
  <Notes>1</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14</vt:i4>
      </vt:variant>
    </vt:vector>
  </HeadingPairs>
  <TitlesOfParts>
    <vt:vector size="22" baseType="lpstr">
      <vt:lpstr>ＭＳ Ｐゴシック</vt:lpstr>
      <vt:lpstr>Arial</vt:lpstr>
      <vt:lpstr>Calibri</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ümit gedik</cp:lastModifiedBy>
  <cp:revision>821</cp:revision>
  <cp:lastPrinted>2016-10-24T07:53:35Z</cp:lastPrinted>
  <dcterms:created xsi:type="dcterms:W3CDTF">2016-09-18T09:35:24Z</dcterms:created>
  <dcterms:modified xsi:type="dcterms:W3CDTF">2020-02-28T14:10:22Z</dcterms:modified>
</cp:coreProperties>
</file>