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7" r:id="rId2"/>
    <p:sldId id="292" r:id="rId3"/>
    <p:sldId id="293" r:id="rId4"/>
    <p:sldId id="259" r:id="rId5"/>
    <p:sldId id="294" r:id="rId6"/>
    <p:sldId id="278" r:id="rId7"/>
    <p:sldId id="295" r:id="rId8"/>
    <p:sldId id="277" r:id="rId9"/>
    <p:sldId id="327" r:id="rId10"/>
    <p:sldId id="319" r:id="rId11"/>
    <p:sldId id="260" r:id="rId12"/>
    <p:sldId id="263" r:id="rId13"/>
    <p:sldId id="296" r:id="rId14"/>
    <p:sldId id="297" r:id="rId15"/>
    <p:sldId id="298" r:id="rId16"/>
    <p:sldId id="299" r:id="rId17"/>
    <p:sldId id="271" r:id="rId18"/>
    <p:sldId id="328" r:id="rId19"/>
    <p:sldId id="318" r:id="rId20"/>
    <p:sldId id="264" r:id="rId21"/>
    <p:sldId id="304" r:id="rId22"/>
    <p:sldId id="305" r:id="rId23"/>
    <p:sldId id="326" r:id="rId24"/>
  </p:sldIdLst>
  <p:sldSz cx="9144000" cy="6858000" type="screen4x3"/>
  <p:notesSz cx="9947275"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C32"/>
    <a:srgbClr val="2A5A06"/>
    <a:srgbClr val="5D9401"/>
    <a:srgbClr val="FF9E1D"/>
    <a:srgbClr val="D68B1C"/>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36" y="96"/>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4310486" cy="344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5634487" y="1"/>
            <a:ext cx="4310486" cy="344091"/>
          </a:xfrm>
          <a:prstGeom prst="rect">
            <a:avLst/>
          </a:prstGeom>
        </p:spPr>
        <p:txBody>
          <a:bodyPr vert="horz" lIns="91440" tIns="45720" rIns="91440" bIns="45720" rtlCol="0"/>
          <a:lstStyle>
            <a:lvl1pPr algn="r">
              <a:defRPr sz="1200"/>
            </a:lvl1pPr>
          </a:lstStyle>
          <a:p>
            <a:fld id="{42F8E729-8786-4A65-A354-AECDFAF00659}" type="datetimeFigureOut">
              <a:rPr lang="tr-TR" smtClean="0"/>
              <a:t>28.11.2017</a:t>
            </a:fld>
            <a:endParaRPr lang="tr-TR"/>
          </a:p>
        </p:txBody>
      </p:sp>
      <p:sp>
        <p:nvSpPr>
          <p:cNvPr id="4" name="Altbilgi Yer Tutucusu 3"/>
          <p:cNvSpPr>
            <a:spLocks noGrp="1"/>
          </p:cNvSpPr>
          <p:nvPr>
            <p:ph type="ftr" sz="quarter" idx="2"/>
          </p:nvPr>
        </p:nvSpPr>
        <p:spPr>
          <a:xfrm>
            <a:off x="0" y="6513910"/>
            <a:ext cx="4310486" cy="34409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5634487" y="6513910"/>
            <a:ext cx="4310486" cy="344090"/>
          </a:xfrm>
          <a:prstGeom prst="rect">
            <a:avLst/>
          </a:prstGeom>
        </p:spPr>
        <p:txBody>
          <a:bodyPr vert="horz" lIns="91440" tIns="45720" rIns="91440" bIns="45720" rtlCol="0" anchor="b"/>
          <a:lstStyle>
            <a:lvl1pPr algn="r">
              <a:defRPr sz="1200"/>
            </a:lvl1pPr>
          </a:lstStyle>
          <a:p>
            <a:fld id="{AEC4AB9D-4051-4B7F-B68A-76986FC5219B}" type="slidenum">
              <a:rPr lang="tr-TR" smtClean="0"/>
              <a:t>‹#›</a:t>
            </a:fld>
            <a:endParaRPr lang="tr-TR"/>
          </a:p>
        </p:txBody>
      </p:sp>
    </p:spTree>
    <p:extLst>
      <p:ext uri="{BB962C8B-B14F-4D97-AF65-F5344CB8AC3E}">
        <p14:creationId xmlns:p14="http://schemas.microsoft.com/office/powerpoint/2010/main" val="29250837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4310063" cy="3444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5634038" y="0"/>
            <a:ext cx="4311650" cy="344488"/>
          </a:xfrm>
          <a:prstGeom prst="rect">
            <a:avLst/>
          </a:prstGeom>
        </p:spPr>
        <p:txBody>
          <a:bodyPr vert="horz" lIns="91440" tIns="45720" rIns="91440" bIns="45720" rtlCol="0"/>
          <a:lstStyle>
            <a:lvl1pPr algn="r">
              <a:defRPr sz="1200"/>
            </a:lvl1pPr>
          </a:lstStyle>
          <a:p>
            <a:fld id="{1AC58518-7E00-4BF3-A001-91CCF82F54BB}" type="datetimeFigureOut">
              <a:rPr lang="tr-TR" smtClean="0"/>
              <a:t>28.11.2017</a:t>
            </a:fld>
            <a:endParaRPr lang="tr-TR"/>
          </a:p>
        </p:txBody>
      </p:sp>
      <p:sp>
        <p:nvSpPr>
          <p:cNvPr id="4" name="Slayt Görüntüsü Yer Tutucusu 3"/>
          <p:cNvSpPr>
            <a:spLocks noGrp="1" noRot="1" noChangeAspect="1"/>
          </p:cNvSpPr>
          <p:nvPr>
            <p:ph type="sldImg" idx="2"/>
          </p:nvPr>
        </p:nvSpPr>
        <p:spPr>
          <a:xfrm>
            <a:off x="3430588" y="857250"/>
            <a:ext cx="3086100" cy="23145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995363" y="3300413"/>
            <a:ext cx="7956550" cy="2700337"/>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6513513"/>
            <a:ext cx="4310063" cy="3444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5634038" y="6513513"/>
            <a:ext cx="4311650" cy="344487"/>
          </a:xfrm>
          <a:prstGeom prst="rect">
            <a:avLst/>
          </a:prstGeom>
        </p:spPr>
        <p:txBody>
          <a:bodyPr vert="horz" lIns="91440" tIns="45720" rIns="91440" bIns="45720" rtlCol="0" anchor="b"/>
          <a:lstStyle>
            <a:lvl1pPr algn="r">
              <a:defRPr sz="1200"/>
            </a:lvl1pPr>
          </a:lstStyle>
          <a:p>
            <a:fld id="{34230C23-6196-4F7C-9E20-2E539059B831}" type="slidenum">
              <a:rPr lang="tr-TR" smtClean="0"/>
              <a:t>‹#›</a:t>
            </a:fld>
            <a:endParaRPr lang="tr-TR"/>
          </a:p>
        </p:txBody>
      </p:sp>
    </p:spTree>
    <p:extLst>
      <p:ext uri="{BB962C8B-B14F-4D97-AF65-F5344CB8AC3E}">
        <p14:creationId xmlns:p14="http://schemas.microsoft.com/office/powerpoint/2010/main" val="1043315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230C23-6196-4F7C-9E20-2E539059B831}" type="slidenum">
              <a:rPr lang="tr-TR" smtClean="0"/>
              <a:t>3</a:t>
            </a:fld>
            <a:endParaRPr lang="tr-TR"/>
          </a:p>
        </p:txBody>
      </p:sp>
    </p:spTree>
    <p:extLst>
      <p:ext uri="{BB962C8B-B14F-4D97-AF65-F5344CB8AC3E}">
        <p14:creationId xmlns:p14="http://schemas.microsoft.com/office/powerpoint/2010/main" val="863488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65195" y="4650640"/>
            <a:ext cx="7329840" cy="859205"/>
          </a:xfrm>
          <a:effectLst/>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65195" y="5566870"/>
            <a:ext cx="732984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8229600" cy="458115"/>
          </a:xfrm>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2054655"/>
            <a:ext cx="82296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76014" y="374900"/>
            <a:ext cx="6558080" cy="763525"/>
          </a:xfrm>
        </p:spPr>
        <p:txBody>
          <a:bodyPr>
            <a:normAutofit/>
          </a:bodyPr>
          <a:lstStyle>
            <a:lvl1pPr algn="l">
              <a:defRPr sz="3600">
                <a:solidFill>
                  <a:srgbClr val="7ABC3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976015" y="1291130"/>
            <a:ext cx="6558080"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3014"/>
            <a:ext cx="8229600" cy="58462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1291130"/>
            <a:ext cx="8229600" cy="532180"/>
          </a:xfrm>
        </p:spPr>
        <p:txBody>
          <a:bodyPr>
            <a:normAutofit/>
          </a:bodyPr>
          <a:lstStyle>
            <a:lvl1pPr algn="l">
              <a:defRPr sz="3600">
                <a:solidFill>
                  <a:schemeClr val="accent3">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882907"/>
            <a:ext cx="4040188"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512770"/>
            <a:ext cx="4040188"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882907"/>
            <a:ext cx="4041775"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2512770"/>
            <a:ext cx="4041775"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akademikperspektif.com/wp-content/uploads/2014/12/turkiye-ab-hari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266547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335525" y="374900"/>
            <a:ext cx="3664920" cy="360300"/>
          </a:xfrm>
        </p:spPr>
        <p:txBody>
          <a:bodyPr>
            <a:normAutofit fontScale="90000"/>
          </a:bodyPr>
          <a:lstStyle/>
          <a:p>
            <a:pPr algn="ctr"/>
            <a:r>
              <a:rPr lang="tr-TR" b="1" dirty="0">
                <a:solidFill>
                  <a:schemeClr val="tx1"/>
                </a:solidFill>
              </a:rPr>
              <a:t>Avrupa Birliği’nin Tarihçesi</a:t>
            </a:r>
            <a:endParaRPr lang="tr-TR" dirty="0">
              <a:solidFill>
                <a:schemeClr val="tx1"/>
              </a:solidFill>
            </a:endParaRPr>
          </a:p>
        </p:txBody>
      </p:sp>
      <p:sp>
        <p:nvSpPr>
          <p:cNvPr id="3" name="Content Placeholder 2"/>
          <p:cNvSpPr>
            <a:spLocks noGrp="1"/>
          </p:cNvSpPr>
          <p:nvPr>
            <p:ph idx="1"/>
          </p:nvPr>
        </p:nvSpPr>
        <p:spPr>
          <a:xfrm>
            <a:off x="303231" y="2818180"/>
            <a:ext cx="8537537" cy="2464743"/>
          </a:xfrm>
        </p:spPr>
        <p:txBody>
          <a:bodyPr>
            <a:noAutofit/>
          </a:bodyPr>
          <a:lstStyle/>
          <a:p>
            <a:pPr marL="0" indent="0" algn="ctr">
              <a:buNone/>
            </a:pPr>
            <a:r>
              <a:rPr lang="tr-TR" sz="3200" dirty="0" smtClean="0">
                <a:latin typeface="Times New Roman" panose="02020603050405020304" pitchFamily="18" charset="0"/>
                <a:cs typeface="Times New Roman" panose="02020603050405020304" pitchFamily="18" charset="0"/>
              </a:rPr>
              <a:t>	Birleşmiş </a:t>
            </a:r>
            <a:r>
              <a:rPr lang="tr-TR" sz="3200" dirty="0">
                <a:latin typeface="Times New Roman" panose="02020603050405020304" pitchFamily="18" charset="0"/>
                <a:cs typeface="Times New Roman" panose="02020603050405020304" pitchFamily="18" charset="0"/>
              </a:rPr>
              <a:t>Avrupa ülküsü, gerçek bir siyasi projeye dönüşüp ülkelerin hükümet politikalarında uzun vadeli bir hedef haline gelmeden önce, sadece filozoflarla önsezili kimselerin düşüncelerinde yatıyordu. </a:t>
            </a:r>
            <a:r>
              <a:rPr lang="tr-TR" sz="3200" dirty="0" smtClean="0">
                <a:latin typeface="Times New Roman" panose="02020603050405020304" pitchFamily="18" charset="0"/>
                <a:cs typeface="Times New Roman" panose="02020603050405020304" pitchFamily="18" charset="0"/>
              </a:rPr>
              <a:t>Avrupa </a:t>
            </a:r>
            <a:r>
              <a:rPr lang="tr-TR" sz="3200" dirty="0">
                <a:latin typeface="Times New Roman" panose="02020603050405020304" pitchFamily="18" charset="0"/>
                <a:cs typeface="Times New Roman" panose="02020603050405020304" pitchFamily="18" charset="0"/>
              </a:rPr>
              <a:t>Birleşik Devletleri hümanist ve barışçı bir hayalin </a:t>
            </a:r>
            <a:r>
              <a:rPr lang="tr-TR" sz="3200" dirty="0" smtClean="0">
                <a:latin typeface="Times New Roman" panose="02020603050405020304" pitchFamily="18" charset="0"/>
                <a:cs typeface="Times New Roman" panose="02020603050405020304" pitchFamily="18" charset="0"/>
              </a:rPr>
              <a:t>parçası olarak bildirilmiştir.</a:t>
            </a:r>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033094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61180" y="833015"/>
            <a:ext cx="4123036" cy="763525"/>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3"/>
          </a:lnRef>
          <a:fillRef idx="1">
            <a:schemeClr val="lt1"/>
          </a:fillRef>
          <a:effectRef idx="0">
            <a:schemeClr val="accent3"/>
          </a:effectRef>
          <a:fontRef idx="minor">
            <a:schemeClr val="dk1"/>
          </a:fontRef>
        </p:style>
        <p:txBody>
          <a:bodyPr/>
          <a:lstStyle/>
          <a:p>
            <a:r>
              <a:rPr lang="tr-TR" dirty="0" smtClean="0"/>
              <a:t>ROMA ANTLAŞMASI</a:t>
            </a:r>
            <a:endParaRPr lang="tr-TR" dirty="0"/>
          </a:p>
        </p:txBody>
      </p:sp>
      <p:sp>
        <p:nvSpPr>
          <p:cNvPr id="3" name="İçerik Yer Tutucusu 2"/>
          <p:cNvSpPr>
            <a:spLocks noGrp="1"/>
          </p:cNvSpPr>
          <p:nvPr>
            <p:ph idx="1"/>
          </p:nvPr>
        </p:nvSpPr>
        <p:spPr>
          <a:xfrm>
            <a:off x="296260" y="1749245"/>
            <a:ext cx="8237835" cy="4581150"/>
          </a:xfrm>
        </p:spPr>
        <p:txBody>
          <a:bodyPr>
            <a:normAutofit fontScale="77500" lnSpcReduction="20000"/>
          </a:bodyPr>
          <a:lstStyle/>
          <a:p>
            <a:pPr marL="0" indent="0">
              <a:buNone/>
            </a:pPr>
            <a:r>
              <a:rPr lang="tr-TR" dirty="0"/>
              <a:t>Roma Antlaşması ile genel olarak şunlar hedeflenmektedir </a:t>
            </a:r>
            <a:r>
              <a:rPr lang="tr-TR" dirty="0" smtClean="0"/>
              <a:t>:</a:t>
            </a:r>
          </a:p>
          <a:p>
            <a:pPr marL="0" indent="0">
              <a:buNone/>
            </a:pPr>
            <a:endParaRPr lang="tr-TR" dirty="0" smtClean="0"/>
          </a:p>
          <a:p>
            <a:pPr marL="0" indent="0">
              <a:buNone/>
            </a:pPr>
            <a:r>
              <a:rPr lang="tr-TR" dirty="0" smtClean="0"/>
              <a:t> </a:t>
            </a:r>
            <a:r>
              <a:rPr lang="tr-TR" dirty="0"/>
              <a:t>- 12 yıl içinde iç pazarda ticarete yönelik tüm engellerin kaldırılıp, ortak bir pazar oluşturulması. </a:t>
            </a:r>
            <a:endParaRPr lang="tr-TR" dirty="0" smtClean="0"/>
          </a:p>
          <a:p>
            <a:pPr>
              <a:buFontTx/>
              <a:buChar char="-"/>
            </a:pPr>
            <a:r>
              <a:rPr lang="tr-TR" dirty="0" smtClean="0"/>
              <a:t>3</a:t>
            </a:r>
            <a:r>
              <a:rPr lang="tr-TR" dirty="0"/>
              <a:t>. Ülkelere yönelik “ortak gümrük </a:t>
            </a:r>
            <a:r>
              <a:rPr lang="tr-TR" dirty="0" err="1"/>
              <a:t>tarifesi”nin</a:t>
            </a:r>
            <a:r>
              <a:rPr lang="tr-TR" dirty="0"/>
              <a:t> </a:t>
            </a:r>
            <a:r>
              <a:rPr lang="tr-TR" dirty="0" smtClean="0"/>
              <a:t>oluşturulması</a:t>
            </a:r>
            <a:r>
              <a:rPr lang="tr-TR" dirty="0"/>
              <a:t> </a:t>
            </a:r>
            <a:r>
              <a:rPr lang="tr-TR" dirty="0" smtClean="0"/>
              <a:t>ve ortak bir ticaret politikasının yerleştirilmesi.</a:t>
            </a:r>
          </a:p>
          <a:p>
            <a:pPr>
              <a:buFontTx/>
              <a:buChar char="-"/>
            </a:pPr>
            <a:r>
              <a:rPr lang="tr-TR" dirty="0" smtClean="0"/>
              <a:t> Üye </a:t>
            </a:r>
            <a:r>
              <a:rPr lang="tr-TR" dirty="0"/>
              <a:t>Ülkeler arasında malların, sermayenin, hizmetin ve kişilerin serbest dolaşımının önündeki engellerin kaldırılması</a:t>
            </a:r>
            <a:r>
              <a:rPr lang="tr-TR" dirty="0" smtClean="0"/>
              <a:t>.</a:t>
            </a:r>
          </a:p>
          <a:p>
            <a:pPr>
              <a:buFontTx/>
              <a:buChar char="-"/>
            </a:pPr>
            <a:r>
              <a:rPr lang="tr-TR" dirty="0" smtClean="0"/>
              <a:t> Ortak </a:t>
            </a:r>
            <a:r>
              <a:rPr lang="tr-TR" dirty="0"/>
              <a:t>Tarım </a:t>
            </a:r>
            <a:r>
              <a:rPr lang="tr-TR" dirty="0" err="1"/>
              <a:t>Politikası’nın</a:t>
            </a:r>
            <a:r>
              <a:rPr lang="tr-TR" dirty="0"/>
              <a:t> oluşturulması. </a:t>
            </a:r>
            <a:endParaRPr lang="tr-TR" dirty="0" smtClean="0"/>
          </a:p>
          <a:p>
            <a:pPr>
              <a:buFontTx/>
              <a:buChar char="-"/>
            </a:pPr>
            <a:r>
              <a:rPr lang="tr-TR" dirty="0" smtClean="0"/>
              <a:t>Avrupa </a:t>
            </a:r>
            <a:r>
              <a:rPr lang="tr-TR" dirty="0"/>
              <a:t>Sosyal Fonu’nun ve Avrupa Yatırım Bankası’nın kurulması. </a:t>
            </a:r>
            <a:endParaRPr lang="tr-TR" dirty="0" smtClean="0"/>
          </a:p>
          <a:p>
            <a:pPr>
              <a:buFontTx/>
              <a:buChar char="-"/>
            </a:pPr>
            <a:r>
              <a:rPr lang="tr-TR" dirty="0" smtClean="0"/>
              <a:t>Ulaşım alanında ortak bir politikanın </a:t>
            </a:r>
            <a:r>
              <a:rPr lang="tr-TR" dirty="0" err="1" smtClean="0"/>
              <a:t>oluşturuması</a:t>
            </a:r>
            <a:endParaRPr lang="tr-TR" dirty="0" smtClean="0"/>
          </a:p>
          <a:p>
            <a:pPr>
              <a:buFontTx/>
              <a:buChar char="-"/>
            </a:pPr>
            <a:r>
              <a:rPr lang="tr-TR" dirty="0"/>
              <a:t>Ortak pazarda rekabetin bozulmamasını sağlayan bir düzenin </a:t>
            </a:r>
            <a:r>
              <a:rPr lang="tr-TR" dirty="0" smtClean="0"/>
              <a:t>oluşturulması</a:t>
            </a: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4269255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88985" y="1685373"/>
            <a:ext cx="6549845" cy="532180"/>
          </a:xfrm>
        </p:spPr>
        <p:txBody>
          <a:bodyPr>
            <a:normAutofit fontScale="90000"/>
          </a:bodyPr>
          <a:lstStyle/>
          <a:p>
            <a:pPr algn="ctr"/>
            <a:r>
              <a:rPr lang="tr-TR" b="1" dirty="0">
                <a:solidFill>
                  <a:schemeClr val="tx1"/>
                </a:solidFill>
              </a:rPr>
              <a:t>Avrupa Atom Enerjisi Topluluğu (EURATOM</a:t>
            </a:r>
            <a:r>
              <a:rPr lang="tr-TR" b="1" dirty="0" smtClean="0">
                <a:solidFill>
                  <a:schemeClr val="tx1"/>
                </a:solidFill>
              </a:rPr>
              <a:t>)</a:t>
            </a:r>
            <a:endParaRPr lang="tr-TR" dirty="0">
              <a:solidFill>
                <a:schemeClr val="tx1"/>
              </a:solidFill>
            </a:endParaRPr>
          </a:p>
        </p:txBody>
      </p:sp>
      <p:sp>
        <p:nvSpPr>
          <p:cNvPr id="4" name="İçerik Yer Tutucusu 3"/>
          <p:cNvSpPr>
            <a:spLocks noGrp="1"/>
          </p:cNvSpPr>
          <p:nvPr>
            <p:ph sz="half" idx="2"/>
          </p:nvPr>
        </p:nvSpPr>
        <p:spPr>
          <a:xfrm>
            <a:off x="513126" y="2800079"/>
            <a:ext cx="8093366" cy="3817626"/>
          </a:xfrm>
        </p:spPr>
        <p:txBody>
          <a:bodyPr>
            <a:normAutofit/>
          </a:bodyPr>
          <a:lstStyle/>
          <a:p>
            <a:pPr marL="0" indent="0" algn="just">
              <a:buNone/>
            </a:pPr>
            <a:r>
              <a:rPr lang="tr-TR" dirty="0" smtClean="0"/>
              <a:t>	</a:t>
            </a:r>
            <a:r>
              <a:rPr lang="tr-TR" dirty="0" smtClean="0">
                <a:latin typeface="Times New Roman" panose="02020603050405020304" pitchFamily="18" charset="0"/>
                <a:cs typeface="Times New Roman" panose="02020603050405020304" pitchFamily="18" charset="0"/>
              </a:rPr>
              <a:t>Avrupa </a:t>
            </a:r>
            <a:r>
              <a:rPr lang="tr-TR" dirty="0">
                <a:latin typeface="Times New Roman" panose="02020603050405020304" pitchFamily="18" charset="0"/>
                <a:cs typeface="Times New Roman" panose="02020603050405020304" pitchFamily="18" charset="0"/>
              </a:rPr>
              <a:t>Ekonomik Topluluğu gibi, Avrupa Atom Enerjisi Topluluğu (EURATOM) da 1 Ocak 1958 tarihinde yürürlüğe giren Roma Antlaşması ile kuruldu. </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dirty="0" smtClean="0">
                <a:latin typeface="Times New Roman" panose="02020603050405020304" pitchFamily="18" charset="0"/>
                <a:cs typeface="Times New Roman" panose="02020603050405020304" pitchFamily="18" charset="0"/>
              </a:rPr>
              <a:t>Topluluğun </a:t>
            </a:r>
            <a:r>
              <a:rPr lang="tr-TR" b="1" dirty="0">
                <a:latin typeface="Times New Roman" panose="02020603050405020304" pitchFamily="18" charset="0"/>
                <a:cs typeface="Times New Roman" panose="02020603050405020304" pitchFamily="18" charset="0"/>
              </a:rPr>
              <a:t>amacı</a:t>
            </a:r>
            <a:r>
              <a:rPr lang="tr-TR" dirty="0">
                <a:latin typeface="Times New Roman" panose="02020603050405020304" pitchFamily="18" charset="0"/>
                <a:cs typeface="Times New Roman" panose="02020603050405020304" pitchFamily="18" charset="0"/>
              </a:rPr>
              <a:t>, nükleer enerjinin barışçıl amaçlarla ve güvenli biçimde kullanılmasını sağlamak amacıyla üye devletlerin araştırma programlarını koordine etmek olarak </a:t>
            </a:r>
            <a:r>
              <a:rPr lang="tr-TR" dirty="0" smtClean="0">
                <a:latin typeface="Times New Roman" panose="02020603050405020304" pitchFamily="18" charset="0"/>
                <a:cs typeface="Times New Roman" panose="02020603050405020304" pitchFamily="18" charset="0"/>
              </a:rPr>
              <a:t>belirlendi.</a:t>
            </a:r>
            <a:endParaRPr lang="tr-TR" dirty="0">
              <a:latin typeface="Times New Roman" panose="02020603050405020304" pitchFamily="18" charset="0"/>
              <a:cs typeface="Times New Roman" panose="02020603050405020304" pitchFamily="18" charset="0"/>
            </a:endParaRPr>
          </a:p>
        </p:txBody>
      </p:sp>
      <p:sp>
        <p:nvSpPr>
          <p:cNvPr id="7" name="Dikdörtgen 6"/>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225071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8689" y="3429000"/>
            <a:ext cx="8771756" cy="3049830"/>
          </a:xfrm>
        </p:spPr>
        <p:txBody>
          <a:bodyPr>
            <a:normAutofit lnSpcReduction="10000"/>
          </a:bodyPr>
          <a:lstStyle/>
          <a:p>
            <a:pPr marL="0" indent="0" algn="just">
              <a:buNone/>
            </a:pPr>
            <a:r>
              <a:rPr lang="tr-TR" b="1" dirty="0"/>
              <a:t>Füzyon Antlaşması ve Avrupa Toplulukları</a:t>
            </a:r>
            <a:endParaRPr lang="tr-TR" dirty="0"/>
          </a:p>
          <a:p>
            <a:pPr marL="0" indent="0" algn="just">
              <a:buNone/>
            </a:pPr>
            <a:r>
              <a:rPr lang="tr-TR" dirty="0" smtClean="0"/>
              <a:t>	1965 </a:t>
            </a:r>
            <a:r>
              <a:rPr lang="tr-TR" dirty="0"/>
              <a:t>yılında imzalan Füzyon Antlaşması (Birleşme Anlaşması) ile yukarıda adı geçen üç topluluk (Avrupa Kömür ve Çelik Topluluğu, Avrupa Ekonomik Topluluğu ve Avrupa Atom Enerjisi Topluluğu) için tek bir Konsey ve tek bir Komisyon oluşturularak, bu Topluluklar, Avrupa Toplulukları adı altında anılmaya başlandı.</a:t>
            </a:r>
          </a:p>
          <a:p>
            <a:pPr marL="0" indent="0" algn="just">
              <a:buNone/>
            </a:pPr>
            <a:endParaRPr lang="tr-TR" b="1" dirty="0" smtClean="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14" y="-83215"/>
            <a:ext cx="9135586" cy="3512215"/>
          </a:xfrm>
          <a:prstGeom prst="rect">
            <a:avLst/>
          </a:prstGeom>
        </p:spPr>
      </p:pic>
    </p:spTree>
    <p:extLst>
      <p:ext uri="{BB962C8B-B14F-4D97-AF65-F5344CB8AC3E}">
        <p14:creationId xmlns:p14="http://schemas.microsoft.com/office/powerpoint/2010/main" val="24336926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525315" y="1443835"/>
            <a:ext cx="8093365" cy="1754326"/>
          </a:xfrm>
          <a:prstGeom prst="rect">
            <a:avLst/>
          </a:prstGeom>
          <a:noFill/>
        </p:spPr>
        <p:txBody>
          <a:bodyPr wrap="square" rtlCol="0">
            <a:spAutoFit/>
          </a:bodyPr>
          <a:lstStyle/>
          <a:p>
            <a:pPr algn="just">
              <a:lnSpc>
                <a:spcPct val="90000"/>
              </a:lnSpc>
            </a:pPr>
            <a:r>
              <a:rPr lang="tr-TR" altLang="tr-TR" sz="2000" dirty="0">
                <a:cs typeface="Times New Roman" panose="02020603050405020304" pitchFamily="18" charset="0"/>
              </a:rPr>
              <a:t>Topluluğun işleyişinin Roma Antlaşması’na uygunluğunu </a:t>
            </a:r>
            <a:r>
              <a:rPr lang="tr-TR" altLang="tr-TR" sz="2000" b="1" dirty="0">
                <a:solidFill>
                  <a:srgbClr val="FF0000"/>
                </a:solidFill>
                <a:cs typeface="Times New Roman" panose="02020603050405020304" pitchFamily="18" charset="0"/>
              </a:rPr>
              <a:t>Topluluk Adalet Divanı </a:t>
            </a:r>
            <a:r>
              <a:rPr lang="tr-TR" altLang="tr-TR" sz="2000" dirty="0">
                <a:cs typeface="Times New Roman" panose="02020603050405020304" pitchFamily="18" charset="0"/>
              </a:rPr>
              <a:t>denetleyecekti.</a:t>
            </a:r>
          </a:p>
          <a:p>
            <a:pPr algn="just">
              <a:lnSpc>
                <a:spcPct val="90000"/>
              </a:lnSpc>
            </a:pPr>
            <a:r>
              <a:rPr lang="tr-TR" altLang="tr-TR" sz="2000" b="1" dirty="0" smtClean="0">
                <a:cs typeface="Times New Roman" panose="02020603050405020304" pitchFamily="18" charset="0"/>
              </a:rPr>
              <a:t>	Komisyon</a:t>
            </a:r>
            <a:r>
              <a:rPr lang="tr-TR" altLang="tr-TR" sz="2000" dirty="0">
                <a:cs typeface="Times New Roman" panose="02020603050405020304" pitchFamily="18" charset="0"/>
              </a:rPr>
              <a:t>, AET’nin yürütme organı olarak, topluluk çıkarlarının bekçiliğini yapacak. Komisyon üyeleri, üye ülkelerin birlikte seçtikleri 9 kişiden oluşacak, 4 yıl görev yapacak ve seçildikleri ülkelerden direktif almayacaklar</a:t>
            </a:r>
            <a:r>
              <a:rPr lang="tr-TR" altLang="tr-TR" sz="2000" dirty="0" smtClean="0">
                <a:cs typeface="Times New Roman" panose="02020603050405020304" pitchFamily="18" charset="0"/>
              </a:rPr>
              <a:t>. Kararlar </a:t>
            </a:r>
            <a:r>
              <a:rPr lang="tr-TR" altLang="tr-TR" sz="2000" dirty="0">
                <a:cs typeface="Times New Roman" panose="02020603050405020304" pitchFamily="18" charset="0"/>
              </a:rPr>
              <a:t>oyçokluğuna göre alınacak</a:t>
            </a:r>
            <a:r>
              <a:rPr lang="tr-TR" altLang="tr-TR" sz="2000" dirty="0" smtClean="0">
                <a:cs typeface="Times New Roman" panose="02020603050405020304" pitchFamily="18" charset="0"/>
              </a:rPr>
              <a:t>.</a:t>
            </a:r>
            <a:endParaRPr lang="tr-TR" altLang="tr-TR" sz="2000" dirty="0">
              <a:cs typeface="Times New Roman" panose="02020603050405020304" pitchFamily="18" charset="0"/>
            </a:endParaRPr>
          </a:p>
        </p:txBody>
      </p:sp>
      <p:sp>
        <p:nvSpPr>
          <p:cNvPr id="8" name="Dikdörtgen 7"/>
          <p:cNvSpPr/>
          <p:nvPr/>
        </p:nvSpPr>
        <p:spPr>
          <a:xfrm>
            <a:off x="525315" y="3276295"/>
            <a:ext cx="8093365" cy="2308324"/>
          </a:xfrm>
          <a:prstGeom prst="rect">
            <a:avLst/>
          </a:prstGeom>
        </p:spPr>
        <p:txBody>
          <a:bodyPr wrap="square">
            <a:spAutoFit/>
          </a:bodyPr>
          <a:lstStyle/>
          <a:p>
            <a:pPr algn="just">
              <a:lnSpc>
                <a:spcPct val="90000"/>
              </a:lnSpc>
            </a:pPr>
            <a:r>
              <a:rPr lang="tr-TR" altLang="tr-TR" sz="2000" b="1" dirty="0" smtClean="0">
                <a:cs typeface="Times New Roman" panose="02020603050405020304" pitchFamily="18" charset="0"/>
              </a:rPr>
              <a:t>	Konsey</a:t>
            </a:r>
            <a:r>
              <a:rPr lang="tr-TR" altLang="tr-TR" sz="2000" dirty="0">
                <a:cs typeface="Times New Roman" panose="02020603050405020304" pitchFamily="18" charset="0"/>
              </a:rPr>
              <a:t>, üye devletleri temsilen birer bakanın katılmasıyla oluşur. AET’nin asıl karar organıdır. Kararlar oybirliğiyle alınır.</a:t>
            </a:r>
          </a:p>
          <a:p>
            <a:pPr algn="just">
              <a:lnSpc>
                <a:spcPct val="90000"/>
              </a:lnSpc>
            </a:pPr>
            <a:r>
              <a:rPr lang="tr-TR" altLang="tr-TR" sz="2000" b="1" dirty="0" smtClean="0">
                <a:cs typeface="Times New Roman" panose="02020603050405020304" pitchFamily="18" charset="0"/>
              </a:rPr>
              <a:t>	Avrupa </a:t>
            </a:r>
            <a:r>
              <a:rPr lang="tr-TR" altLang="tr-TR" sz="2000" b="1" dirty="0">
                <a:cs typeface="Times New Roman" panose="02020603050405020304" pitchFamily="18" charset="0"/>
              </a:rPr>
              <a:t>Parlamentosu</a:t>
            </a:r>
            <a:r>
              <a:rPr lang="tr-TR" altLang="tr-TR" sz="2000" dirty="0">
                <a:cs typeface="Times New Roman" panose="02020603050405020304" pitchFamily="18" charset="0"/>
              </a:rPr>
              <a:t>, oldukça güçsüz bir yapıdaydı. Üyeler doğrudan seçimle geliyordu. Komisyon üyelerinin atanmasını etkileyemiyordu. Komisyon ve Konseyin kararlarına etkisi tavsiye düzeyindeydi.</a:t>
            </a:r>
          </a:p>
          <a:p>
            <a:pPr algn="just">
              <a:lnSpc>
                <a:spcPct val="90000"/>
              </a:lnSpc>
            </a:pPr>
            <a:r>
              <a:rPr lang="tr-TR" altLang="tr-TR" sz="2000" b="1" dirty="0" smtClean="0">
                <a:cs typeface="Times New Roman" panose="02020603050405020304" pitchFamily="18" charset="0"/>
              </a:rPr>
              <a:t>	Adalet </a:t>
            </a:r>
            <a:r>
              <a:rPr lang="tr-TR" altLang="tr-TR" sz="2000" b="1" dirty="0">
                <a:cs typeface="Times New Roman" panose="02020603050405020304" pitchFamily="18" charset="0"/>
              </a:rPr>
              <a:t>Divanı</a:t>
            </a:r>
            <a:r>
              <a:rPr lang="tr-TR" altLang="tr-TR" sz="2000" dirty="0">
                <a:cs typeface="Times New Roman" panose="02020603050405020304" pitchFamily="18" charset="0"/>
              </a:rPr>
              <a:t>, antlaşmaların uygulanmasında hukukun üstünlüğünü koruyacaktı. Üye devletlerin birlikte seçtiği 7 yargıçtan oluşuyordu.</a:t>
            </a:r>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599141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3362" y="1138425"/>
            <a:ext cx="8229600" cy="1295705"/>
          </a:xfrm>
        </p:spPr>
        <p:txBody>
          <a:bodyPr>
            <a:normAutofit fontScale="90000"/>
          </a:bodyPr>
          <a:lstStyle/>
          <a:p>
            <a:pPr algn="ctr"/>
            <a:r>
              <a:rPr lang="tr-TR" dirty="0">
                <a:solidFill>
                  <a:schemeClr val="folHlink"/>
                </a:solidFill>
                <a:latin typeface="Times New Roman" pitchFamily="18" charset="0"/>
                <a:cs typeface="Times New Roman" pitchFamily="18" charset="0"/>
              </a:rPr>
              <a:t>AET, AT VE AB  ANTLAŞMALARININ GENEL İÇERİĞİ VE TEMEL DÜZENLEME (POLİTİKA) ALANLARI</a:t>
            </a:r>
            <a:endParaRPr lang="tr-TR" dirty="0"/>
          </a:p>
        </p:txBody>
      </p:sp>
      <p:sp>
        <p:nvSpPr>
          <p:cNvPr id="7" name="Metin kutusu 6"/>
          <p:cNvSpPr txBox="1"/>
          <p:nvPr/>
        </p:nvSpPr>
        <p:spPr>
          <a:xfrm>
            <a:off x="503362" y="2512770"/>
            <a:ext cx="8246070" cy="4524315"/>
          </a:xfrm>
          <a:prstGeom prst="rect">
            <a:avLst/>
          </a:prstGeom>
          <a:noFill/>
        </p:spPr>
        <p:txBody>
          <a:bodyPr wrap="square" rtlCol="0">
            <a:spAutoFit/>
          </a:bodyPr>
          <a:lstStyle/>
          <a:p>
            <a:pPr marL="285750" indent="-285750">
              <a:buFont typeface="Wingdings" panose="05000000000000000000" pitchFamily="2" charset="2"/>
              <a:buChar char="q"/>
            </a:pPr>
            <a:endParaRPr lang="tr-TR" altLang="tr-TR" sz="2400" dirty="0">
              <a:cs typeface="Times New Roman" panose="02020603050405020304" pitchFamily="18" charset="0"/>
            </a:endParaRPr>
          </a:p>
          <a:p>
            <a:pPr marL="285750" indent="-285750">
              <a:buFont typeface="Wingdings" panose="05000000000000000000" pitchFamily="2" charset="2"/>
              <a:buChar char="q"/>
            </a:pPr>
            <a:r>
              <a:rPr lang="tr-TR" altLang="tr-TR" sz="2400" dirty="0">
                <a:cs typeface="Times New Roman" panose="02020603050405020304" pitchFamily="18" charset="0"/>
              </a:rPr>
              <a:t>ORTAK PAZAR VE EKONOMİ POLİTİKALARININ YAKINLAŞTIRILMASI</a:t>
            </a:r>
          </a:p>
          <a:p>
            <a:pPr marL="285750" indent="-285750">
              <a:buFont typeface="Wingdings" panose="05000000000000000000" pitchFamily="2" charset="2"/>
              <a:buChar char="q"/>
            </a:pPr>
            <a:endParaRPr lang="tr-TR" altLang="tr-TR" sz="2400" dirty="0">
              <a:cs typeface="Times New Roman" panose="02020603050405020304" pitchFamily="18" charset="0"/>
            </a:endParaRPr>
          </a:p>
          <a:p>
            <a:pPr marL="285750" indent="-285750">
              <a:buFont typeface="Wingdings" panose="05000000000000000000" pitchFamily="2" charset="2"/>
              <a:buChar char="q"/>
            </a:pPr>
            <a:r>
              <a:rPr lang="tr-TR" altLang="tr-TR" sz="2400" dirty="0">
                <a:cs typeface="Times New Roman" panose="02020603050405020304" pitchFamily="18" charset="0"/>
              </a:rPr>
              <a:t>ORTAK TARIM, BALIKÇILIK, TAŞIMACILIK VE TİCARET POLİTİKALARI</a:t>
            </a:r>
          </a:p>
          <a:p>
            <a:pPr marL="285750" indent="-285750">
              <a:buFont typeface="Wingdings" panose="05000000000000000000" pitchFamily="2" charset="2"/>
              <a:buChar char="q"/>
            </a:pPr>
            <a:endParaRPr lang="tr-TR" altLang="tr-TR" sz="2400" dirty="0">
              <a:cs typeface="Times New Roman" panose="02020603050405020304" pitchFamily="18" charset="0"/>
            </a:endParaRPr>
          </a:p>
          <a:p>
            <a:pPr marL="285750" indent="-285750">
              <a:buFont typeface="Wingdings" panose="05000000000000000000" pitchFamily="2" charset="2"/>
              <a:buChar char="q"/>
            </a:pPr>
            <a:r>
              <a:rPr lang="tr-TR" altLang="tr-TR" sz="2400" dirty="0">
                <a:cs typeface="Times New Roman" panose="02020603050405020304" pitchFamily="18" charset="0"/>
              </a:rPr>
              <a:t>TOPLULUĞUN KURUMSAL YAPISI</a:t>
            </a:r>
          </a:p>
          <a:p>
            <a:pPr marL="285750" indent="-285750">
              <a:buFont typeface="Wingdings" panose="05000000000000000000" pitchFamily="2" charset="2"/>
              <a:buChar char="q"/>
            </a:pPr>
            <a:endParaRPr lang="tr-TR" altLang="tr-TR" sz="2400" dirty="0">
              <a:cs typeface="Times New Roman" panose="02020603050405020304" pitchFamily="18" charset="0"/>
            </a:endParaRPr>
          </a:p>
          <a:p>
            <a:pPr marL="285750" indent="-285750">
              <a:buFont typeface="Wingdings" panose="05000000000000000000" pitchFamily="2" charset="2"/>
              <a:buChar char="q"/>
            </a:pPr>
            <a:r>
              <a:rPr lang="tr-TR" altLang="tr-TR" sz="2400" dirty="0">
                <a:cs typeface="Times New Roman" panose="02020603050405020304" pitchFamily="18" charset="0"/>
              </a:rPr>
              <a:t>REKABET, TEKELLER, DEVLET YARDIMLARI, VERGİ POLİTİKALARI </a:t>
            </a:r>
          </a:p>
          <a:p>
            <a:pPr marL="285750" indent="-285750">
              <a:buFont typeface="Wingdings" panose="05000000000000000000" pitchFamily="2" charset="2"/>
              <a:buChar char="q"/>
            </a:pPr>
            <a:endParaRPr lang="tr-TR" altLang="tr-TR" sz="2400" dirty="0">
              <a:cs typeface="Times New Roman" panose="02020603050405020304" pitchFamily="18" charset="0"/>
            </a:endParaRPr>
          </a:p>
          <a:p>
            <a:pPr marL="285750" indent="-285750">
              <a:buFont typeface="Wingdings" panose="05000000000000000000" pitchFamily="2" charset="2"/>
              <a:buChar char="q"/>
            </a:pPr>
            <a:endParaRPr lang="tr-TR" sz="2400"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3089872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p:cNvSpPr>
            <a:spLocks noGrp="1"/>
          </p:cNvSpPr>
          <p:nvPr>
            <p:ph type="title"/>
          </p:nvPr>
        </p:nvSpPr>
        <p:spPr/>
        <p:txBody>
          <a:bodyPr>
            <a:normAutofit fontScale="90000"/>
          </a:bodyPr>
          <a:lstStyle/>
          <a:p>
            <a:pPr algn="ctr"/>
            <a:r>
              <a:rPr lang="tr-TR" b="1" dirty="0" smtClean="0">
                <a:solidFill>
                  <a:srgbClr val="FF0000"/>
                </a:solidFill>
              </a:rPr>
              <a:t>Avrupa Birliğine Giden Bütünleşme Yolları</a:t>
            </a:r>
            <a:endParaRPr lang="tr-TR" b="1" dirty="0">
              <a:solidFill>
                <a:srgbClr val="FF0000"/>
              </a:solidFill>
            </a:endParaRPr>
          </a:p>
        </p:txBody>
      </p:sp>
      <p:sp>
        <p:nvSpPr>
          <p:cNvPr id="8" name="İçerik Yer Tutucusu 7"/>
          <p:cNvSpPr>
            <a:spLocks noGrp="1"/>
          </p:cNvSpPr>
          <p:nvPr>
            <p:ph idx="1"/>
          </p:nvPr>
        </p:nvSpPr>
        <p:spPr>
          <a:xfrm>
            <a:off x="448965" y="2054656"/>
            <a:ext cx="8551480" cy="2443280"/>
          </a:xfrm>
        </p:spPr>
        <p:txBody>
          <a:bodyPr/>
          <a:lstStyle/>
          <a:p>
            <a:pPr marL="0" indent="0" algn="just">
              <a:buNone/>
            </a:pPr>
            <a:r>
              <a:rPr lang="tr-TR" b="1" u="sng" dirty="0" smtClean="0"/>
              <a:t>1. Ekonomik Bütünleşme: </a:t>
            </a:r>
            <a:r>
              <a:rPr lang="tr-TR" altLang="tr-TR" dirty="0" smtClean="0">
                <a:cs typeface="Times New Roman" panose="02020603050405020304" pitchFamily="18" charset="0"/>
              </a:rPr>
              <a:t>Ekonominin tek bir sektöründe başlayan ve yaratılan </a:t>
            </a:r>
            <a:r>
              <a:rPr lang="tr-TR" altLang="tr-TR" u="sng" dirty="0" smtClean="0">
                <a:cs typeface="Times New Roman" panose="02020603050405020304" pitchFamily="18" charset="0"/>
              </a:rPr>
              <a:t>karşılıklı bağımlılık</a:t>
            </a:r>
            <a:r>
              <a:rPr lang="tr-TR" altLang="tr-TR" dirty="0" smtClean="0">
                <a:cs typeface="Times New Roman" panose="02020603050405020304" pitchFamily="18" charset="0"/>
              </a:rPr>
              <a:t> ve </a:t>
            </a:r>
            <a:r>
              <a:rPr lang="tr-TR" altLang="tr-TR" u="sng" dirty="0" smtClean="0">
                <a:cs typeface="Times New Roman" panose="02020603050405020304" pitchFamily="18" charset="0"/>
              </a:rPr>
              <a:t>işlevsellik </a:t>
            </a:r>
            <a:r>
              <a:rPr lang="tr-TR" altLang="tr-TR" dirty="0" smtClean="0">
                <a:cs typeface="Times New Roman" panose="02020603050405020304" pitchFamily="18" charset="0"/>
              </a:rPr>
              <a:t>sonucu diğer sektörlerde yayılan; ardından siyasi bütünleşmeye de doğru götürecek tedrici bütünleşme modeli; </a:t>
            </a:r>
            <a:r>
              <a:rPr lang="tr-TR" altLang="tr-TR" u="sng" dirty="0" err="1" smtClean="0">
                <a:cs typeface="Times New Roman" panose="02020603050405020304" pitchFamily="18" charset="0"/>
              </a:rPr>
              <a:t>neo</a:t>
            </a:r>
            <a:r>
              <a:rPr lang="tr-TR" altLang="tr-TR" u="sng" dirty="0" smtClean="0">
                <a:cs typeface="Times New Roman" panose="02020603050405020304" pitchFamily="18" charset="0"/>
              </a:rPr>
              <a:t>-fonksiyonalizm</a:t>
            </a:r>
            <a:r>
              <a:rPr lang="tr-TR" altLang="tr-TR" dirty="0" smtClean="0">
                <a:cs typeface="Times New Roman" panose="02020603050405020304" pitchFamily="18" charset="0"/>
              </a:rPr>
              <a:t>, </a:t>
            </a:r>
            <a:r>
              <a:rPr lang="tr-TR" altLang="tr-TR" u="sng" dirty="0" smtClean="0">
                <a:cs typeface="Times New Roman" panose="02020603050405020304" pitchFamily="18" charset="0"/>
              </a:rPr>
              <a:t>“</a:t>
            </a:r>
            <a:r>
              <a:rPr lang="tr-TR" altLang="tr-TR" u="sng" dirty="0" err="1" smtClean="0">
                <a:cs typeface="Times New Roman" panose="02020603050405020304" pitchFamily="18" charset="0"/>
              </a:rPr>
              <a:t>spıll</a:t>
            </a:r>
            <a:r>
              <a:rPr lang="tr-TR" altLang="tr-TR" u="sng" dirty="0" smtClean="0">
                <a:cs typeface="Times New Roman" panose="02020603050405020304" pitchFamily="18" charset="0"/>
              </a:rPr>
              <a:t> </a:t>
            </a:r>
            <a:r>
              <a:rPr lang="tr-TR" altLang="tr-TR" u="sng" dirty="0" err="1" smtClean="0">
                <a:cs typeface="Times New Roman" panose="02020603050405020304" pitchFamily="18" charset="0"/>
              </a:rPr>
              <a:t>over</a:t>
            </a:r>
            <a:r>
              <a:rPr lang="tr-TR" altLang="tr-TR" dirty="0" smtClean="0">
                <a:cs typeface="Times New Roman" panose="02020603050405020304" pitchFamily="18" charset="0"/>
              </a:rPr>
              <a:t>” etkisi…</a:t>
            </a:r>
          </a:p>
          <a:p>
            <a:pPr marL="0" indent="0">
              <a:buNone/>
            </a:pPr>
            <a:endParaRPr lang="tr-TR" dirty="0"/>
          </a:p>
        </p:txBody>
      </p:sp>
      <p:sp>
        <p:nvSpPr>
          <p:cNvPr id="9" name="Dikdörtgen 8"/>
          <p:cNvSpPr/>
          <p:nvPr/>
        </p:nvSpPr>
        <p:spPr>
          <a:xfrm>
            <a:off x="143555" y="4272677"/>
            <a:ext cx="8535010" cy="2308324"/>
          </a:xfrm>
          <a:prstGeom prst="rect">
            <a:avLst/>
          </a:prstGeom>
        </p:spPr>
        <p:txBody>
          <a:bodyPr wrap="square">
            <a:spAutoFit/>
          </a:bodyPr>
          <a:lstStyle/>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spillover</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etkisi; </a:t>
            </a:r>
            <a:r>
              <a:rPr lang="tr-TR" dirty="0" smtClean="0">
                <a:latin typeface="Times New Roman" panose="02020603050405020304" pitchFamily="18" charset="0"/>
                <a:cs typeface="Times New Roman" panose="02020603050405020304" pitchFamily="18" charset="0"/>
              </a:rPr>
              <a:t>AKÇT</a:t>
            </a:r>
            <a:r>
              <a:rPr lang="tr-TR" dirty="0">
                <a:latin typeface="Times New Roman" panose="02020603050405020304" pitchFamily="18" charset="0"/>
                <a:cs typeface="Times New Roman" panose="02020603050405020304" pitchFamily="18" charset="0"/>
              </a:rPr>
              <a:t> girişiminde yalnızca kömür ve çelik sektöründe üye ülkeler arasında gerçekleşen ekonomik birlikteliğin; gerek zaman içinde kaynakların verimli kullanımıyla birlikte refah düzeyinin artması sonucu üye devlet vatandaşlarının yeni </a:t>
            </a:r>
            <a:r>
              <a:rPr lang="tr-TR" dirty="0" err="1">
                <a:latin typeface="Times New Roman" panose="02020603050405020304" pitchFamily="18" charset="0"/>
                <a:cs typeface="Times New Roman" panose="02020603050405020304" pitchFamily="18" charset="0"/>
              </a:rPr>
              <a:t>uluslarüstü</a:t>
            </a:r>
            <a:r>
              <a:rPr lang="tr-TR" dirty="0">
                <a:latin typeface="Times New Roman" panose="02020603050405020304" pitchFamily="18" charset="0"/>
                <a:cs typeface="Times New Roman" panose="02020603050405020304" pitchFamily="18" charset="0"/>
              </a:rPr>
              <a:t> yapıya yönelik sadakatinin </a:t>
            </a:r>
            <a:r>
              <a:rPr lang="tr-TR" dirty="0" smtClean="0">
                <a:latin typeface="Times New Roman" panose="02020603050405020304" pitchFamily="18" charset="0"/>
                <a:cs typeface="Times New Roman" panose="02020603050405020304" pitchFamily="18" charset="0"/>
              </a:rPr>
              <a:t>artması, </a:t>
            </a:r>
            <a:r>
              <a:rPr lang="tr-TR" dirty="0">
                <a:latin typeface="Times New Roman" panose="02020603050405020304" pitchFamily="18" charset="0"/>
                <a:cs typeface="Times New Roman" panose="02020603050405020304" pitchFamily="18" charset="0"/>
              </a:rPr>
              <a:t>gerekse belli sektörlerde başlayan ekonomik bütünleşmenin zaman içinde kaçınılmaz olarak diğer sektörler açısından da düzenleme yapılmasını zorunlu kılacak olmasına bağlı olarak söz konusu ekonomik entegrasyonun önce tüm ekonomik </a:t>
            </a:r>
            <a:r>
              <a:rPr lang="tr-TR" dirty="0" smtClean="0">
                <a:latin typeface="Times New Roman" panose="02020603050405020304" pitchFamily="18" charset="0"/>
                <a:cs typeface="Times New Roman" panose="02020603050405020304" pitchFamily="18" charset="0"/>
              </a:rPr>
              <a:t>sektörlere, </a:t>
            </a:r>
            <a:r>
              <a:rPr lang="tr-TR" dirty="0">
                <a:latin typeface="Times New Roman" panose="02020603050405020304" pitchFamily="18" charset="0"/>
                <a:cs typeface="Times New Roman" panose="02020603050405020304" pitchFamily="18" charset="0"/>
              </a:rPr>
              <a:t>ardından da ekonomik alandan siyasi alana sirayet </a:t>
            </a:r>
            <a:r>
              <a:rPr lang="tr-TR" dirty="0" smtClean="0">
                <a:latin typeface="Times New Roman" panose="02020603050405020304" pitchFamily="18" charset="0"/>
                <a:cs typeface="Times New Roman" panose="02020603050405020304" pitchFamily="18" charset="0"/>
              </a:rPr>
              <a:t>edeceği </a:t>
            </a:r>
            <a:r>
              <a:rPr lang="tr-TR" dirty="0">
                <a:latin typeface="Times New Roman" panose="02020603050405020304" pitchFamily="18" charset="0"/>
                <a:cs typeface="Times New Roman" panose="02020603050405020304" pitchFamily="18" charset="0"/>
              </a:rPr>
              <a:t>varsayımına dayanmaktadır.</a:t>
            </a:r>
          </a:p>
        </p:txBody>
      </p:sp>
      <p:sp>
        <p:nvSpPr>
          <p:cNvPr id="5" name="Dikdörtgen 4"/>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394119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749245"/>
            <a:ext cx="8246070" cy="3918803"/>
          </a:xfrm>
        </p:spPr>
        <p:txBody>
          <a:bodyPr>
            <a:normAutofit fontScale="92500" lnSpcReduction="20000"/>
          </a:bodyPr>
          <a:lstStyle/>
          <a:p>
            <a:pPr algn="just">
              <a:buNone/>
            </a:pPr>
            <a:r>
              <a:rPr lang="tr-TR" altLang="tr-TR" b="1" dirty="0">
                <a:cs typeface="Times New Roman" panose="02020603050405020304" pitchFamily="18" charset="0"/>
              </a:rPr>
              <a:t>2. ULUSLARÜSTÜ BÜTÜNLEŞME:</a:t>
            </a:r>
            <a:r>
              <a:rPr lang="tr-TR" altLang="tr-TR" dirty="0">
                <a:cs typeface="Times New Roman" panose="02020603050405020304" pitchFamily="18" charset="0"/>
              </a:rPr>
              <a:t> YETKİ DEVRİ YA DA PAYLAŞILMASI; KURUMSAL YAPIDAKİ </a:t>
            </a:r>
            <a:r>
              <a:rPr lang="tr-TR" altLang="tr-TR" u="sng" dirty="0">
                <a:cs typeface="Times New Roman" panose="02020603050405020304" pitchFamily="18" charset="0"/>
              </a:rPr>
              <a:t>ULUSLARÜSTÜLÜK</a:t>
            </a:r>
          </a:p>
          <a:p>
            <a:pPr algn="just">
              <a:buNone/>
            </a:pPr>
            <a:endParaRPr lang="tr-TR" altLang="tr-TR" dirty="0">
              <a:cs typeface="Times New Roman" panose="02020603050405020304" pitchFamily="18" charset="0"/>
            </a:endParaRPr>
          </a:p>
          <a:p>
            <a:pPr algn="just">
              <a:buNone/>
            </a:pPr>
            <a:r>
              <a:rPr lang="tr-TR" altLang="tr-TR" b="1" dirty="0" smtClean="0">
                <a:cs typeface="Times New Roman" panose="02020603050405020304" pitchFamily="18" charset="0"/>
              </a:rPr>
              <a:t>3</a:t>
            </a:r>
            <a:r>
              <a:rPr lang="tr-TR" altLang="tr-TR" b="1" dirty="0">
                <a:cs typeface="Times New Roman" panose="02020603050405020304" pitchFamily="18" charset="0"/>
              </a:rPr>
              <a:t>.</a:t>
            </a:r>
            <a:r>
              <a:rPr lang="tr-TR" altLang="tr-TR" dirty="0">
                <a:cs typeface="Times New Roman" panose="02020603050405020304" pitchFamily="18" charset="0"/>
              </a:rPr>
              <a:t> </a:t>
            </a:r>
            <a:r>
              <a:rPr lang="tr-TR" altLang="tr-TR" b="1" dirty="0">
                <a:cs typeface="Times New Roman" panose="02020603050405020304" pitchFamily="18" charset="0"/>
              </a:rPr>
              <a:t>HUKUKİ BÜTÜNLEŞME:</a:t>
            </a:r>
            <a:r>
              <a:rPr lang="tr-TR" altLang="tr-TR" dirty="0">
                <a:cs typeface="Times New Roman" panose="02020603050405020304" pitchFamily="18" charset="0"/>
              </a:rPr>
              <a:t> HUKUKUN ARAÇ OLARAK KULLANILDIĞI VE </a:t>
            </a:r>
            <a:r>
              <a:rPr lang="tr-TR" altLang="tr-TR" u="sng" dirty="0">
                <a:cs typeface="Times New Roman" panose="02020603050405020304" pitchFamily="18" charset="0"/>
              </a:rPr>
              <a:t>ORTAK BİR HUKUK DÜZENİ YARATMAK YOLUYLA</a:t>
            </a:r>
            <a:r>
              <a:rPr lang="tr-TR" altLang="tr-TR" dirty="0">
                <a:cs typeface="Times New Roman" panose="02020603050405020304" pitchFamily="18" charset="0"/>
              </a:rPr>
              <a:t> ÜYE ÜLKELERİN BİRBİRİNE BAĞLANDIĞI BİR BÜTÜNLEŞME TESİS ETME</a:t>
            </a:r>
          </a:p>
          <a:p>
            <a:endParaRPr lang="tr-TR" altLang="tr-TR" sz="3600" b="1" dirty="0">
              <a:cs typeface="Times New Roman" panose="02020603050405020304" pitchFamily="18" charset="0"/>
            </a:endParaRPr>
          </a:p>
          <a:p>
            <a:pPr marL="0" indent="0" algn="ctr">
              <a:buNone/>
            </a:pPr>
            <a:r>
              <a:rPr lang="tr-TR" altLang="tr-TR" sz="3600" b="1" dirty="0">
                <a:cs typeface="Times New Roman" panose="02020603050405020304" pitchFamily="18" charset="0"/>
              </a:rPr>
              <a:t>AB BÜTÜNLEŞMESİ SÜRECİNDE BU ÜÇÜ BİRLİKTE KULLANILMIŞTIR.</a:t>
            </a:r>
          </a:p>
          <a:p>
            <a:pPr marL="0" indent="0">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8129196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43555" y="2045088"/>
            <a:ext cx="8551480" cy="4639403"/>
          </a:xfrm>
        </p:spPr>
        <p:txBody>
          <a:bodyPr>
            <a:normAutofit/>
          </a:bodyPr>
          <a:lstStyle/>
          <a:p>
            <a:pPr marL="0" indent="0" algn="just">
              <a:buNone/>
            </a:pPr>
            <a:r>
              <a:rPr lang="tr-TR" b="1" i="1" dirty="0">
                <a:latin typeface="Times New Roman" panose="02020603050405020304" pitchFamily="18" charset="0"/>
                <a:cs typeface="Times New Roman" panose="02020603050405020304" pitchFamily="18" charset="0"/>
              </a:rPr>
              <a:t>İlk Genişleme Dalgası</a:t>
            </a:r>
          </a:p>
          <a:p>
            <a:pPr marL="0" indent="0" algn="ctr">
              <a:buNone/>
            </a:pPr>
            <a:r>
              <a:rPr lang="tr-TR" dirty="0" smtClean="0"/>
              <a:t>	</a:t>
            </a:r>
          </a:p>
          <a:p>
            <a:pPr marL="0" indent="0" algn="ctr">
              <a:buNone/>
            </a:pPr>
            <a:r>
              <a:rPr lang="tr-TR" dirty="0" err="1" smtClean="0"/>
              <a:t>Altılar’ın</a:t>
            </a:r>
            <a:r>
              <a:rPr lang="tr-TR" dirty="0" smtClean="0"/>
              <a:t> </a:t>
            </a:r>
            <a:r>
              <a:rPr lang="tr-TR" dirty="0"/>
              <a:t>başarısı </a:t>
            </a:r>
            <a:r>
              <a:rPr lang="tr-TR" b="1" dirty="0"/>
              <a:t>Birleşik Krallık, Danimarka ve İrlanda’yı</a:t>
            </a:r>
            <a:r>
              <a:rPr lang="tr-TR" dirty="0"/>
              <a:t> Topluluk üyeliğine başvurmaya yöneltti. General de </a:t>
            </a:r>
            <a:r>
              <a:rPr lang="tr-TR" dirty="0" err="1"/>
              <a:t>Gaulle</a:t>
            </a:r>
            <a:r>
              <a:rPr lang="tr-TR" dirty="0"/>
              <a:t> yönetimindeki Fransa’nın 1963′de ve 1967′de İngiltere’nin üyeliğine karşı iki kez veto yetkisini kullandığı çetin bir pazarlık dönemini takiben, bu üç ülke </a:t>
            </a:r>
            <a:r>
              <a:rPr lang="tr-TR" b="1" dirty="0"/>
              <a:t>1973</a:t>
            </a:r>
            <a:r>
              <a:rPr lang="tr-TR" dirty="0"/>
              <a:t>′te üye oldular</a:t>
            </a:r>
            <a:r>
              <a:rPr lang="tr-TR" dirty="0" smtClean="0"/>
              <a:t>.</a:t>
            </a:r>
            <a:endParaRPr lang="tr-TR" dirty="0"/>
          </a:p>
        </p:txBody>
      </p:sp>
      <p:sp>
        <p:nvSpPr>
          <p:cNvPr id="6" name="Dikdörtgen 5"/>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26" name="Picture 2" descr="Europa_ampliaciones_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644"/>
            <a:ext cx="2667000" cy="197559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Europa_ampliaciones_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0"/>
            <a:ext cx="2821230" cy="188281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Europa_ampliaciones_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8230" y="0"/>
            <a:ext cx="3655770" cy="1975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89981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907080" y="2360065"/>
            <a:ext cx="7321605" cy="2595985"/>
          </a:xfrm>
        </p:spPr>
        <p:txBody>
          <a:bodyPr/>
          <a:lstStyle/>
          <a:p>
            <a:pPr marL="0" indent="0" algn="just">
              <a:buNone/>
            </a:pPr>
            <a:r>
              <a:rPr lang="tr-TR" sz="3000" b="1" i="1" dirty="0">
                <a:latin typeface="Times New Roman" panose="02020603050405020304" pitchFamily="18" charset="0"/>
                <a:cs typeface="Times New Roman" panose="02020603050405020304" pitchFamily="18" charset="0"/>
              </a:rPr>
              <a:t>1980′ler: Topluluk Güneye Doğru Genişliyor</a:t>
            </a:r>
            <a:endParaRPr lang="tr-TR" sz="3000" b="1" dirty="0">
              <a:latin typeface="Times New Roman" panose="02020603050405020304" pitchFamily="18" charset="0"/>
              <a:cs typeface="Times New Roman" panose="02020603050405020304" pitchFamily="18" charset="0"/>
            </a:endParaRPr>
          </a:p>
          <a:p>
            <a:pPr marL="0" indent="0" algn="just">
              <a:buNone/>
            </a:pPr>
            <a:r>
              <a:rPr lang="tr-TR" dirty="0"/>
              <a:t>	Topluluk 1981′de </a:t>
            </a:r>
            <a:r>
              <a:rPr lang="tr-TR" b="1" dirty="0"/>
              <a:t>Yunanistan</a:t>
            </a:r>
            <a:r>
              <a:rPr lang="tr-TR" dirty="0"/>
              <a:t>’ın, 1986′da da </a:t>
            </a:r>
            <a:r>
              <a:rPr lang="tr-TR" b="1" dirty="0"/>
              <a:t>İspanya ve Portekiz’in</a:t>
            </a:r>
            <a:r>
              <a:rPr lang="tr-TR" dirty="0"/>
              <a:t> katılmalarıyla güneye doğru genişledi. Böylece, üye sayısı 12′ye ulaştı.</a:t>
            </a:r>
          </a:p>
          <a:p>
            <a:pPr marL="0" indent="0">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958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1670" y="1291130"/>
            <a:ext cx="8551480" cy="4275740"/>
          </a:xfrm>
        </p:spPr>
        <p:txBody>
          <a:bodyPr>
            <a:normAutofit/>
          </a:bodyPr>
          <a:lstStyle/>
          <a:p>
            <a:pPr marL="0" indent="0" algn="ctr">
              <a:buNone/>
            </a:pPr>
            <a:r>
              <a:rPr lang="tr-TR" b="1" dirty="0" smtClean="0"/>
              <a:t>Avrupa Para Sistemi (1979)</a:t>
            </a:r>
          </a:p>
          <a:p>
            <a:pPr marL="0" indent="0">
              <a:buNone/>
            </a:pPr>
            <a:r>
              <a:rPr lang="tr-TR" dirty="0" smtClean="0"/>
              <a:t>Bu sistemin temelini Avrupa Para Birimi ECU oluşturur.</a:t>
            </a:r>
            <a:endParaRPr lang="tr-TR" dirty="0"/>
          </a:p>
          <a:p>
            <a:pPr marL="0" indent="0">
              <a:buNone/>
            </a:pPr>
            <a:r>
              <a:rPr lang="tr-TR" dirty="0" smtClean="0"/>
              <a:t>EURO </a:t>
            </a:r>
            <a:r>
              <a:rPr lang="tr-TR" dirty="0" err="1" smtClean="0"/>
              <a:t>nun</a:t>
            </a:r>
            <a:r>
              <a:rPr lang="tr-TR" dirty="0" smtClean="0"/>
              <a:t> atası olarak kabul edilir. Para sepeti tekniğine göre oluşturulmuş bir hesap birimi idi, üye paralarının ekonomik ağırlıklarına göre belirlenen miktarlarının </a:t>
            </a:r>
            <a:r>
              <a:rPr lang="tr-TR" dirty="0" err="1" smtClean="0"/>
              <a:t>biraraya</a:t>
            </a:r>
            <a:r>
              <a:rPr lang="tr-TR" dirty="0" smtClean="0"/>
              <a:t> getirilmesinden oluşuyordu.</a:t>
            </a:r>
            <a:endParaRPr lang="tr-TR" dirty="0"/>
          </a:p>
          <a:p>
            <a:pPr marL="0" indent="0">
              <a:buNone/>
            </a:pPr>
            <a:r>
              <a:rPr lang="tr-TR" dirty="0" err="1" smtClean="0"/>
              <a:t>Örn</a:t>
            </a:r>
            <a:r>
              <a:rPr lang="tr-TR" dirty="0" smtClean="0"/>
              <a:t>: Alman markına yaklaşık %30, Fransız </a:t>
            </a:r>
            <a:r>
              <a:rPr lang="tr-TR" smtClean="0"/>
              <a:t>Frankına</a:t>
            </a:r>
            <a:r>
              <a:rPr lang="tr-TR" dirty="0" smtClean="0"/>
              <a:t> da %20 ağırlık verilmişti.</a:t>
            </a:r>
            <a:endParaRPr lang="tr-TR" dirty="0"/>
          </a:p>
        </p:txBody>
      </p:sp>
      <p:sp>
        <p:nvSpPr>
          <p:cNvPr id="4" name="Metin kutusu 3"/>
          <p:cNvSpPr txBox="1"/>
          <p:nvPr/>
        </p:nvSpPr>
        <p:spPr>
          <a:xfrm>
            <a:off x="296260" y="5414165"/>
            <a:ext cx="6260905" cy="1323439"/>
          </a:xfrm>
          <a:prstGeom prst="rect">
            <a:avLst/>
          </a:prstGeom>
          <a:noFill/>
        </p:spPr>
        <p:txBody>
          <a:bodyPr wrap="square" rtlCol="0">
            <a:spAutoFit/>
          </a:bodyPr>
          <a:lstStyle/>
          <a:p>
            <a:r>
              <a:rPr lang="tr-TR" sz="1600" b="1" dirty="0" smtClean="0"/>
              <a:t>(1970) </a:t>
            </a:r>
            <a:r>
              <a:rPr lang="tr-TR" sz="1600" b="1" dirty="0" err="1" smtClean="0"/>
              <a:t>Werner</a:t>
            </a:r>
            <a:r>
              <a:rPr lang="tr-TR" sz="1600" b="1" dirty="0" smtClean="0"/>
              <a:t> Planı Üç Aşamalı</a:t>
            </a:r>
          </a:p>
          <a:p>
            <a:r>
              <a:rPr lang="tr-TR" sz="1600" dirty="0" smtClean="0"/>
              <a:t>1.Üye Devletlerin döviz kurlarındaki dalgalanmalar sınırlandırılacak</a:t>
            </a:r>
          </a:p>
          <a:p>
            <a:r>
              <a:rPr lang="tr-TR" sz="1600" dirty="0" smtClean="0"/>
              <a:t>2. Avrupa Parasal İşbirliği Fonu (FECOM) kısa ve uzun vadeli krediler için</a:t>
            </a:r>
          </a:p>
          <a:p>
            <a:r>
              <a:rPr lang="tr-TR" sz="1600" dirty="0" smtClean="0"/>
              <a:t>3.Döviz kurları geriye dönülemeyecek şekilde sabitlenmesi için bölgesel merkez bankası kurulması</a:t>
            </a:r>
            <a:endParaRPr lang="tr-TR" sz="1600" dirty="0"/>
          </a:p>
        </p:txBody>
      </p:sp>
      <p:sp>
        <p:nvSpPr>
          <p:cNvPr id="5" name="Dikdörtgen 4"/>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195362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596540"/>
            <a:ext cx="8398775" cy="3206805"/>
          </a:xfrm>
        </p:spPr>
        <p:txBody>
          <a:bodyPr>
            <a:noAutofit/>
          </a:bodyPr>
          <a:lstStyle/>
          <a:p>
            <a:pPr marL="0" indent="0" algn="ctr">
              <a:buNone/>
            </a:pPr>
            <a:r>
              <a:rPr lang="tr-TR" sz="3200" dirty="0" smtClean="0">
                <a:latin typeface="Times New Roman" panose="02020603050405020304" pitchFamily="18" charset="0"/>
                <a:cs typeface="Times New Roman" panose="02020603050405020304" pitchFamily="18" charset="0"/>
              </a:rPr>
              <a:t>	Avrupa </a:t>
            </a:r>
            <a:r>
              <a:rPr lang="tr-TR" sz="3200" dirty="0">
                <a:latin typeface="Times New Roman" panose="02020603050405020304" pitchFamily="18" charset="0"/>
                <a:cs typeface="Times New Roman" panose="02020603050405020304" pitchFamily="18" charset="0"/>
              </a:rPr>
              <a:t>yüzyıllarca, sık sık kanlı savaşlara sahne oldu.1870-1945 yılları arasında Fransa ve Almanya üç kez savaştılar. Bu savaşlarda birçok insan yaşamını yitirdi. Bu felaketler üzerine bazı Avrupalı lider ve düşünürleri, barışın sürdürülebilir olmasının tek yolunun, ülkelerin ekonomik ve siyasi yönlerden birleşmesi olduğu fikrine vardılar. </a:t>
            </a:r>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5541838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55" y="1670694"/>
            <a:ext cx="8704185" cy="5218262"/>
          </a:xfrm>
        </p:spPr>
        <p:txBody>
          <a:bodyPr>
            <a:noAutofit/>
          </a:bodyPr>
          <a:lstStyle/>
          <a:p>
            <a:pPr marL="0" indent="0" algn="just">
              <a:buNone/>
            </a:pPr>
            <a:endParaRPr lang="tr-TR" sz="1800" dirty="0" smtClean="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	</a:t>
            </a:r>
            <a:r>
              <a:rPr lang="tr-TR" sz="1800" dirty="0" smtClean="0">
                <a:latin typeface="Times New Roman" panose="02020603050405020304" pitchFamily="18" charset="0"/>
                <a:cs typeface="Times New Roman" panose="02020603050405020304" pitchFamily="18" charset="0"/>
              </a:rPr>
              <a:t>Dünyadaki </a:t>
            </a:r>
            <a:r>
              <a:rPr lang="tr-TR" sz="1800" dirty="0">
                <a:latin typeface="Times New Roman" panose="02020603050405020304" pitchFamily="18" charset="0"/>
                <a:cs typeface="Times New Roman" panose="02020603050405020304" pitchFamily="18" charset="0"/>
              </a:rPr>
              <a:t>durgunluk ve mali yükün paylaşımı konusundaki iç çekişmeler 1980 başlarında bir “Avrupa karamsarlığı” havasının doğmasına neden oldu. Ancak, 1984′ten sonra bunun yerini Topluluğun canlandırılması konusunda daha umutlu beklentiler aldı. </a:t>
            </a:r>
            <a:r>
              <a:rPr lang="tr-TR" sz="1800" dirty="0" err="1">
                <a:latin typeface="Times New Roman" panose="02020603050405020304" pitchFamily="18" charset="0"/>
                <a:cs typeface="Times New Roman" panose="02020603050405020304" pitchFamily="18" charset="0"/>
              </a:rPr>
              <a:t>Jacques</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Delors</a:t>
            </a:r>
            <a:r>
              <a:rPr lang="tr-TR" sz="1800" dirty="0">
                <a:latin typeface="Times New Roman" panose="02020603050405020304" pitchFamily="18" charset="0"/>
                <a:cs typeface="Times New Roman" panose="02020603050405020304" pitchFamily="18" charset="0"/>
              </a:rPr>
              <a:t> başkanlığındaki Komisyonun 1985′te hazırladığı Beyaz Kitaba dayanarak Topluluk 1 Ocak 1993′e kadar </a:t>
            </a:r>
            <a:r>
              <a:rPr lang="tr-TR" sz="1800" b="1" dirty="0">
                <a:latin typeface="Times New Roman" panose="02020603050405020304" pitchFamily="18" charset="0"/>
                <a:cs typeface="Times New Roman" panose="02020603050405020304" pitchFamily="18" charset="0"/>
              </a:rPr>
              <a:t>tek pazar oluşturmayı </a:t>
            </a:r>
            <a:r>
              <a:rPr lang="tr-TR" sz="1800" dirty="0">
                <a:latin typeface="Times New Roman" panose="02020603050405020304" pitchFamily="18" charset="0"/>
                <a:cs typeface="Times New Roman" panose="02020603050405020304" pitchFamily="18" charset="0"/>
              </a:rPr>
              <a:t>kendisine hedef edindi. Avrupa Tek Senedi, </a:t>
            </a:r>
            <a:r>
              <a:rPr lang="tr-TR" sz="1800" b="1" dirty="0">
                <a:latin typeface="Times New Roman" panose="02020603050405020304" pitchFamily="18" charset="0"/>
                <a:cs typeface="Times New Roman" panose="02020603050405020304" pitchFamily="18" charset="0"/>
              </a:rPr>
              <a:t>17 Şubat 1986′da </a:t>
            </a:r>
            <a:r>
              <a:rPr lang="tr-TR" sz="1800" dirty="0">
                <a:latin typeface="Times New Roman" panose="02020603050405020304" pitchFamily="18" charset="0"/>
                <a:cs typeface="Times New Roman" panose="02020603050405020304" pitchFamily="18" charset="0"/>
              </a:rPr>
              <a:t>Almanya, Belçika, Fransa, Hollanda, İngiltere, İrlanda, İspanya, Lüksemburg ve Portekiz tarafından, </a:t>
            </a:r>
            <a:r>
              <a:rPr lang="tr-TR" sz="1800" b="1" dirty="0">
                <a:latin typeface="Times New Roman" panose="02020603050405020304" pitchFamily="18" charset="0"/>
                <a:cs typeface="Times New Roman" panose="02020603050405020304" pitchFamily="18" charset="0"/>
              </a:rPr>
              <a:t>28 Şubat 1986′da </a:t>
            </a:r>
            <a:r>
              <a:rPr lang="tr-TR" sz="1800" dirty="0">
                <a:latin typeface="Times New Roman" panose="02020603050405020304" pitchFamily="18" charset="0"/>
                <a:cs typeface="Times New Roman" panose="02020603050405020304" pitchFamily="18" charset="0"/>
              </a:rPr>
              <a:t>ise Danimarka, İtalya ve Yunanistan tarafından imzalandı</a:t>
            </a:r>
            <a:r>
              <a:rPr lang="tr-TR" sz="1800" dirty="0" smtClean="0">
                <a:latin typeface="Times New Roman" panose="02020603050405020304" pitchFamily="18" charset="0"/>
                <a:cs typeface="Times New Roman" panose="02020603050405020304" pitchFamily="18" charset="0"/>
              </a:rPr>
              <a:t>.</a:t>
            </a:r>
          </a:p>
          <a:p>
            <a:pPr marL="0" indent="0" algn="just">
              <a:buNone/>
            </a:pPr>
            <a:r>
              <a:rPr lang="tr-TR" sz="1800" dirty="0">
                <a:latin typeface="Times New Roman" panose="02020603050405020304" pitchFamily="18" charset="0"/>
                <a:cs typeface="Times New Roman" panose="02020603050405020304" pitchFamily="18" charset="0"/>
              </a:rPr>
              <a:t>	</a:t>
            </a:r>
            <a:r>
              <a:rPr lang="tr-TR" sz="1800" dirty="0" smtClean="0">
                <a:latin typeface="Times New Roman" panose="02020603050405020304" pitchFamily="18" charset="0"/>
                <a:cs typeface="Times New Roman" panose="02020603050405020304" pitchFamily="18" charset="0"/>
              </a:rPr>
              <a:t>Berlin </a:t>
            </a:r>
            <a:r>
              <a:rPr lang="tr-TR" sz="1800" dirty="0">
                <a:latin typeface="Times New Roman" panose="02020603050405020304" pitchFamily="18" charset="0"/>
                <a:cs typeface="Times New Roman" panose="02020603050405020304" pitchFamily="18" charset="0"/>
              </a:rPr>
              <a:t>Duvarı’nın yıkılmasının ardından 3 Kasım 1990′da iki Almanya’nın birleşmesi, Merkezi ve Doğu Avrupa ülkelerinin Sovyet denetiminden kurtulmaları ve demokratikleşmeleri, Aralık 1991′de de Sovyetler Birliği’nin çözülmesi Avrupa’nın siyasi yapısını baştan aşağı değiştirdi. Üye Devletler bağlarını güçlendirme kararlılığıyla, temel özellikleri </a:t>
            </a:r>
            <a:r>
              <a:rPr lang="tr-TR" sz="1800" i="1" dirty="0">
                <a:latin typeface="Times New Roman" panose="02020603050405020304" pitchFamily="18" charset="0"/>
                <a:cs typeface="Times New Roman" panose="02020603050405020304" pitchFamily="18" charset="0"/>
              </a:rPr>
              <a:t>9-10 Aralık 1991′de Maastricht’te toplanan Avrupa Birliği Zirvesi’nde kararlaştırılan yeni bir Antlaşmanın müzakerelerine başladılar. </a:t>
            </a:r>
            <a:r>
              <a:rPr lang="tr-TR" sz="2000" b="1" i="1" dirty="0">
                <a:latin typeface="Times New Roman" panose="02020603050405020304" pitchFamily="18" charset="0"/>
                <a:cs typeface="Times New Roman" panose="02020603050405020304" pitchFamily="18" charset="0"/>
              </a:rPr>
              <a:t>Maastricht Antlaşması, diğer adıyla Avrupa Birliği Antlaşması, 1 Kasım 1993 tarihinde yürürlüğe girdi</a:t>
            </a:r>
            <a:r>
              <a:rPr lang="tr-TR" sz="1800" dirty="0">
                <a:latin typeface="Times New Roman" panose="02020603050405020304" pitchFamily="18" charset="0"/>
                <a:cs typeface="Times New Roman" panose="02020603050405020304" pitchFamily="18" charset="0"/>
              </a:rPr>
              <a:t>. </a:t>
            </a:r>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1517900" y="1291130"/>
            <a:ext cx="3092129" cy="523220"/>
          </a:xfrm>
          <a:prstGeom prst="rect">
            <a:avLst/>
          </a:prstGeom>
        </p:spPr>
        <p:txBody>
          <a:bodyPr wrap="none">
            <a:spAutoFit/>
          </a:bodyPr>
          <a:lstStyle/>
          <a:p>
            <a:pPr algn="just"/>
            <a:r>
              <a:rPr lang="tr-TR" sz="2800" b="1" dirty="0">
                <a:latin typeface="Times New Roman" panose="02020603050405020304" pitchFamily="18" charset="0"/>
                <a:cs typeface="Times New Roman" panose="02020603050405020304" pitchFamily="18" charset="0"/>
              </a:rPr>
              <a:t>Avrupa Tek Senedi</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83772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4630" y="833015"/>
            <a:ext cx="7779719" cy="763525"/>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tr-TR" b="1" dirty="0"/>
              <a:t>Tek Senet İle Kurumsal Alandaki </a:t>
            </a:r>
            <a:r>
              <a:rPr lang="tr-TR" b="1" dirty="0" smtClean="0"/>
              <a:t>Değişiklikler</a:t>
            </a:r>
            <a:endParaRPr lang="tr-TR" b="1" dirty="0"/>
          </a:p>
        </p:txBody>
      </p:sp>
      <p:sp>
        <p:nvSpPr>
          <p:cNvPr id="3" name="İçerik Yer Tutucusu 2"/>
          <p:cNvSpPr>
            <a:spLocks noGrp="1"/>
          </p:cNvSpPr>
          <p:nvPr>
            <p:ph idx="1"/>
          </p:nvPr>
        </p:nvSpPr>
        <p:spPr>
          <a:xfrm>
            <a:off x="525386" y="2207360"/>
            <a:ext cx="8093365" cy="3664920"/>
          </a:xfrm>
        </p:spPr>
        <p:txBody>
          <a:bodyPr>
            <a:normAutofit/>
          </a:bodyPr>
          <a:lstStyle/>
          <a:p>
            <a:pPr marL="609600" indent="-609600" algn="ctr">
              <a:lnSpc>
                <a:spcPct val="90000"/>
              </a:lnSpc>
              <a:buFontTx/>
              <a:buAutoNum type="alphaLcParenR"/>
            </a:pPr>
            <a:r>
              <a:rPr lang="tr-TR" altLang="tr-TR" dirty="0" smtClean="0">
                <a:cs typeface="Times New Roman" panose="02020603050405020304" pitchFamily="18" charset="0"/>
              </a:rPr>
              <a:t>Oybirliğinden </a:t>
            </a:r>
            <a:r>
              <a:rPr lang="tr-TR" altLang="tr-TR" u="sng" dirty="0" smtClean="0">
                <a:cs typeface="Times New Roman" panose="02020603050405020304" pitchFamily="18" charset="0"/>
              </a:rPr>
              <a:t>nitelikli oy çokluğuna</a:t>
            </a:r>
            <a:r>
              <a:rPr lang="tr-TR" altLang="tr-TR" dirty="0" smtClean="0">
                <a:cs typeface="Times New Roman" panose="02020603050405020304" pitchFamily="18" charset="0"/>
              </a:rPr>
              <a:t> geçiş</a:t>
            </a:r>
          </a:p>
          <a:p>
            <a:pPr marL="609600" indent="-609600" algn="ctr">
              <a:lnSpc>
                <a:spcPct val="90000"/>
              </a:lnSpc>
              <a:buFontTx/>
              <a:buAutoNum type="alphaLcParenR"/>
            </a:pPr>
            <a:r>
              <a:rPr lang="tr-TR" altLang="tr-TR" dirty="0" smtClean="0">
                <a:cs typeface="Times New Roman" panose="02020603050405020304" pitchFamily="18" charset="0"/>
              </a:rPr>
              <a:t>Karar alma süreçlerinde reforma gidilmesi ve </a:t>
            </a:r>
            <a:r>
              <a:rPr lang="tr-TR" altLang="tr-TR" u="sng" dirty="0" smtClean="0">
                <a:cs typeface="Times New Roman" panose="02020603050405020304" pitchFamily="18" charset="0"/>
              </a:rPr>
              <a:t>işbirliği sürecinin</a:t>
            </a:r>
            <a:r>
              <a:rPr lang="tr-TR" altLang="tr-TR" dirty="0" smtClean="0">
                <a:cs typeface="Times New Roman" panose="02020603050405020304" pitchFamily="18" charset="0"/>
              </a:rPr>
              <a:t> öngörülmesi; </a:t>
            </a:r>
            <a:r>
              <a:rPr lang="tr-TR" altLang="tr-TR" u="sng" dirty="0" smtClean="0">
                <a:cs typeface="Times New Roman" panose="02020603050405020304" pitchFamily="18" charset="0"/>
              </a:rPr>
              <a:t>parlamentonun</a:t>
            </a:r>
            <a:r>
              <a:rPr lang="tr-TR" altLang="tr-TR" dirty="0" smtClean="0">
                <a:cs typeface="Times New Roman" panose="02020603050405020304" pitchFamily="18" charset="0"/>
              </a:rPr>
              <a:t> bu sürece </a:t>
            </a:r>
            <a:r>
              <a:rPr lang="tr-TR" altLang="tr-TR" u="sng" dirty="0" smtClean="0">
                <a:cs typeface="Times New Roman" panose="02020603050405020304" pitchFamily="18" charset="0"/>
              </a:rPr>
              <a:t>daha etkin</a:t>
            </a:r>
            <a:r>
              <a:rPr lang="tr-TR" altLang="tr-TR" dirty="0" smtClean="0">
                <a:cs typeface="Times New Roman" panose="02020603050405020304" pitchFamily="18" charset="0"/>
              </a:rPr>
              <a:t> katılımının sağlanması </a:t>
            </a:r>
          </a:p>
          <a:p>
            <a:pPr marL="609600" indent="-609600" algn="ctr">
              <a:lnSpc>
                <a:spcPct val="90000"/>
              </a:lnSpc>
              <a:buFontTx/>
              <a:buAutoNum type="alphaLcParenR"/>
            </a:pPr>
            <a:r>
              <a:rPr lang="tr-TR" altLang="tr-TR" dirty="0" smtClean="0">
                <a:cs typeface="Times New Roman" panose="02020603050405020304" pitchFamily="18" charset="0"/>
              </a:rPr>
              <a:t>Avrupa parlamentosunun </a:t>
            </a:r>
            <a:r>
              <a:rPr lang="tr-TR" altLang="tr-TR" u="sng" dirty="0" smtClean="0">
                <a:cs typeface="Times New Roman" panose="02020603050405020304" pitchFamily="18" charset="0"/>
              </a:rPr>
              <a:t>yeni üye kabulü</a:t>
            </a:r>
            <a:r>
              <a:rPr lang="tr-TR" altLang="tr-TR" dirty="0" smtClean="0">
                <a:cs typeface="Times New Roman" panose="02020603050405020304" pitchFamily="18" charset="0"/>
              </a:rPr>
              <a:t> ve </a:t>
            </a:r>
            <a:r>
              <a:rPr lang="tr-TR" altLang="tr-TR" u="sng" dirty="0" smtClean="0">
                <a:cs typeface="Times New Roman" panose="02020603050405020304" pitchFamily="18" charset="0"/>
              </a:rPr>
              <a:t>ortaklık anlaşmalarının onayı</a:t>
            </a:r>
            <a:r>
              <a:rPr lang="tr-TR" altLang="tr-TR" dirty="0" smtClean="0">
                <a:cs typeface="Times New Roman" panose="02020603050405020304" pitchFamily="18" charset="0"/>
              </a:rPr>
              <a:t> konusunda </a:t>
            </a:r>
            <a:r>
              <a:rPr lang="tr-TR" altLang="tr-TR" u="sng" dirty="0" smtClean="0">
                <a:cs typeface="Times New Roman" panose="02020603050405020304" pitchFamily="18" charset="0"/>
              </a:rPr>
              <a:t>yetkilendirilmesi (ön </a:t>
            </a:r>
            <a:r>
              <a:rPr lang="tr-TR" altLang="tr-TR" u="sng" dirty="0" err="1" smtClean="0">
                <a:cs typeface="Times New Roman" panose="02020603050405020304" pitchFamily="18" charset="0"/>
              </a:rPr>
              <a:t>muvaffakat</a:t>
            </a:r>
            <a:r>
              <a:rPr lang="tr-TR" altLang="tr-TR" u="sng" dirty="0" smtClean="0">
                <a:cs typeface="Times New Roman" panose="02020603050405020304" pitchFamily="18" charset="0"/>
              </a:rPr>
              <a:t>)</a:t>
            </a:r>
          </a:p>
          <a:p>
            <a:pPr marL="609600" indent="-609600" algn="ctr">
              <a:lnSpc>
                <a:spcPct val="90000"/>
              </a:lnSpc>
              <a:buFontTx/>
              <a:buAutoNum type="alphaLcParenR"/>
            </a:pPr>
            <a:r>
              <a:rPr lang="tr-TR" altLang="tr-TR" u="sng" dirty="0" smtClean="0">
                <a:cs typeface="Times New Roman" panose="02020603050405020304" pitchFamily="18" charset="0"/>
              </a:rPr>
              <a:t>İlk derece mahkemesinin</a:t>
            </a:r>
            <a:r>
              <a:rPr lang="tr-TR" altLang="tr-TR" dirty="0" smtClean="0">
                <a:cs typeface="Times New Roman" panose="02020603050405020304" pitchFamily="18" charset="0"/>
              </a:rPr>
              <a:t> kurulması</a:t>
            </a:r>
          </a:p>
          <a:p>
            <a:pPr marL="0" indent="0">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407506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2490" y="833016"/>
            <a:ext cx="6558080" cy="1221640"/>
          </a:xfrm>
        </p:spPr>
        <p:style>
          <a:lnRef idx="2">
            <a:schemeClr val="accent3"/>
          </a:lnRef>
          <a:fillRef idx="1">
            <a:schemeClr val="lt1"/>
          </a:fillRef>
          <a:effectRef idx="0">
            <a:schemeClr val="accent3"/>
          </a:effectRef>
          <a:fontRef idx="minor">
            <a:schemeClr val="dk1"/>
          </a:fontRef>
        </p:style>
        <p:txBody>
          <a:bodyPr>
            <a:normAutofit/>
          </a:bodyPr>
          <a:lstStyle/>
          <a:p>
            <a:pPr algn="ctr"/>
            <a:r>
              <a:rPr lang="tr-TR" altLang="tr-TR" b="1" u="sng" dirty="0">
                <a:cs typeface="Times New Roman" panose="02020603050405020304" pitchFamily="18" charset="0"/>
              </a:rPr>
              <a:t>TEK SENET İLE POLİTİKA ALANINDAKİ </a:t>
            </a:r>
            <a:r>
              <a:rPr lang="tr-TR" altLang="tr-TR" b="1" u="sng" dirty="0" smtClean="0">
                <a:cs typeface="Times New Roman" panose="02020603050405020304" pitchFamily="18" charset="0"/>
              </a:rPr>
              <a:t>DEĞİŞİKLİKLER</a:t>
            </a:r>
            <a:endParaRPr lang="tr-TR" dirty="0"/>
          </a:p>
        </p:txBody>
      </p:sp>
      <p:sp>
        <p:nvSpPr>
          <p:cNvPr id="3" name="İçerik Yer Tutucusu 2"/>
          <p:cNvSpPr>
            <a:spLocks noGrp="1"/>
          </p:cNvSpPr>
          <p:nvPr>
            <p:ph idx="1"/>
          </p:nvPr>
        </p:nvSpPr>
        <p:spPr>
          <a:xfrm>
            <a:off x="305410" y="2360065"/>
            <a:ext cx="7931510" cy="2748690"/>
          </a:xfrm>
        </p:spPr>
        <p:txBody>
          <a:bodyPr/>
          <a:lstStyle/>
          <a:p>
            <a:pPr marL="609600" indent="-609600" algn="just">
              <a:lnSpc>
                <a:spcPct val="90000"/>
              </a:lnSpc>
              <a:buFontTx/>
              <a:buAutoNum type="alphaLcParenR"/>
            </a:pPr>
            <a:r>
              <a:rPr lang="tr-TR" altLang="tr-TR" dirty="0" smtClean="0">
                <a:cs typeface="Times New Roman" panose="02020603050405020304" pitchFamily="18" charset="0"/>
              </a:rPr>
              <a:t>AVRUPA TEK PAZARININ KURULMASI (EN GEÇ 31 aralık 1992)</a:t>
            </a:r>
          </a:p>
          <a:p>
            <a:pPr marL="609600" indent="-609600" algn="just">
              <a:lnSpc>
                <a:spcPct val="90000"/>
              </a:lnSpc>
              <a:buFontTx/>
              <a:buAutoNum type="alphaLcParenR"/>
            </a:pPr>
            <a:r>
              <a:rPr lang="tr-TR" altLang="tr-TR" dirty="0" smtClean="0">
                <a:cs typeface="Times New Roman" panose="02020603050405020304" pitchFamily="18" charset="0"/>
              </a:rPr>
              <a:t>Sosyal politika, ekonomik ve sosyal uyum, çevre, teknolojik araştırma ve geliştirme gibi yeni politika alanlarının topluluk yetkisine verilmesi</a:t>
            </a:r>
          </a:p>
          <a:p>
            <a:pPr marL="609600" indent="-609600" algn="just">
              <a:lnSpc>
                <a:spcPct val="90000"/>
              </a:lnSpc>
              <a:buFontTx/>
              <a:buAutoNum type="alphaLcParenR"/>
            </a:pPr>
            <a:r>
              <a:rPr lang="tr-TR" altLang="tr-TR" dirty="0" smtClean="0">
                <a:cs typeface="Times New Roman" panose="02020603050405020304" pitchFamily="18" charset="0"/>
              </a:rPr>
              <a:t>Avrupa siyasi işbirliğinin oluşturulması</a:t>
            </a:r>
          </a:p>
          <a:p>
            <a:pPr marL="0" indent="0">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499376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1670" y="1291130"/>
            <a:ext cx="8704185" cy="5039265"/>
          </a:xfrm>
        </p:spPr>
        <p:txBody>
          <a:bodyPr>
            <a:normAutofit fontScale="85000" lnSpcReduction="20000"/>
          </a:bodyPr>
          <a:lstStyle/>
          <a:p>
            <a:pPr marL="0" indent="0">
              <a:buNone/>
            </a:pPr>
            <a:r>
              <a:rPr lang="tr-TR" dirty="0" smtClean="0"/>
              <a:t>(1987) </a:t>
            </a:r>
            <a:r>
              <a:rPr lang="tr-TR" dirty="0" err="1" smtClean="0"/>
              <a:t>Cecchini</a:t>
            </a:r>
            <a:r>
              <a:rPr lang="tr-TR" dirty="0" smtClean="0"/>
              <a:t> Raporuna göre; </a:t>
            </a:r>
            <a:r>
              <a:rPr lang="tr-TR" sz="3100" b="1" dirty="0" smtClean="0"/>
              <a:t>Tek Pazara geçişin getireceği faydalar:</a:t>
            </a:r>
          </a:p>
          <a:p>
            <a:pPr marL="0" indent="0">
              <a:buNone/>
            </a:pPr>
            <a:endParaRPr lang="tr-TR" sz="3100" b="1" dirty="0" smtClean="0"/>
          </a:p>
          <a:p>
            <a:pPr marL="0" indent="0">
              <a:buNone/>
            </a:pPr>
            <a:r>
              <a:rPr lang="tr-TR" dirty="0" smtClean="0"/>
              <a:t>1.Topluluğa 200 milyar </a:t>
            </a:r>
            <a:r>
              <a:rPr lang="tr-TR" dirty="0" err="1" smtClean="0"/>
              <a:t>ECU’e</a:t>
            </a:r>
            <a:r>
              <a:rPr lang="tr-TR" dirty="0" smtClean="0"/>
              <a:t> yakın bir ekonomik kazanç sağlayacaktır. </a:t>
            </a:r>
          </a:p>
          <a:p>
            <a:pPr marL="0" indent="0">
              <a:buNone/>
            </a:pPr>
            <a:r>
              <a:rPr lang="tr-TR" dirty="0" smtClean="0"/>
              <a:t>2. Tek pazarın oluşması, mal fiyatlarına olumlu etkide bulunacak ve tüketiciler üzerinde %6lık bir tasarruf etkisi sağlayacaktır.</a:t>
            </a:r>
          </a:p>
          <a:p>
            <a:pPr marL="0" indent="0">
              <a:buNone/>
            </a:pPr>
            <a:r>
              <a:rPr lang="tr-TR" dirty="0" smtClean="0"/>
              <a:t>3.Gümrük kontrollerinin kaldırılması topluluk içinde ticarete konu olan malların değerini %1.8 oranında bir kazanç getireceği tahmin edilmektedir.</a:t>
            </a:r>
          </a:p>
          <a:p>
            <a:pPr marL="0" indent="0">
              <a:buNone/>
            </a:pPr>
            <a:r>
              <a:rPr lang="tr-TR" dirty="0" smtClean="0"/>
              <a:t>4.Tek pazara geçiş ile sağlanacak maliyet avantajları ölçek ekonomilerinden faydalanmayı beraberinde getirecektir. (Topluluk </a:t>
            </a:r>
            <a:r>
              <a:rPr lang="tr-TR" dirty="0" err="1" smtClean="0"/>
              <a:t>GSYİH’nın</a:t>
            </a:r>
            <a:r>
              <a:rPr lang="tr-TR" dirty="0" smtClean="0"/>
              <a:t> %2 ‘i tasarruf)</a:t>
            </a:r>
          </a:p>
          <a:p>
            <a:pPr marL="0" indent="0">
              <a:buNone/>
            </a:pPr>
            <a:r>
              <a:rPr lang="tr-TR" dirty="0" smtClean="0"/>
              <a:t>5.Topluluk ekonomisine sağlanacak ivme işgücü piyasalarını da olumlu etkileyecektir. (tahmini 2,5 milyon kişi istihdam imkanı)</a:t>
            </a: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82432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5435" y="69490"/>
            <a:ext cx="8229600" cy="1527050"/>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ctr"/>
            <a:r>
              <a:rPr lang="tr-TR" b="1" dirty="0">
                <a:solidFill>
                  <a:schemeClr val="tx1"/>
                </a:solidFill>
                <a:latin typeface="Times New Roman" pitchFamily="18" charset="0"/>
                <a:cs typeface="Times New Roman" pitchFamily="18" charset="0"/>
              </a:rPr>
              <a:t>	</a:t>
            </a:r>
            <a:r>
              <a:rPr lang="tr-TR" dirty="0">
                <a:latin typeface="Times New Roman" pitchFamily="18" charset="0"/>
                <a:cs typeface="Times New Roman" pitchFamily="18" charset="0"/>
              </a:rPr>
              <a:t>II. </a:t>
            </a:r>
            <a:r>
              <a:rPr lang="tr-TR" dirty="0" smtClean="0">
                <a:latin typeface="Times New Roman" pitchFamily="18" charset="0"/>
                <a:cs typeface="Times New Roman" pitchFamily="18" charset="0"/>
              </a:rPr>
              <a:t>DÜNYA SAVAŞI </a:t>
            </a:r>
            <a:r>
              <a:rPr lang="tr-TR" dirty="0">
                <a:latin typeface="Times New Roman" pitchFamily="18" charset="0"/>
                <a:cs typeface="Times New Roman" pitchFamily="18" charset="0"/>
              </a:rPr>
              <a:t>SONRASINDA AVRUPA’DA REFAHI VE BARIŞI TESİS ETME VE KALICI KILMA İHTİYACI </a:t>
            </a:r>
            <a:endParaRPr lang="tr-TR" dirty="0"/>
          </a:p>
        </p:txBody>
      </p:sp>
      <p:sp>
        <p:nvSpPr>
          <p:cNvPr id="3" name="İçerik Yer Tutucusu 2"/>
          <p:cNvSpPr>
            <a:spLocks noGrp="1"/>
          </p:cNvSpPr>
          <p:nvPr>
            <p:ph idx="1"/>
          </p:nvPr>
        </p:nvSpPr>
        <p:spPr>
          <a:xfrm>
            <a:off x="448965" y="2054656"/>
            <a:ext cx="7024430" cy="902364"/>
          </a:xfrm>
        </p:spPr>
        <p:txBody>
          <a:bodyPr>
            <a:normAutofit/>
          </a:bodyPr>
          <a:lstStyle/>
          <a:p>
            <a:pPr>
              <a:lnSpc>
                <a:spcPct val="90000"/>
              </a:lnSpc>
              <a:spcBef>
                <a:spcPct val="50000"/>
              </a:spcBef>
              <a:buClr>
                <a:schemeClr val="bg1"/>
              </a:buClr>
              <a:buNone/>
            </a:pPr>
            <a:r>
              <a:rPr lang="tr-TR" altLang="tr-TR" dirty="0">
                <a:cs typeface="Times New Roman" panose="02020603050405020304" pitchFamily="18" charset="0"/>
              </a:rPr>
              <a:t>1. SİYASİ </a:t>
            </a:r>
            <a:r>
              <a:rPr lang="tr-TR" altLang="tr-TR" dirty="0" smtClean="0">
                <a:cs typeface="Times New Roman" panose="02020603050405020304" pitchFamily="18" charset="0"/>
              </a:rPr>
              <a:t>AÇIDAN</a:t>
            </a:r>
            <a:r>
              <a:rPr lang="tr-TR" altLang="tr-TR" dirty="0" smtClean="0">
                <a:cs typeface="Times New Roman" panose="02020603050405020304" pitchFamily="18" charset="0"/>
                <a:sym typeface="Wingdings" panose="05000000000000000000" pitchFamily="2" charset="2"/>
              </a:rPr>
              <a:t></a:t>
            </a:r>
            <a:r>
              <a:rPr lang="tr-TR" altLang="tr-TR" dirty="0" smtClean="0">
                <a:cs typeface="Times New Roman" panose="02020603050405020304" pitchFamily="18" charset="0"/>
              </a:rPr>
              <a:t> </a:t>
            </a:r>
            <a:r>
              <a:rPr lang="tr-TR" altLang="tr-TR" sz="1900" dirty="0">
                <a:cs typeface="Times New Roman" panose="02020603050405020304" pitchFamily="18" charset="0"/>
              </a:rPr>
              <a:t>ALMANYA İLE FRANSA ARASINDAKİ SORUNLARI KALICI BİÇİMDE ÇÖZÜME KAVUŞTURMA İHTİYACI</a:t>
            </a:r>
          </a:p>
          <a:p>
            <a:pPr>
              <a:lnSpc>
                <a:spcPct val="90000"/>
              </a:lnSpc>
              <a:spcBef>
                <a:spcPct val="50000"/>
              </a:spcBef>
              <a:buClr>
                <a:schemeClr val="bg1"/>
              </a:buClr>
              <a:buNone/>
            </a:pPr>
            <a:endParaRPr lang="tr-TR" sz="2000" dirty="0"/>
          </a:p>
        </p:txBody>
      </p:sp>
      <p:pic>
        <p:nvPicPr>
          <p:cNvPr id="1028" name="Picture 4" descr="http://i.radikal.com.tr/480x325/2013/01/21/fft64_mf1298953.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20690" y="1774001"/>
            <a:ext cx="1527050" cy="118301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2128720" y="3408688"/>
            <a:ext cx="6871725" cy="1144929"/>
          </a:xfrm>
          <a:prstGeom prst="rect">
            <a:avLst/>
          </a:prstGeom>
          <a:noFill/>
        </p:spPr>
        <p:txBody>
          <a:bodyPr wrap="square" rtlCol="0">
            <a:spAutoFit/>
          </a:bodyPr>
          <a:lstStyle/>
          <a:p>
            <a:pPr>
              <a:lnSpc>
                <a:spcPct val="90000"/>
              </a:lnSpc>
              <a:spcBef>
                <a:spcPct val="50000"/>
              </a:spcBef>
              <a:buClr>
                <a:schemeClr val="bg1"/>
              </a:buClr>
              <a:buNone/>
            </a:pPr>
            <a:r>
              <a:rPr lang="tr-TR" altLang="tr-TR" sz="2000" b="1" dirty="0" smtClean="0">
                <a:solidFill>
                  <a:srgbClr val="5D9401"/>
                </a:solidFill>
                <a:cs typeface="Times New Roman" panose="02020603050405020304" pitchFamily="18" charset="0"/>
              </a:rPr>
              <a:t>2. </a:t>
            </a:r>
            <a:r>
              <a:rPr lang="tr-TR" altLang="tr-TR" sz="2000" b="1" dirty="0">
                <a:solidFill>
                  <a:srgbClr val="5D9401"/>
                </a:solidFill>
                <a:cs typeface="Times New Roman" panose="02020603050405020304" pitchFamily="18" charset="0"/>
              </a:rPr>
              <a:t>GÜVENLİK AÇISINDAN </a:t>
            </a:r>
            <a:r>
              <a:rPr lang="tr-TR" altLang="tr-TR" sz="2000" b="1" dirty="0">
                <a:solidFill>
                  <a:srgbClr val="5D9401"/>
                </a:solidFill>
                <a:cs typeface="Times New Roman" panose="02020603050405020304" pitchFamily="18" charset="0"/>
                <a:sym typeface="Wingdings" panose="05000000000000000000" pitchFamily="2" charset="2"/>
              </a:rPr>
              <a:t></a:t>
            </a:r>
            <a:r>
              <a:rPr lang="tr-TR" altLang="tr-TR" b="1" dirty="0">
                <a:cs typeface="Times New Roman" panose="02020603050405020304" pitchFamily="18" charset="0"/>
              </a:rPr>
              <a:t>SOVYET TEHDİDİNE KARŞI KOYABİLECEK BİR BÜTÜNLEŞME OLUŞTURMA İHTİYACI (TRUMAN DOKTRİNİ-BRÜKSEL </a:t>
            </a:r>
            <a:r>
              <a:rPr lang="tr-TR" altLang="tr-TR" b="1" dirty="0" smtClean="0">
                <a:cs typeface="Times New Roman" panose="02020603050405020304" pitchFamily="18" charset="0"/>
              </a:rPr>
              <a:t>ANTLAŞMASI)</a:t>
            </a:r>
            <a:endParaRPr lang="tr-TR" altLang="tr-TR" b="1" dirty="0">
              <a:cs typeface="Times New Roman" panose="02020603050405020304" pitchFamily="18" charset="0"/>
            </a:endParaRPr>
          </a:p>
          <a:p>
            <a:endParaRPr lang="tr-TR" b="1" dirty="0">
              <a:solidFill>
                <a:srgbClr val="5D9401"/>
              </a:solidFill>
            </a:endParaRPr>
          </a:p>
        </p:txBody>
      </p:sp>
      <p:sp>
        <p:nvSpPr>
          <p:cNvPr id="5" name="Dikdörtgen 4"/>
          <p:cNvSpPr/>
          <p:nvPr/>
        </p:nvSpPr>
        <p:spPr>
          <a:xfrm>
            <a:off x="465435" y="4650640"/>
            <a:ext cx="7132262" cy="984885"/>
          </a:xfrm>
          <a:prstGeom prst="rect">
            <a:avLst/>
          </a:prstGeom>
        </p:spPr>
        <p:txBody>
          <a:bodyPr wrap="square">
            <a:spAutoFit/>
          </a:bodyPr>
          <a:lstStyle/>
          <a:p>
            <a:pPr>
              <a:lnSpc>
                <a:spcPct val="90000"/>
              </a:lnSpc>
              <a:spcBef>
                <a:spcPct val="50000"/>
              </a:spcBef>
              <a:buClr>
                <a:schemeClr val="bg1"/>
              </a:buClr>
              <a:buNone/>
            </a:pPr>
            <a:r>
              <a:rPr lang="tr-TR" altLang="tr-TR" sz="2000" dirty="0">
                <a:solidFill>
                  <a:srgbClr val="7ABC32"/>
                </a:solidFill>
                <a:cs typeface="Times New Roman" panose="02020603050405020304" pitchFamily="18" charset="0"/>
              </a:rPr>
              <a:t>3. EKONOMİK AÇIDAN </a:t>
            </a:r>
            <a:r>
              <a:rPr lang="tr-TR" altLang="tr-TR" sz="2000" dirty="0">
                <a:solidFill>
                  <a:srgbClr val="7ABC32"/>
                </a:solidFill>
                <a:cs typeface="Times New Roman" panose="02020603050405020304" pitchFamily="18" charset="0"/>
                <a:sym typeface="Wingdings" panose="05000000000000000000" pitchFamily="2" charset="2"/>
              </a:rPr>
              <a:t></a:t>
            </a:r>
            <a:r>
              <a:rPr lang="tr-TR" altLang="tr-TR" sz="2000" b="1" dirty="0">
                <a:solidFill>
                  <a:srgbClr val="FF0000"/>
                </a:solidFill>
                <a:cs typeface="Times New Roman" panose="02020603050405020304" pitchFamily="18" charset="0"/>
              </a:rPr>
              <a:t>MARSHALL YARDIMI</a:t>
            </a:r>
          </a:p>
          <a:p>
            <a:r>
              <a:rPr lang="tr-TR" altLang="tr-TR" sz="2000" dirty="0">
                <a:cs typeface="Times New Roman" panose="02020603050405020304" pitchFamily="18" charset="0"/>
              </a:rPr>
              <a:t>(SAVAŞ SONRASI YIKIMI ORTADAN KALDIRARAK REFAHI TESİS ETME VE YAYGINLAŞTIRMA )</a:t>
            </a:r>
            <a:endParaRPr lang="tr-TR" sz="2000" dirty="0"/>
          </a:p>
        </p:txBody>
      </p:sp>
      <p:sp>
        <p:nvSpPr>
          <p:cNvPr id="7" name="Dikdörtgen 6"/>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7178568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36125" y="823191"/>
            <a:ext cx="3824945" cy="763525"/>
          </a:xfrm>
        </p:spPr>
        <p:txBody>
          <a:bodyPr/>
          <a:lstStyle/>
          <a:p>
            <a:r>
              <a:rPr lang="tr-TR" b="1" dirty="0" err="1">
                <a:latin typeface="Comic Sans MS" panose="030F0702030302020204" pitchFamily="66" charset="0"/>
              </a:rPr>
              <a:t>Schuman</a:t>
            </a:r>
            <a:r>
              <a:rPr lang="tr-TR" b="1" dirty="0">
                <a:latin typeface="Comic Sans MS" panose="030F0702030302020204" pitchFamily="66" charset="0"/>
              </a:rPr>
              <a:t> Planı</a:t>
            </a:r>
            <a:endParaRPr lang="tr-TR" dirty="0">
              <a:latin typeface="Comic Sans MS" panose="030F0702030302020204" pitchFamily="66" charset="0"/>
            </a:endParaRPr>
          </a:p>
        </p:txBody>
      </p:sp>
      <p:sp>
        <p:nvSpPr>
          <p:cNvPr id="6" name="Dikdörtgen 5"/>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 name="Resim 1"/>
          <p:cNvPicPr>
            <a:picLocks noChangeAspect="1"/>
          </p:cNvPicPr>
          <p:nvPr/>
        </p:nvPicPr>
        <p:blipFill>
          <a:blip r:embed="rId3"/>
          <a:stretch>
            <a:fillRect/>
          </a:stretch>
        </p:blipFill>
        <p:spPr>
          <a:xfrm>
            <a:off x="448965" y="69490"/>
            <a:ext cx="3206805" cy="1949299"/>
          </a:xfrm>
          <a:prstGeom prst="rect">
            <a:avLst/>
          </a:prstGeom>
          <a:ln>
            <a:noFill/>
          </a:ln>
          <a:effectLst>
            <a:softEdge rad="112500"/>
          </a:effectLst>
        </p:spPr>
      </p:pic>
      <p:sp>
        <p:nvSpPr>
          <p:cNvPr id="3" name="Metin kutusu 2"/>
          <p:cNvSpPr txBox="1"/>
          <p:nvPr/>
        </p:nvSpPr>
        <p:spPr>
          <a:xfrm>
            <a:off x="907080" y="2209883"/>
            <a:ext cx="8028935" cy="3785652"/>
          </a:xfrm>
          <a:prstGeom prst="rect">
            <a:avLst/>
          </a:prstGeom>
          <a:noFill/>
        </p:spPr>
        <p:txBody>
          <a:bodyPr wrap="square" rtlCol="0">
            <a:spAutoFit/>
          </a:bodyPr>
          <a:lstStyle/>
          <a:p>
            <a:pPr algn="just"/>
            <a:r>
              <a:rPr lang="tr-TR" altLang="tr-TR" sz="2000" dirty="0" smtClean="0">
                <a:solidFill>
                  <a:srgbClr val="2A5A06"/>
                </a:solidFill>
                <a:latin typeface="Times New Roman" panose="02020603050405020304" pitchFamily="18" charset="0"/>
                <a:cs typeface="Times New Roman" panose="02020603050405020304" pitchFamily="18" charset="0"/>
              </a:rPr>
              <a:t>	Almanya’nın </a:t>
            </a:r>
            <a:r>
              <a:rPr lang="tr-TR" altLang="tr-TR" sz="2000" dirty="0" err="1">
                <a:solidFill>
                  <a:srgbClr val="2A5A06"/>
                </a:solidFill>
                <a:latin typeface="Times New Roman" panose="02020603050405020304" pitchFamily="18" charset="0"/>
                <a:cs typeface="Times New Roman" panose="02020603050405020304" pitchFamily="18" charset="0"/>
              </a:rPr>
              <a:t>Ruhr</a:t>
            </a:r>
            <a:r>
              <a:rPr lang="tr-TR" altLang="tr-TR" sz="2000" dirty="0">
                <a:solidFill>
                  <a:srgbClr val="2A5A06"/>
                </a:solidFill>
                <a:latin typeface="Times New Roman" panose="02020603050405020304" pitchFamily="18" charset="0"/>
                <a:cs typeface="Times New Roman" panose="02020603050405020304" pitchFamily="18" charset="0"/>
              </a:rPr>
              <a:t> bölgesindeki kömür ve çelik üretimi, II. DS sonrasında müttefikler arası </a:t>
            </a:r>
            <a:r>
              <a:rPr lang="tr-TR" altLang="tr-TR" sz="2000" dirty="0" err="1">
                <a:solidFill>
                  <a:srgbClr val="2A5A06"/>
                </a:solidFill>
                <a:latin typeface="Times New Roman" panose="02020603050405020304" pitchFamily="18" charset="0"/>
                <a:cs typeface="Times New Roman" panose="02020603050405020304" pitchFamily="18" charset="0"/>
              </a:rPr>
              <a:t>Ruhr</a:t>
            </a:r>
            <a:r>
              <a:rPr lang="tr-TR" altLang="tr-TR" sz="2000" dirty="0">
                <a:solidFill>
                  <a:srgbClr val="2A5A06"/>
                </a:solidFill>
                <a:latin typeface="Times New Roman" panose="02020603050405020304" pitchFamily="18" charset="0"/>
                <a:cs typeface="Times New Roman" panose="02020603050405020304" pitchFamily="18" charset="0"/>
              </a:rPr>
              <a:t> Uluslararası Otoritesinin denetimine sokulmuştu. Ancak, Marshall Planı sonrasında Alman sanayiinin hızla gelişme hamlesi içine girmesi bu denetimin sınırlarını zorluyordu.  Bu hıza yetişemeyen Fransız sanayii Almanya’nın gerisinde kalıyor ve yeniden Alman-Fransız rekabetini ortaya çıkaracak siyasal bir sorun ortaya çıkıyordu</a:t>
            </a:r>
            <a:r>
              <a:rPr lang="tr-TR" altLang="tr-TR" sz="2000" dirty="0" smtClean="0">
                <a:solidFill>
                  <a:srgbClr val="2A5A06"/>
                </a:solidFill>
                <a:latin typeface="Times New Roman" panose="02020603050405020304" pitchFamily="18" charset="0"/>
                <a:cs typeface="Times New Roman" panose="02020603050405020304" pitchFamily="18" charset="0"/>
              </a:rPr>
              <a:t>. Bu sorunu aşma ve </a:t>
            </a:r>
            <a:r>
              <a:rPr lang="tr-TR" sz="2000" dirty="0">
                <a:solidFill>
                  <a:srgbClr val="2A5A06"/>
                </a:solidFill>
                <a:latin typeface="Times New Roman" panose="02020603050405020304" pitchFamily="18" charset="0"/>
                <a:cs typeface="Times New Roman" panose="02020603050405020304" pitchFamily="18" charset="0"/>
              </a:rPr>
              <a:t>Avrupa’da kalıcı bir barış oluşturma çabaları hız kazandı. </a:t>
            </a:r>
            <a:endParaRPr lang="tr-TR" sz="2000" dirty="0" smtClean="0">
              <a:solidFill>
                <a:srgbClr val="2A5A06"/>
              </a:solidFill>
              <a:latin typeface="Times New Roman" panose="02020603050405020304" pitchFamily="18" charset="0"/>
              <a:cs typeface="Times New Roman" panose="02020603050405020304" pitchFamily="18" charset="0"/>
            </a:endParaRPr>
          </a:p>
          <a:p>
            <a:pPr algn="just"/>
            <a:r>
              <a:rPr lang="tr-TR" sz="2000" dirty="0">
                <a:solidFill>
                  <a:srgbClr val="2A5A06"/>
                </a:solidFill>
                <a:latin typeface="Times New Roman" panose="02020603050405020304" pitchFamily="18" charset="0"/>
                <a:cs typeface="Times New Roman" panose="02020603050405020304" pitchFamily="18" charset="0"/>
              </a:rPr>
              <a:t>	</a:t>
            </a:r>
            <a:r>
              <a:rPr lang="tr-TR" sz="2000" dirty="0" smtClean="0">
                <a:solidFill>
                  <a:srgbClr val="2A5A06"/>
                </a:solidFill>
                <a:latin typeface="Times New Roman" panose="02020603050405020304" pitchFamily="18" charset="0"/>
                <a:cs typeface="Times New Roman" panose="02020603050405020304" pitchFamily="18" charset="0"/>
              </a:rPr>
              <a:t>Robert </a:t>
            </a:r>
            <a:r>
              <a:rPr lang="tr-TR" sz="2000" dirty="0" err="1">
                <a:solidFill>
                  <a:srgbClr val="2A5A06"/>
                </a:solidFill>
                <a:latin typeface="Times New Roman" panose="02020603050405020304" pitchFamily="18" charset="0"/>
                <a:cs typeface="Times New Roman" panose="02020603050405020304" pitchFamily="18" charset="0"/>
              </a:rPr>
              <a:t>Schuman</a:t>
            </a:r>
            <a:r>
              <a:rPr lang="tr-TR" sz="2000" dirty="0">
                <a:solidFill>
                  <a:srgbClr val="2A5A06"/>
                </a:solidFill>
                <a:latin typeface="Times New Roman" panose="02020603050405020304" pitchFamily="18" charset="0"/>
                <a:cs typeface="Times New Roman" panose="02020603050405020304" pitchFamily="18" charset="0"/>
              </a:rPr>
              <a:t> (Fransa Dışişleri Bakanı), Eski Milletler Cemiyeti Genel Sekreteri Jean </a:t>
            </a:r>
            <a:r>
              <a:rPr lang="tr-TR" sz="2000" dirty="0" err="1">
                <a:solidFill>
                  <a:srgbClr val="2A5A06"/>
                </a:solidFill>
                <a:latin typeface="Times New Roman" panose="02020603050405020304" pitchFamily="18" charset="0"/>
                <a:cs typeface="Times New Roman" panose="02020603050405020304" pitchFamily="18" charset="0"/>
              </a:rPr>
              <a:t>Monnet’in</a:t>
            </a:r>
            <a:r>
              <a:rPr lang="tr-TR" sz="2000" dirty="0">
                <a:solidFill>
                  <a:srgbClr val="2A5A06"/>
                </a:solidFill>
                <a:latin typeface="Times New Roman" panose="02020603050405020304" pitchFamily="18" charset="0"/>
                <a:cs typeface="Times New Roman" panose="02020603050405020304" pitchFamily="18" charset="0"/>
              </a:rPr>
              <a:t> tasarısına dayanarak, </a:t>
            </a:r>
            <a:r>
              <a:rPr lang="tr-TR" sz="2000" b="1" dirty="0">
                <a:solidFill>
                  <a:srgbClr val="2A5A06"/>
                </a:solidFill>
                <a:latin typeface="Times New Roman" panose="02020603050405020304" pitchFamily="18" charset="0"/>
                <a:cs typeface="Times New Roman" panose="02020603050405020304" pitchFamily="18" charset="0"/>
              </a:rPr>
              <a:t>9 Mayıs 1950</a:t>
            </a:r>
            <a:r>
              <a:rPr lang="tr-TR" sz="2000" dirty="0">
                <a:solidFill>
                  <a:srgbClr val="2A5A06"/>
                </a:solidFill>
                <a:latin typeface="Times New Roman" panose="02020603050405020304" pitchFamily="18" charset="0"/>
                <a:cs typeface="Times New Roman" panose="02020603050405020304" pitchFamily="18" charset="0"/>
              </a:rPr>
              <a:t> tarihinde, </a:t>
            </a:r>
            <a:r>
              <a:rPr lang="tr-TR" sz="2000" b="1" dirty="0">
                <a:solidFill>
                  <a:srgbClr val="2A5A06"/>
                </a:solidFill>
                <a:latin typeface="Times New Roman" panose="02020603050405020304" pitchFamily="18" charset="0"/>
                <a:cs typeface="Times New Roman" panose="02020603050405020304" pitchFamily="18" charset="0"/>
              </a:rPr>
              <a:t>Avrupa Devletlerini, kömür ve çelik üretiminde alınan kararları bağımsız ve </a:t>
            </a:r>
            <a:r>
              <a:rPr lang="tr-TR" sz="2000" b="1" dirty="0" err="1">
                <a:solidFill>
                  <a:srgbClr val="2A5A06"/>
                </a:solidFill>
                <a:latin typeface="Times New Roman" panose="02020603050405020304" pitchFamily="18" charset="0"/>
                <a:cs typeface="Times New Roman" panose="02020603050405020304" pitchFamily="18" charset="0"/>
              </a:rPr>
              <a:t>uluslarüstü</a:t>
            </a:r>
            <a:r>
              <a:rPr lang="tr-TR" sz="2000" b="1" dirty="0">
                <a:solidFill>
                  <a:srgbClr val="2A5A06"/>
                </a:solidFill>
                <a:latin typeface="Times New Roman" panose="02020603050405020304" pitchFamily="18" charset="0"/>
                <a:cs typeface="Times New Roman" panose="02020603050405020304" pitchFamily="18" charset="0"/>
              </a:rPr>
              <a:t> bir kuruma devretmeye davet etti. </a:t>
            </a:r>
          </a:p>
        </p:txBody>
      </p:sp>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4"/>
          <p:cNvSpPr>
            <a:spLocks noGrp="1"/>
          </p:cNvSpPr>
          <p:nvPr>
            <p:ph idx="1"/>
          </p:nvPr>
        </p:nvSpPr>
        <p:spPr>
          <a:xfrm>
            <a:off x="448964" y="2360065"/>
            <a:ext cx="8398775" cy="2748690"/>
          </a:xfrm>
        </p:spPr>
        <p:txBody>
          <a:bodyPr>
            <a:noAutofit/>
          </a:bodyPr>
          <a:lstStyle/>
          <a:p>
            <a:pPr marL="0" indent="0" algn="ctr">
              <a:buNone/>
            </a:pPr>
            <a:r>
              <a:rPr lang="tr-TR"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Schuman</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Planına göre, Avrupa’da bir barışın kurulabilmesi için Fransa ve Almanya arasında yüzyıllardır süregelen çekişmenin son bulması gerekiyordu. Bunun yolu ise, söz konusu kurumun gözetiminde, ortak kömür ve çelik üretimini sağlamak ve bu örgütlenmeyi tüm Avrupa devletlerinin katılımına açık tutmaktı.</a:t>
            </a:r>
          </a:p>
          <a:p>
            <a:pPr marL="0" indent="0" algn="just">
              <a:buNone/>
            </a:pPr>
            <a:endParaRPr lang="en-US" dirty="0" smtClean="0">
              <a:latin typeface="Times New Roman" panose="02020603050405020304" pitchFamily="18" charset="0"/>
              <a:cs typeface="Times New Roman" panose="02020603050405020304" pitchFamily="18" charset="0"/>
            </a:endParaRPr>
          </a:p>
        </p:txBody>
      </p:sp>
      <p:sp>
        <p:nvSpPr>
          <p:cNvPr id="3" name="Dikdörtgen 2"/>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520491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6448425" y="0"/>
            <a:ext cx="2695575" cy="24098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Title 3"/>
          <p:cNvSpPr>
            <a:spLocks noGrp="1"/>
          </p:cNvSpPr>
          <p:nvPr>
            <p:ph type="title"/>
          </p:nvPr>
        </p:nvSpPr>
        <p:spPr>
          <a:xfrm>
            <a:off x="143555" y="1646300"/>
            <a:ext cx="6398578" cy="763525"/>
          </a:xfrm>
        </p:spPr>
        <p:txBody>
          <a:bodyPr>
            <a:normAutofit fontScale="90000"/>
          </a:bodyPr>
          <a:lstStyle/>
          <a:p>
            <a:pPr algn="ctr"/>
            <a:r>
              <a:rPr lang="tr-TR" b="1" dirty="0">
                <a:solidFill>
                  <a:schemeClr val="tx1"/>
                </a:solidFill>
                <a:latin typeface="Comic Sans MS" panose="030F0702030302020204" pitchFamily="66" charset="0"/>
              </a:rPr>
              <a:t>Avrupa Kömür ve Çelik Topluluğu (AKÇT)</a:t>
            </a:r>
            <a:endParaRPr lang="tr-TR" dirty="0">
              <a:solidFill>
                <a:schemeClr val="tx1"/>
              </a:solidFill>
              <a:latin typeface="Comic Sans MS" panose="030F0702030302020204" pitchFamily="66" charset="0"/>
            </a:endParaRPr>
          </a:p>
        </p:txBody>
      </p:sp>
      <p:sp>
        <p:nvSpPr>
          <p:cNvPr id="5" name="Content Placeholder 4"/>
          <p:cNvSpPr>
            <a:spLocks noGrp="1"/>
          </p:cNvSpPr>
          <p:nvPr>
            <p:ph idx="1"/>
          </p:nvPr>
        </p:nvSpPr>
        <p:spPr>
          <a:xfrm>
            <a:off x="600755" y="2571023"/>
            <a:ext cx="7940660" cy="4275740"/>
          </a:xfrm>
        </p:spPr>
        <p:txBody>
          <a:bodyPr>
            <a:normAutofit lnSpcReduction="10000"/>
          </a:bodyPr>
          <a:lstStyle/>
          <a:p>
            <a:pPr marL="0" indent="0" algn="just">
              <a:buNone/>
            </a:pPr>
            <a:r>
              <a:rPr lang="tr-TR" dirty="0" smtClean="0"/>
              <a:t>	</a:t>
            </a:r>
            <a:r>
              <a:rPr lang="tr-TR" sz="2600" dirty="0" err="1" smtClean="0"/>
              <a:t>Schuman</a:t>
            </a:r>
            <a:r>
              <a:rPr lang="tr-TR" sz="2600" dirty="0" smtClean="0"/>
              <a:t> </a:t>
            </a:r>
            <a:r>
              <a:rPr lang="tr-TR" sz="2600" dirty="0"/>
              <a:t>Deklarasyonunun bir sonucu olarak, 1951 yılında, </a:t>
            </a:r>
            <a:r>
              <a:rPr lang="tr-TR" sz="2600" b="1" dirty="0">
                <a:solidFill>
                  <a:srgbClr val="FF0000"/>
                </a:solidFill>
              </a:rPr>
              <a:t>Belçika</a:t>
            </a:r>
            <a:r>
              <a:rPr lang="tr-TR" sz="2600" b="1" dirty="0"/>
              <a:t>, Federal Almanya, </a:t>
            </a:r>
            <a:r>
              <a:rPr lang="tr-TR" sz="2600" b="1" dirty="0">
                <a:solidFill>
                  <a:srgbClr val="FF0000"/>
                </a:solidFill>
              </a:rPr>
              <a:t>Lüksemburg</a:t>
            </a:r>
            <a:r>
              <a:rPr lang="tr-TR" sz="2600" b="1" dirty="0"/>
              <a:t>, Fransa, İtalya ve </a:t>
            </a:r>
            <a:r>
              <a:rPr lang="tr-TR" sz="2600" b="1" dirty="0">
                <a:solidFill>
                  <a:srgbClr val="FF0000"/>
                </a:solidFill>
              </a:rPr>
              <a:t>Hollanda</a:t>
            </a:r>
            <a:r>
              <a:rPr lang="tr-TR" sz="2600" b="1" dirty="0"/>
              <a:t>’dan </a:t>
            </a:r>
            <a:r>
              <a:rPr lang="tr-TR" sz="2600" dirty="0"/>
              <a:t>oluşan 6 üye ile Avrupa Kömür ve Çelik Topluluğu (AKÇT) kuruldu.</a:t>
            </a:r>
          </a:p>
          <a:p>
            <a:pPr marL="0" indent="0" algn="just">
              <a:buNone/>
            </a:pPr>
            <a:r>
              <a:rPr lang="tr-TR" sz="2600" dirty="0" smtClean="0"/>
              <a:t>	Söz </a:t>
            </a:r>
            <a:r>
              <a:rPr lang="tr-TR" sz="2600" dirty="0"/>
              <a:t>konusu Topluluğun Yüksek Otoritesi’nin ilk başkanı ise, </a:t>
            </a:r>
            <a:r>
              <a:rPr lang="tr-TR" sz="2600" dirty="0" err="1"/>
              <a:t>Schuman</a:t>
            </a:r>
            <a:r>
              <a:rPr lang="tr-TR" sz="2600" dirty="0"/>
              <a:t> Deklarasyonu’na ilham veren bu fikrin sahibi </a:t>
            </a:r>
            <a:r>
              <a:rPr lang="tr-TR" sz="2600" b="1" dirty="0"/>
              <a:t>Jean </a:t>
            </a:r>
            <a:r>
              <a:rPr lang="tr-TR" sz="2600" b="1" dirty="0" err="1"/>
              <a:t>Monnet</a:t>
            </a:r>
            <a:r>
              <a:rPr lang="tr-TR" sz="2600" b="1" dirty="0"/>
              <a:t> </a:t>
            </a:r>
            <a:r>
              <a:rPr lang="tr-TR" sz="2600" dirty="0"/>
              <a:t>oldu. Böylece, </a:t>
            </a:r>
            <a:r>
              <a:rPr lang="tr-TR" sz="2600" b="1" dirty="0"/>
              <a:t>savaşın ham maddeleri olan kömür ve çelik, barışın araçları oluyor; dünya tarihinde ilk defa devletler kendi iradeleri ile egemenliklerinin bir kısmını </a:t>
            </a:r>
            <a:r>
              <a:rPr lang="tr-TR" sz="2600" b="1" dirty="0" err="1"/>
              <a:t>ulusüstü</a:t>
            </a:r>
            <a:r>
              <a:rPr lang="tr-TR" sz="2600" b="1" dirty="0"/>
              <a:t> bir kuruma devrediyordu.</a:t>
            </a:r>
          </a:p>
        </p:txBody>
      </p:sp>
      <p:sp>
        <p:nvSpPr>
          <p:cNvPr id="6" name="Dikdörtgen 5"/>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Metin kutusu 1"/>
          <p:cNvSpPr txBox="1"/>
          <p:nvPr/>
        </p:nvSpPr>
        <p:spPr>
          <a:xfrm>
            <a:off x="143555" y="160282"/>
            <a:ext cx="2137871" cy="1200329"/>
          </a:xfrm>
          <a:prstGeom prst="rect">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tr-TR" sz="2400" b="1" dirty="0" smtClean="0">
                <a:solidFill>
                  <a:srgbClr val="FF0000"/>
                </a:solidFill>
              </a:rPr>
              <a:t>BELÇİKA</a:t>
            </a:r>
          </a:p>
          <a:p>
            <a:pPr algn="ctr"/>
            <a:r>
              <a:rPr lang="tr-TR" sz="2400" b="1" dirty="0" smtClean="0">
                <a:solidFill>
                  <a:srgbClr val="FF0000"/>
                </a:solidFill>
              </a:rPr>
              <a:t>LÜKSEMBURG</a:t>
            </a:r>
          </a:p>
          <a:p>
            <a:pPr algn="ctr"/>
            <a:r>
              <a:rPr lang="tr-TR" sz="2400" b="1" dirty="0" smtClean="0">
                <a:solidFill>
                  <a:srgbClr val="FF0000"/>
                </a:solidFill>
              </a:rPr>
              <a:t>HOLLANDA</a:t>
            </a:r>
          </a:p>
        </p:txBody>
      </p:sp>
      <p:sp>
        <p:nvSpPr>
          <p:cNvPr id="7" name="Sağ Ayraç 6"/>
          <p:cNvSpPr/>
          <p:nvPr/>
        </p:nvSpPr>
        <p:spPr>
          <a:xfrm>
            <a:off x="2074350" y="40694"/>
            <a:ext cx="1221640" cy="1319917"/>
          </a:xfrm>
          <a:prstGeom prst="rightBrace">
            <a:avLst>
              <a:gd name="adj1" fmla="val 8333"/>
              <a:gd name="adj2" fmla="val 51754"/>
            </a:avLst>
          </a:prstGeom>
          <a:ln w="38100"/>
        </p:spPr>
        <p:style>
          <a:lnRef idx="1">
            <a:schemeClr val="accent2"/>
          </a:lnRef>
          <a:fillRef idx="0">
            <a:schemeClr val="accent2"/>
          </a:fillRef>
          <a:effectRef idx="0">
            <a:schemeClr val="accent2"/>
          </a:effectRef>
          <a:fontRef idx="minor">
            <a:schemeClr val="tx1"/>
          </a:fontRef>
        </p:style>
        <p:txBody>
          <a:bodyPr rtlCol="0" anchor="ctr"/>
          <a:lstStyle/>
          <a:p>
            <a:pPr algn="ctr"/>
            <a:endParaRPr lang="tr-TR"/>
          </a:p>
        </p:txBody>
      </p:sp>
      <p:sp>
        <p:nvSpPr>
          <p:cNvPr id="8" name="Metin kutusu 7"/>
          <p:cNvSpPr txBox="1"/>
          <p:nvPr/>
        </p:nvSpPr>
        <p:spPr>
          <a:xfrm>
            <a:off x="3448696" y="575780"/>
            <a:ext cx="1778089"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tr-TR" dirty="0" err="1" smtClean="0"/>
              <a:t>Benelüx</a:t>
            </a:r>
            <a:r>
              <a:rPr lang="tr-TR" dirty="0" smtClean="0"/>
              <a:t> ülkeleri</a:t>
            </a:r>
            <a:endParaRPr lang="tr-TR" dirty="0"/>
          </a:p>
        </p:txBody>
      </p:sp>
    </p:spTree>
    <p:extLst>
      <p:ext uri="{BB962C8B-B14F-4D97-AF65-F5344CB8AC3E}">
        <p14:creationId xmlns:p14="http://schemas.microsoft.com/office/powerpoint/2010/main" val="19451405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2207360"/>
            <a:ext cx="8093365" cy="3817625"/>
          </a:xfrm>
        </p:spPr>
        <p:txBody>
          <a:bodyPr/>
          <a:lstStyle/>
          <a:p>
            <a:pPr marL="0" indent="0">
              <a:buNone/>
            </a:pPr>
            <a:r>
              <a:rPr lang="tr-TR" altLang="tr-TR" dirty="0" err="1">
                <a:cs typeface="Times New Roman" panose="02020603050405020304" pitchFamily="18" charset="0"/>
              </a:rPr>
              <a:t>Monnet’nin</a:t>
            </a:r>
            <a:r>
              <a:rPr lang="tr-TR" altLang="tr-TR" dirty="0">
                <a:cs typeface="Times New Roman" panose="02020603050405020304" pitchFamily="18" charset="0"/>
              </a:rPr>
              <a:t> planına uygun olarak </a:t>
            </a:r>
            <a:r>
              <a:rPr lang="tr-TR" altLang="tr-TR" dirty="0" err="1">
                <a:cs typeface="Times New Roman" panose="02020603050405020304" pitchFamily="18" charset="0"/>
              </a:rPr>
              <a:t>AKÇT’nin</a:t>
            </a:r>
            <a:r>
              <a:rPr lang="tr-TR" altLang="tr-TR" dirty="0">
                <a:cs typeface="Times New Roman" panose="02020603050405020304" pitchFamily="18" charset="0"/>
              </a:rPr>
              <a:t> 4 organı bulunuyordu:</a:t>
            </a:r>
          </a:p>
          <a:p>
            <a:pPr marL="914400" lvl="2" indent="0">
              <a:buNone/>
            </a:pPr>
            <a:r>
              <a:rPr lang="tr-TR" altLang="tr-TR" sz="2000" u="sng" dirty="0">
                <a:solidFill>
                  <a:srgbClr val="FF0000"/>
                </a:solidFill>
                <a:cs typeface="Times New Roman" panose="02020603050405020304" pitchFamily="18" charset="0"/>
              </a:rPr>
              <a:t>Yüksek Otorite</a:t>
            </a:r>
            <a:r>
              <a:rPr lang="tr-TR" altLang="tr-TR" sz="2000" dirty="0">
                <a:solidFill>
                  <a:srgbClr val="FF0000"/>
                </a:solidFill>
                <a:cs typeface="Times New Roman" panose="02020603050405020304" pitchFamily="18" charset="0"/>
              </a:rPr>
              <a:t> </a:t>
            </a:r>
            <a:r>
              <a:rPr lang="tr-TR" altLang="tr-TR" sz="2000" dirty="0">
                <a:cs typeface="Times New Roman" panose="02020603050405020304" pitchFamily="18" charset="0"/>
              </a:rPr>
              <a:t>(Üyeleri ulusal meclisler tarafından seçilmekle birlikte, </a:t>
            </a:r>
            <a:r>
              <a:rPr lang="tr-TR" altLang="tr-TR" sz="2000" dirty="0" err="1">
                <a:cs typeface="Times New Roman" panose="02020603050405020304" pitchFamily="18" charset="0"/>
              </a:rPr>
              <a:t>uluslarüstü</a:t>
            </a:r>
            <a:r>
              <a:rPr lang="tr-TR" altLang="tr-TR" sz="2000" dirty="0">
                <a:cs typeface="Times New Roman" panose="02020603050405020304" pitchFamily="18" charset="0"/>
              </a:rPr>
              <a:t> bir niteliğe sahip. </a:t>
            </a:r>
            <a:r>
              <a:rPr lang="tr-TR" altLang="tr-TR" sz="2000" dirty="0" err="1">
                <a:cs typeface="Times New Roman" panose="02020603050405020304" pitchFamily="18" charset="0"/>
              </a:rPr>
              <a:t>AKÇT’nin</a:t>
            </a:r>
            <a:r>
              <a:rPr lang="tr-TR" altLang="tr-TR" sz="2000" dirty="0">
                <a:cs typeface="Times New Roman" panose="02020603050405020304" pitchFamily="18" charset="0"/>
              </a:rPr>
              <a:t> icra organı. İlk başkan J. </a:t>
            </a:r>
            <a:r>
              <a:rPr lang="tr-TR" altLang="tr-TR" sz="2000" dirty="0" err="1">
                <a:cs typeface="Times New Roman" panose="02020603050405020304" pitchFamily="18" charset="0"/>
              </a:rPr>
              <a:t>Monnet</a:t>
            </a:r>
            <a:r>
              <a:rPr lang="tr-TR" altLang="tr-TR" sz="2000" dirty="0">
                <a:cs typeface="Times New Roman" panose="02020603050405020304" pitchFamily="18" charset="0"/>
              </a:rPr>
              <a:t>)</a:t>
            </a:r>
          </a:p>
          <a:p>
            <a:pPr marL="914400" lvl="2" indent="0">
              <a:buNone/>
            </a:pPr>
            <a:r>
              <a:rPr lang="tr-TR" altLang="tr-TR" sz="2000" u="sng" dirty="0">
                <a:solidFill>
                  <a:srgbClr val="FF0000"/>
                </a:solidFill>
                <a:cs typeface="Times New Roman" panose="02020603050405020304" pitchFamily="18" charset="0"/>
              </a:rPr>
              <a:t>Bakanlar Konseyi:</a:t>
            </a:r>
            <a:r>
              <a:rPr lang="tr-TR" altLang="tr-TR" sz="2000" dirty="0">
                <a:solidFill>
                  <a:srgbClr val="FF0000"/>
                </a:solidFill>
                <a:cs typeface="Times New Roman" panose="02020603050405020304" pitchFamily="18" charset="0"/>
              </a:rPr>
              <a:t> </a:t>
            </a:r>
            <a:r>
              <a:rPr lang="tr-TR" altLang="tr-TR" sz="2000" dirty="0">
                <a:cs typeface="Times New Roman" panose="02020603050405020304" pitchFamily="18" charset="0"/>
              </a:rPr>
              <a:t>Karar alma mercii.</a:t>
            </a:r>
          </a:p>
          <a:p>
            <a:pPr marL="914400" lvl="2" indent="0">
              <a:buNone/>
            </a:pPr>
            <a:r>
              <a:rPr lang="tr-TR" altLang="tr-TR" sz="2000" u="sng" dirty="0">
                <a:solidFill>
                  <a:srgbClr val="FF0000"/>
                </a:solidFill>
                <a:cs typeface="Times New Roman" panose="02020603050405020304" pitchFamily="18" charset="0"/>
              </a:rPr>
              <a:t>Adalet Divanı</a:t>
            </a:r>
            <a:r>
              <a:rPr lang="tr-TR" altLang="tr-TR" sz="2000" u="sng" dirty="0" smtClean="0">
                <a:solidFill>
                  <a:srgbClr val="FF0000"/>
                </a:solidFill>
                <a:cs typeface="Times New Roman" panose="02020603050405020304" pitchFamily="18" charset="0"/>
              </a:rPr>
              <a:t>:</a:t>
            </a:r>
            <a:r>
              <a:rPr lang="tr-TR" altLang="tr-TR" sz="2000" u="sng" dirty="0" smtClean="0">
                <a:cs typeface="Times New Roman" panose="02020603050405020304" pitchFamily="18" charset="0"/>
              </a:rPr>
              <a:t> </a:t>
            </a:r>
            <a:r>
              <a:rPr lang="tr-TR" altLang="tr-TR" sz="2000" dirty="0" smtClean="0">
                <a:cs typeface="Times New Roman" panose="02020603050405020304" pitchFamily="18" charset="0"/>
              </a:rPr>
              <a:t>İhtilafların </a:t>
            </a:r>
            <a:r>
              <a:rPr lang="tr-TR" altLang="tr-TR" sz="2000" dirty="0">
                <a:cs typeface="Times New Roman" panose="02020603050405020304" pitchFamily="18" charset="0"/>
              </a:rPr>
              <a:t>çözüm yeri.</a:t>
            </a:r>
          </a:p>
          <a:p>
            <a:pPr marL="914400" lvl="2" indent="0">
              <a:buNone/>
            </a:pPr>
            <a:r>
              <a:rPr lang="tr-TR" altLang="tr-TR" sz="2000" u="sng" dirty="0">
                <a:solidFill>
                  <a:srgbClr val="FF0000"/>
                </a:solidFill>
                <a:cs typeface="Times New Roman" panose="02020603050405020304" pitchFamily="18" charset="0"/>
              </a:rPr>
              <a:t>Ortak Meclis: </a:t>
            </a:r>
            <a:r>
              <a:rPr lang="tr-TR" altLang="tr-TR" sz="2000" dirty="0">
                <a:cs typeface="Times New Roman" panose="02020603050405020304" pitchFamily="18" charset="0"/>
              </a:rPr>
              <a:t>çok zayıf bir nitelikte. Gruplar, üye ülkelere göre değil, siyasal eğilimlere göre; sosyalistler, liberaller, Hıristiyan demokratlar şeklinde kuruldu.</a:t>
            </a:r>
            <a:endParaRPr lang="tr-TR" altLang="tr-TR" sz="2000" u="sng" dirty="0">
              <a:cs typeface="Times New Roman" panose="02020603050405020304" pitchFamily="18" charset="0"/>
            </a:endParaRPr>
          </a:p>
          <a:p>
            <a:pPr marL="914400" lvl="2" indent="0">
              <a:buNone/>
            </a:pPr>
            <a:endParaRPr lang="tr-TR" altLang="tr-TR" sz="2000" dirty="0">
              <a:cs typeface="Times New Roman" panose="02020603050405020304" pitchFamily="18" charset="0"/>
            </a:endParaRPr>
          </a:p>
          <a:p>
            <a:pPr marL="914400" lvl="2" indent="0">
              <a:buNone/>
            </a:pPr>
            <a:endParaRPr lang="tr-TR" altLang="tr-TR" sz="2000" dirty="0">
              <a:cs typeface="Times New Roman" panose="02020603050405020304" pitchFamily="18" charset="0"/>
            </a:endParaRPr>
          </a:p>
          <a:p>
            <a:pPr marL="0" indent="0">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5505041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2490" y="833015"/>
            <a:ext cx="6558080" cy="1068935"/>
          </a:xfrm>
        </p:spPr>
        <p:txBody>
          <a:bodyPr>
            <a:normAutofit fontScale="90000"/>
          </a:bodyPr>
          <a:lstStyle/>
          <a:p>
            <a:pPr algn="ctr"/>
            <a:r>
              <a:rPr lang="tr-TR" b="1" dirty="0">
                <a:solidFill>
                  <a:schemeClr val="tx1"/>
                </a:solidFill>
                <a:latin typeface="Comic Sans MS" panose="030F0702030302020204" pitchFamily="66" charset="0"/>
              </a:rPr>
              <a:t>Roma Antlaşması ve Avrupa Ekonomik </a:t>
            </a:r>
            <a:r>
              <a:rPr lang="tr-TR" b="1" dirty="0" smtClean="0">
                <a:solidFill>
                  <a:schemeClr val="tx1"/>
                </a:solidFill>
                <a:latin typeface="Comic Sans MS" panose="030F0702030302020204" pitchFamily="66" charset="0"/>
              </a:rPr>
              <a:t>Topluluğu</a:t>
            </a:r>
            <a:endParaRPr lang="tr-TR" dirty="0">
              <a:solidFill>
                <a:schemeClr val="tx1"/>
              </a:solidFill>
              <a:latin typeface="Comic Sans MS" panose="030F0702030302020204" pitchFamily="66" charset="0"/>
            </a:endParaRPr>
          </a:p>
        </p:txBody>
      </p:sp>
      <p:sp>
        <p:nvSpPr>
          <p:cNvPr id="3" name="İçerik Yer Tutucusu 2"/>
          <p:cNvSpPr>
            <a:spLocks noGrp="1"/>
          </p:cNvSpPr>
          <p:nvPr>
            <p:ph idx="1"/>
          </p:nvPr>
        </p:nvSpPr>
        <p:spPr>
          <a:xfrm>
            <a:off x="296260" y="2276850"/>
            <a:ext cx="8551480" cy="4581150"/>
          </a:xfrm>
        </p:spPr>
        <p:txBody>
          <a:bodyPr/>
          <a:lstStyle/>
          <a:p>
            <a:pPr marL="0" indent="0" algn="just">
              <a:buNone/>
            </a:pPr>
            <a:r>
              <a:rPr lang="tr-TR" dirty="0" smtClean="0"/>
              <a:t>	Altı </a:t>
            </a:r>
            <a:r>
              <a:rPr lang="tr-TR" dirty="0"/>
              <a:t>üye devlet, 1957′de, işgücü ile mal ve hizmetlerin serbest dolaşımına dayanan bir ekonomik topluluk kurmaya karar verdiler. Böylece, kömür ve çeliğin yanı sıra diğer sektörlerde de ekonomik birliği kurmak amacıyla, </a:t>
            </a:r>
            <a:r>
              <a:rPr lang="tr-TR" b="1" dirty="0"/>
              <a:t>1957′de Roma Antlaşması imzalanarak </a:t>
            </a:r>
            <a:r>
              <a:rPr lang="tr-TR" dirty="0"/>
              <a:t>Avrupa Ekonomik Topluluğu (AET) kuruldu. </a:t>
            </a:r>
            <a:endParaRPr lang="tr-TR" dirty="0" smtClean="0"/>
          </a:p>
        </p:txBody>
      </p:sp>
      <p:sp>
        <p:nvSpPr>
          <p:cNvPr id="4" name="Dikdörtgen 3"/>
          <p:cNvSpPr/>
          <p:nvPr/>
        </p:nvSpPr>
        <p:spPr>
          <a:xfrm>
            <a:off x="8236920" y="6483100"/>
            <a:ext cx="907080"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7320690" y="335074"/>
            <a:ext cx="1615583" cy="1754326"/>
          </a:xfrm>
          <a:prstGeom prst="rect">
            <a:avLst/>
          </a:prstGeom>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2">
            <a:schemeClr val="accent3"/>
          </a:lnRef>
          <a:fillRef idx="1">
            <a:schemeClr val="lt1"/>
          </a:fillRef>
          <a:effectRef idx="0">
            <a:schemeClr val="accent3"/>
          </a:effectRef>
          <a:fontRef idx="minor">
            <a:schemeClr val="dk1"/>
          </a:fontRef>
        </p:style>
        <p:txBody>
          <a:bodyPr wrap="square">
            <a:spAutoFit/>
          </a:bodyPr>
          <a:lstStyle/>
          <a:p>
            <a:pPr algn="ctr"/>
            <a:r>
              <a:rPr lang="tr-TR" dirty="0"/>
              <a:t>Belçika, Federal Almanya, Lüksemburg, Fransa, İtalya ve </a:t>
            </a:r>
            <a:r>
              <a:rPr lang="tr-TR" dirty="0" smtClean="0"/>
              <a:t>Hollanda </a:t>
            </a:r>
            <a:endParaRPr lang="tr-TR" dirty="0"/>
          </a:p>
        </p:txBody>
      </p:sp>
    </p:spTree>
    <p:extLst>
      <p:ext uri="{BB962C8B-B14F-4D97-AF65-F5344CB8AC3E}">
        <p14:creationId xmlns:p14="http://schemas.microsoft.com/office/powerpoint/2010/main" val="688285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2360065"/>
            <a:ext cx="8093365" cy="2595985"/>
          </a:xfrm>
        </p:spPr>
        <p:txBody>
          <a:bodyPr/>
          <a:lstStyle/>
          <a:p>
            <a:pPr marL="0" indent="0" algn="ctr">
              <a:buNone/>
            </a:pPr>
            <a:r>
              <a:rPr lang="tr-TR" b="1" dirty="0">
                <a:solidFill>
                  <a:srgbClr val="FF0000"/>
                </a:solidFill>
              </a:rPr>
              <a:t>AET’nin amacı</a:t>
            </a:r>
            <a:r>
              <a:rPr lang="tr-TR" dirty="0"/>
              <a:t>, malların, işgücünün, hizmetlerin ve sermayenin serbest dolaştığı bir ortak pazarın kurulması ve en nihayetinde siyasi bütünlüğe </a:t>
            </a:r>
            <a:r>
              <a:rPr lang="tr-TR" dirty="0" smtClean="0"/>
              <a:t>gidilmesi olduğu belirtilmiştir.</a:t>
            </a:r>
            <a:endParaRPr lang="tr-TR" dirty="0"/>
          </a:p>
          <a:p>
            <a:pPr algn="ctr"/>
            <a:endParaRPr lang="tr-TR" dirty="0"/>
          </a:p>
        </p:txBody>
      </p:sp>
      <p:sp>
        <p:nvSpPr>
          <p:cNvPr id="4" name="Dikdörtgen 3"/>
          <p:cNvSpPr/>
          <p:nvPr/>
        </p:nvSpPr>
        <p:spPr>
          <a:xfrm>
            <a:off x="8236920" y="6483100"/>
            <a:ext cx="907080"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92904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1973</TotalTime>
  <Words>717</Words>
  <Application>Microsoft Office PowerPoint</Application>
  <PresentationFormat>Ekran Gösterisi (4:3)</PresentationFormat>
  <Paragraphs>101</Paragraphs>
  <Slides>23</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Comic Sans MS</vt:lpstr>
      <vt:lpstr>Times New Roman</vt:lpstr>
      <vt:lpstr>Wingdings</vt:lpstr>
      <vt:lpstr>Office Theme</vt:lpstr>
      <vt:lpstr>Avrupa Birliği’nin Tarihçesi</vt:lpstr>
      <vt:lpstr>PowerPoint Sunusu</vt:lpstr>
      <vt:lpstr> II. DÜNYA SAVAŞI SONRASINDA AVRUPA’DA REFAHI VE BARIŞI TESİS ETME VE KALICI KILMA İHTİYACI </vt:lpstr>
      <vt:lpstr>Schuman Planı</vt:lpstr>
      <vt:lpstr>PowerPoint Sunusu</vt:lpstr>
      <vt:lpstr>Avrupa Kömür ve Çelik Topluluğu (AKÇT)</vt:lpstr>
      <vt:lpstr>PowerPoint Sunusu</vt:lpstr>
      <vt:lpstr>Roma Antlaşması ve Avrupa Ekonomik Topluluğu</vt:lpstr>
      <vt:lpstr>PowerPoint Sunusu</vt:lpstr>
      <vt:lpstr>ROMA ANTLAŞMASI</vt:lpstr>
      <vt:lpstr>Avrupa Atom Enerjisi Topluluğu (EURATOM)</vt:lpstr>
      <vt:lpstr>PowerPoint Sunusu</vt:lpstr>
      <vt:lpstr>PowerPoint Sunusu</vt:lpstr>
      <vt:lpstr>AET, AT VE AB  ANTLAŞMALARININ GENEL İÇERİĞİ VE TEMEL DÜZENLEME (POLİTİKA) ALANLARI</vt:lpstr>
      <vt:lpstr>Avrupa Birliğine Giden Bütünleşme Yolları</vt:lpstr>
      <vt:lpstr>PowerPoint Sunusu</vt:lpstr>
      <vt:lpstr>PowerPoint Sunusu</vt:lpstr>
      <vt:lpstr>PowerPoint Sunusu</vt:lpstr>
      <vt:lpstr>PowerPoint Sunusu</vt:lpstr>
      <vt:lpstr>PowerPoint Sunusu</vt:lpstr>
      <vt:lpstr>Tek Senet İle Kurumsal Alandaki Değişiklikler</vt:lpstr>
      <vt:lpstr>TEK SENET İLE POLİTİKA ALANINDAKİ DEĞİŞİKLİKLER</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HSE</cp:lastModifiedBy>
  <cp:revision>94</cp:revision>
  <cp:lastPrinted>2017-02-14T12:46:16Z</cp:lastPrinted>
  <dcterms:created xsi:type="dcterms:W3CDTF">2013-08-21T19:17:07Z</dcterms:created>
  <dcterms:modified xsi:type="dcterms:W3CDTF">2017-11-28T07:54:08Z</dcterms:modified>
</cp:coreProperties>
</file>