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58" r:id="rId11"/>
    <p:sldId id="259" r:id="rId12"/>
    <p:sldId id="260" r:id="rId13"/>
    <p:sldId id="271" r:id="rId14"/>
    <p:sldId id="272" r:id="rId15"/>
    <p:sldId id="261" r:id="rId16"/>
    <p:sldId id="273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6405" autoAdjust="0"/>
  </p:normalViewPr>
  <p:slideViewPr>
    <p:cSldViewPr snapToGrid="0">
      <p:cViewPr varScale="1">
        <p:scale>
          <a:sx n="47" d="100"/>
          <a:sy n="47" d="100"/>
        </p:scale>
        <p:origin x="-1912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24" Type="http://schemas.microsoft.com/office/2015/10/relationships/revisionInfo" Target="revisionInfo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38EE9-10B0-C245-929E-FC032224132F}" type="datetimeFigureOut">
              <a:rPr lang="en-US" smtClean="0"/>
              <a:t>4.05.20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05962-2483-9241-A627-573BD4504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1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05962-2483-9241-A627-573BD450434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61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05962-2483-9241-A627-573BD450434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59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05962-2483-9241-A627-573BD450434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23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05962-2483-9241-A627-573BD450434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65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05962-2483-9241-A627-573BD450434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09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51F354-E5D6-DE41-A484-E7CC91425659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4" y="2514601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4" y="4777381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1" y="4323812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4529542"/>
            <a:ext cx="779767" cy="365125"/>
          </a:xfrm>
        </p:spPr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77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4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4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31781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3244141"/>
            <a:ext cx="779767" cy="365125"/>
          </a:xfrm>
        </p:spPr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179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50" y="609600"/>
            <a:ext cx="839392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4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8" y="31781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3244141"/>
            <a:ext cx="779767" cy="365125"/>
          </a:xfrm>
        </p:spPr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4544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2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4" y="4983089"/>
            <a:ext cx="779767" cy="365125"/>
          </a:xfrm>
        </p:spPr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231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50" y="609600"/>
            <a:ext cx="839392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8" y="491172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4" y="4983089"/>
            <a:ext cx="779767" cy="365125"/>
          </a:xfrm>
        </p:spPr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9273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4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4" y="4983089"/>
            <a:ext cx="779767" cy="365125"/>
          </a:xfrm>
        </p:spPr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371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579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3" y="627407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7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30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849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4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4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31781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3244141"/>
            <a:ext cx="779767" cy="365125"/>
          </a:xfrm>
        </p:spPr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8862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787784"/>
            <a:ext cx="779767" cy="365125"/>
          </a:xfrm>
        </p:spPr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024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4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30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5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4" y="787784"/>
            <a:ext cx="779767" cy="365125"/>
          </a:xfrm>
        </p:spPr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07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33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20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4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90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4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71437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870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8" y="4911727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4" y="4983089"/>
            <a:ext cx="779767" cy="365125"/>
          </a:xfrm>
        </p:spPr>
        <p:txBody>
          <a:bodyPr/>
          <a:lstStyle/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58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5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98EF9-364C-42B1-BB4B-3A1DE6B33748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4" y="6135810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4" y="787784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1A0CB7E-8A10-4158-9633-E40A2A722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5407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40A1AA14-055C-4D80-A0BD-FD274DDB6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439" y="1766146"/>
            <a:ext cx="8915399" cy="2262781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rial"/>
                <a:cs typeface="Arial"/>
              </a:rPr>
              <a:t>Alkaline Phosphatase Assay </a:t>
            </a:r>
            <a:r>
              <a:rPr lang="en-US" sz="3600" b="1" dirty="0" smtClean="0">
                <a:latin typeface="Arial"/>
                <a:cs typeface="Arial"/>
              </a:rPr>
              <a:t>in </a:t>
            </a:r>
            <a:r>
              <a:rPr lang="en-US" sz="3600" b="1" dirty="0">
                <a:latin typeface="Arial"/>
                <a:cs typeface="Arial"/>
              </a:rPr>
              <a:t>Serum</a:t>
            </a:r>
            <a:br>
              <a:rPr lang="en-US" sz="3600" b="1" dirty="0">
                <a:latin typeface="Arial"/>
                <a:cs typeface="Arial"/>
              </a:rPr>
            </a:br>
            <a:endParaRPr lang="tr-TR" sz="36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4921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65154BDF-0CFD-4877-801E-217DA2D3B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8578" y="661834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The determination of alkaline phosphatases activity in serum (King </a:t>
            </a:r>
            <a:r>
              <a:rPr lang="en-US" b="1" dirty="0"/>
              <a:t>Armstrong </a:t>
            </a:r>
            <a:r>
              <a:rPr lang="en-US" b="1" dirty="0" smtClean="0"/>
              <a:t>Method)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94FD7BE7-99D1-4ED2-868B-9B35F4EB6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3681" y="2070726"/>
            <a:ext cx="8915400" cy="3777622"/>
          </a:xfrm>
        </p:spPr>
        <p:txBody>
          <a:bodyPr>
            <a:normAutofit/>
          </a:bodyPr>
          <a:lstStyle/>
          <a:p>
            <a:r>
              <a:rPr lang="tr-TR" sz="2000" b="1" dirty="0" err="1"/>
              <a:t>Principle</a:t>
            </a:r>
            <a:r>
              <a:rPr lang="tr-TR" sz="2000" b="1" dirty="0"/>
              <a:t>: </a:t>
            </a:r>
            <a:r>
              <a:rPr lang="en-US" sz="2000" dirty="0"/>
              <a:t>Disodium </a:t>
            </a:r>
            <a:r>
              <a:rPr lang="en-US" sz="2000" dirty="0" err="1"/>
              <a:t>phenylphosphate</a:t>
            </a:r>
            <a:r>
              <a:rPr lang="en-US" sz="2000" dirty="0"/>
              <a:t> </a:t>
            </a:r>
            <a:r>
              <a:rPr lang="en-US" sz="2000" dirty="0" smtClean="0"/>
              <a:t>is hydrolyzed by </a:t>
            </a:r>
            <a:r>
              <a:rPr lang="en-US" sz="2000" dirty="0"/>
              <a:t>the enzyme phosphatase and the </a:t>
            </a:r>
            <a:r>
              <a:rPr lang="en-US" sz="2000" dirty="0" smtClean="0"/>
              <a:t>released </a:t>
            </a:r>
            <a:r>
              <a:rPr lang="en-US" sz="2000" dirty="0"/>
              <a:t>phenol is detected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tr-TR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1 </a:t>
            </a:r>
            <a:r>
              <a:rPr lang="tr-TR" sz="2000" b="1" dirty="0" err="1">
                <a:solidFill>
                  <a:schemeClr val="tx1"/>
                </a:solidFill>
                <a:latin typeface="Arial" charset="0"/>
                <a:cs typeface="Arial" charset="0"/>
              </a:rPr>
              <a:t>King</a:t>
            </a:r>
            <a:r>
              <a:rPr lang="tr-TR" sz="2000" b="1" dirty="0">
                <a:solidFill>
                  <a:schemeClr val="tx1"/>
                </a:solidFill>
                <a:latin typeface="Arial" charset="0"/>
                <a:cs typeface="Arial" charset="0"/>
              </a:rPr>
              <a:t> Armstrong </a:t>
            </a:r>
            <a:r>
              <a:rPr lang="tr-TR" sz="2000" b="1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Unit</a:t>
            </a:r>
            <a:r>
              <a:rPr lang="tr-TR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for</a:t>
            </a:r>
            <a:r>
              <a:rPr lang="tr-TR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alkaline </a:t>
            </a:r>
            <a:r>
              <a:rPr lang="tr-TR" sz="2000" b="1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phosphatase</a:t>
            </a:r>
            <a:r>
              <a:rPr lang="tr-TR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:</a:t>
            </a:r>
          </a:p>
          <a:p>
            <a:r>
              <a:rPr lang="en-US" sz="2000" dirty="0"/>
              <a:t>It is the amount of phosphatase that releases 1 mg phenol from the specific substrate (pH 10) at 37 </a:t>
            </a:r>
            <a:r>
              <a:rPr lang="en-US" sz="2000" dirty="0" smtClean="0"/>
              <a:t>°C </a:t>
            </a:r>
            <a:r>
              <a:rPr lang="en-US" sz="2000" dirty="0"/>
              <a:t>in 15 minutes.</a:t>
            </a:r>
          </a:p>
          <a:p>
            <a:pPr marL="0" indent="0">
              <a:buNone/>
            </a:pPr>
            <a:endParaRPr lang="en-US" sz="2000" dirty="0"/>
          </a:p>
          <a:p>
            <a:endParaRPr lang="tr-TR" sz="2000" b="1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040297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65154BDF-0CFD-4877-801E-217DA2D3B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522" y="196565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err="1" smtClean="0"/>
              <a:t>Experimental</a:t>
            </a:r>
            <a:r>
              <a:rPr lang="tr-TR" sz="3200" b="1" dirty="0" smtClean="0"/>
              <a:t> Procedure-1</a:t>
            </a:r>
            <a:endParaRPr lang="tr-TR" sz="3200" b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723091" y="1156886"/>
            <a:ext cx="10125912" cy="4895871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b="1" dirty="0">
                <a:solidFill>
                  <a:schemeClr val="tx1"/>
                </a:solidFill>
                <a:latin typeface="Century Gothic" charset="0"/>
              </a:rPr>
              <a:t>1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.tube</a:t>
            </a:r>
            <a:r>
              <a:rPr lang="en-US" b="1" dirty="0" smtClean="0">
                <a:solidFill>
                  <a:schemeClr val="tx1"/>
                </a:solidFill>
                <a:latin typeface="Century Gothic" charset="0"/>
              </a:rPr>
              <a:t> (Control tube)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	</a:t>
            </a:r>
            <a:r>
              <a:rPr lang="tr-TR" b="1" dirty="0">
                <a:solidFill>
                  <a:schemeClr val="tx1"/>
                </a:solidFill>
                <a:latin typeface="Century Gothic" charset="0"/>
              </a:rPr>
              <a:t> 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  2</a:t>
            </a:r>
            <a:r>
              <a:rPr lang="tr-TR" b="1" dirty="0">
                <a:solidFill>
                  <a:schemeClr val="tx1"/>
                </a:solidFill>
                <a:latin typeface="Century Gothic" charset="0"/>
              </a:rPr>
              <a:t>.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t</a:t>
            </a:r>
            <a:r>
              <a:rPr lang="en-US" b="1" dirty="0" err="1" smtClean="0">
                <a:solidFill>
                  <a:schemeClr val="tx1"/>
                </a:solidFill>
                <a:latin typeface="Century Gothic" charset="0"/>
              </a:rPr>
              <a:t>ube</a:t>
            </a:r>
            <a:r>
              <a:rPr lang="en-US" b="1" dirty="0" smtClean="0">
                <a:solidFill>
                  <a:schemeClr val="tx1"/>
                </a:solidFill>
                <a:latin typeface="Century Gothic" charset="0"/>
              </a:rPr>
              <a:t> (Sample tube)</a:t>
            </a:r>
            <a:endParaRPr lang="tr-TR" b="1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tr-TR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>
                <a:solidFill>
                  <a:schemeClr val="tx1"/>
                </a:solidFill>
                <a:latin typeface="Century Gothic" charset="0"/>
              </a:rPr>
              <a:t>				</a:t>
            </a:r>
            <a:br>
              <a:rPr lang="en-US" b="1" dirty="0">
                <a:solidFill>
                  <a:schemeClr val="tx1"/>
                </a:solidFill>
                <a:latin typeface="Century Gothic" charset="0"/>
              </a:rPr>
            </a:br>
            <a:r>
              <a:rPr lang="tr-TR" b="1" dirty="0" err="1" smtClean="0">
                <a:solidFill>
                  <a:schemeClr val="tx1"/>
                </a:solidFill>
                <a:latin typeface="Century Gothic" charset="0"/>
              </a:rPr>
              <a:t>Buffered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Century Gothic" charset="0"/>
              </a:rPr>
              <a:t>alcaline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Century Gothic" charset="0"/>
              </a:rPr>
              <a:t>substrate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 </a:t>
            </a:r>
            <a:r>
              <a:rPr lang="tr-TR" b="1" dirty="0">
                <a:solidFill>
                  <a:schemeClr val="tx1"/>
                </a:solidFill>
                <a:latin typeface="Century Gothic" charset="0"/>
              </a:rPr>
              <a:t>(10 ml)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b="1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b="1" dirty="0">
                <a:solidFill>
                  <a:schemeClr val="tx1"/>
                </a:solidFill>
                <a:latin typeface="Century Gothic" charset="0"/>
              </a:rPr>
              <a:t>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b="1" dirty="0">
                <a:solidFill>
                  <a:schemeClr val="tx1"/>
                </a:solidFill>
                <a:latin typeface="Century Gothic" charset="0"/>
              </a:rPr>
              <a:t>          </a:t>
            </a:r>
            <a:r>
              <a:rPr lang="tr-TR" b="1" dirty="0" err="1" smtClean="0">
                <a:solidFill>
                  <a:schemeClr val="tx1"/>
                </a:solidFill>
                <a:latin typeface="Century Gothic" charset="0"/>
              </a:rPr>
              <a:t>Incubation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 in </a:t>
            </a:r>
            <a:r>
              <a:rPr lang="tr-TR" b="1" dirty="0" err="1" smtClean="0">
                <a:solidFill>
                  <a:schemeClr val="tx1"/>
                </a:solidFill>
                <a:latin typeface="Century Gothic" charset="0"/>
              </a:rPr>
              <a:t>water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Century Gothic" charset="0"/>
              </a:rPr>
              <a:t>bath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 at 37</a:t>
            </a:r>
            <a:r>
              <a:rPr lang="tr-TR" b="1" baseline="30000" dirty="0" smtClean="0">
                <a:solidFill>
                  <a:schemeClr val="tx1"/>
                </a:solidFill>
                <a:latin typeface="Century Gothic" charset="0"/>
              </a:rPr>
              <a:t>0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C</a:t>
            </a:r>
            <a:endParaRPr lang="tr-TR" b="1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tr-TR" b="1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tr-TR" b="1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b="1" dirty="0">
                <a:solidFill>
                  <a:schemeClr val="tx1"/>
                </a:solidFill>
                <a:latin typeface="Century Gothic" charset="0"/>
              </a:rPr>
              <a:t>  </a:t>
            </a:r>
            <a:r>
              <a:rPr lang="tr-TR" b="1" dirty="0">
                <a:solidFill>
                  <a:srgbClr val="000000"/>
                </a:solidFill>
                <a:latin typeface="Century Gothic" charset="0"/>
              </a:rPr>
              <a:t>   </a:t>
            </a:r>
            <a:r>
              <a:rPr lang="tr-TR" b="1" dirty="0" err="1" smtClean="0">
                <a:solidFill>
                  <a:srgbClr val="000000"/>
                </a:solidFill>
              </a:rPr>
              <a:t>Take</a:t>
            </a:r>
            <a:r>
              <a:rPr lang="tr-TR" b="1" dirty="0" smtClean="0">
                <a:solidFill>
                  <a:srgbClr val="000000"/>
                </a:solidFill>
              </a:rPr>
              <a:t> </a:t>
            </a:r>
            <a:r>
              <a:rPr lang="tr-TR" b="1" dirty="0">
                <a:solidFill>
                  <a:srgbClr val="000000"/>
                </a:solidFill>
              </a:rPr>
              <a:t>t</a:t>
            </a:r>
            <a:r>
              <a:rPr lang="en-US" b="1" dirty="0">
                <a:solidFill>
                  <a:srgbClr val="000000"/>
                </a:solidFill>
              </a:rPr>
              <a:t>he sample </a:t>
            </a:r>
            <a:r>
              <a:rPr lang="en-US" b="1" dirty="0" smtClean="0">
                <a:solidFill>
                  <a:srgbClr val="000000"/>
                </a:solidFill>
              </a:rPr>
              <a:t>tube</a:t>
            </a:r>
            <a:r>
              <a:rPr lang="tr-TR" b="1" dirty="0" smtClean="0">
                <a:solidFill>
                  <a:srgbClr val="000000"/>
                </a:solidFill>
              </a:rPr>
              <a:t> </a:t>
            </a:r>
            <a:r>
              <a:rPr lang="tr-TR" b="1" dirty="0" err="1">
                <a:solidFill>
                  <a:srgbClr val="000000"/>
                </a:solidFill>
              </a:rPr>
              <a:t>out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tr-TR" b="1" dirty="0">
                <a:solidFill>
                  <a:srgbClr val="000000"/>
                </a:solidFill>
              </a:rPr>
              <a:t>of</a:t>
            </a:r>
            <a:r>
              <a:rPr lang="en-US" b="1" dirty="0">
                <a:solidFill>
                  <a:srgbClr val="000000"/>
                </a:solidFill>
              </a:rPr>
              <a:t> the water bath, </a:t>
            </a:r>
            <a:r>
              <a:rPr lang="tr-TR" b="1" dirty="0" err="1">
                <a:solidFill>
                  <a:srgbClr val="000000"/>
                </a:solidFill>
              </a:rPr>
              <a:t>add</a:t>
            </a:r>
            <a:r>
              <a:rPr lang="tr-TR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1 ml serum and mix well. Then </a:t>
            </a:r>
            <a:r>
              <a:rPr lang="en-US" b="1" dirty="0" smtClean="0">
                <a:solidFill>
                  <a:srgbClr val="000000"/>
                </a:solidFill>
              </a:rPr>
              <a:t>put</a:t>
            </a:r>
            <a:r>
              <a:rPr lang="tr-TR" b="1" dirty="0" smtClean="0">
                <a:solidFill>
                  <a:srgbClr val="000000"/>
                </a:solidFill>
              </a:rPr>
              <a:t> </a:t>
            </a:r>
            <a:r>
              <a:rPr lang="tr-TR" b="1" dirty="0" err="1">
                <a:solidFill>
                  <a:srgbClr val="000000"/>
                </a:solidFill>
              </a:rPr>
              <a:t>the</a:t>
            </a:r>
            <a:r>
              <a:rPr lang="tr-TR" b="1" dirty="0">
                <a:solidFill>
                  <a:srgbClr val="000000"/>
                </a:solidFill>
              </a:rPr>
              <a:t> </a:t>
            </a:r>
            <a:r>
              <a:rPr lang="tr-TR" b="1" dirty="0" err="1" smtClean="0">
                <a:solidFill>
                  <a:srgbClr val="000000"/>
                </a:solidFill>
              </a:rPr>
              <a:t>tube</a:t>
            </a:r>
            <a:r>
              <a:rPr lang="tr-TR" b="1" dirty="0" smtClean="0">
                <a:solidFill>
                  <a:srgbClr val="000000"/>
                </a:solidFill>
              </a:rPr>
              <a:t> </a:t>
            </a:r>
            <a:r>
              <a:rPr lang="tr-TR" b="1" dirty="0">
                <a:solidFill>
                  <a:srgbClr val="000000"/>
                </a:solidFill>
              </a:rPr>
              <a:t>i</a:t>
            </a:r>
            <a:r>
              <a:rPr lang="tr-TR" b="1" dirty="0" smtClean="0">
                <a:solidFill>
                  <a:srgbClr val="000000"/>
                </a:solidFill>
              </a:rPr>
              <a:t>n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water</a:t>
            </a:r>
            <a:r>
              <a:rPr lang="tr-TR" b="1" dirty="0">
                <a:solidFill>
                  <a:srgbClr val="000000"/>
                </a:solidFill>
              </a:rPr>
              <a:t> </a:t>
            </a:r>
            <a:r>
              <a:rPr lang="tr-TR" b="1" dirty="0" err="1">
                <a:solidFill>
                  <a:srgbClr val="000000"/>
                </a:solidFill>
              </a:rPr>
              <a:t>bath</a:t>
            </a:r>
            <a:r>
              <a:rPr lang="tr-TR" b="1" dirty="0">
                <a:solidFill>
                  <a:srgbClr val="000000"/>
                </a:solidFill>
              </a:rPr>
              <a:t>, </a:t>
            </a:r>
            <a:r>
              <a:rPr lang="tr-TR" b="1" dirty="0" err="1">
                <a:solidFill>
                  <a:srgbClr val="000000"/>
                </a:solidFill>
              </a:rPr>
              <a:t>again</a:t>
            </a:r>
            <a:r>
              <a:rPr lang="tr-TR" b="1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b="1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tr-TR" b="1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b="1" dirty="0">
                <a:solidFill>
                  <a:schemeClr val="tx1"/>
                </a:solidFill>
                <a:latin typeface="Century Gothic" charset="0"/>
              </a:rPr>
              <a:t>	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b="1" dirty="0">
                <a:solidFill>
                  <a:schemeClr val="tx1"/>
                </a:solidFill>
                <a:latin typeface="Century Gothic" charset="0"/>
              </a:rPr>
              <a:t>            </a:t>
            </a:r>
            <a:r>
              <a:rPr lang="tr-TR" b="1" dirty="0" err="1" smtClean="0">
                <a:solidFill>
                  <a:schemeClr val="tx1"/>
                </a:solidFill>
                <a:latin typeface="Century Gothic" charset="0"/>
              </a:rPr>
              <a:t>Incubation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Century Gothic" charset="0"/>
              </a:rPr>
              <a:t>for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 15 </a:t>
            </a:r>
            <a:r>
              <a:rPr lang="tr-TR" b="1" dirty="0" err="1" smtClean="0">
                <a:solidFill>
                  <a:schemeClr val="tx1"/>
                </a:solidFill>
                <a:latin typeface="Century Gothic" charset="0"/>
              </a:rPr>
              <a:t>minutes</a:t>
            </a:r>
            <a:r>
              <a:rPr lang="tr-TR" b="1" dirty="0" smtClean="0">
                <a:solidFill>
                  <a:schemeClr val="tx1"/>
                </a:solidFill>
                <a:latin typeface="Century Gothic" charset="0"/>
              </a:rPr>
              <a:t> (</a:t>
            </a:r>
            <a:r>
              <a:rPr lang="tr-TR" b="1" dirty="0" err="1">
                <a:solidFill>
                  <a:srgbClr val="000000"/>
                </a:solidFill>
              </a:rPr>
              <a:t>Take</a:t>
            </a:r>
            <a:r>
              <a:rPr lang="tr-TR" b="1" dirty="0">
                <a:solidFill>
                  <a:srgbClr val="000000"/>
                </a:solidFill>
              </a:rPr>
              <a:t> </a:t>
            </a:r>
            <a:r>
              <a:rPr lang="tr-TR" b="1" dirty="0" err="1">
                <a:solidFill>
                  <a:srgbClr val="000000"/>
                </a:solidFill>
              </a:rPr>
              <a:t>both</a:t>
            </a:r>
            <a:r>
              <a:rPr lang="tr-TR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tube</a:t>
            </a:r>
            <a:r>
              <a:rPr lang="tr-TR" b="1" dirty="0">
                <a:solidFill>
                  <a:srgbClr val="000000"/>
                </a:solidFill>
              </a:rPr>
              <a:t>s </a:t>
            </a:r>
            <a:r>
              <a:rPr lang="tr-TR" b="1" dirty="0" err="1">
                <a:solidFill>
                  <a:srgbClr val="000000"/>
                </a:solidFill>
              </a:rPr>
              <a:t>out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tr-TR" b="1" dirty="0">
                <a:solidFill>
                  <a:srgbClr val="000000"/>
                </a:solidFill>
              </a:rPr>
              <a:t>of</a:t>
            </a:r>
            <a:r>
              <a:rPr lang="en-US" b="1" dirty="0">
                <a:solidFill>
                  <a:srgbClr val="000000"/>
                </a:solidFill>
              </a:rPr>
              <a:t> the water </a:t>
            </a:r>
            <a:r>
              <a:rPr lang="en-US" b="1" dirty="0" smtClean="0">
                <a:solidFill>
                  <a:srgbClr val="000000"/>
                </a:solidFill>
              </a:rPr>
              <a:t>bath</a:t>
            </a:r>
            <a:r>
              <a:rPr lang="tr-TR" b="1" dirty="0" smtClean="0">
                <a:solidFill>
                  <a:srgbClr val="000000"/>
                </a:solidFill>
                <a:latin typeface="Century Gothic" charset="0"/>
              </a:rPr>
              <a:t>)</a:t>
            </a:r>
            <a:endParaRPr lang="tr-TR" b="1" dirty="0">
              <a:solidFill>
                <a:srgbClr val="000000"/>
              </a:solidFill>
              <a:latin typeface="Century Gothic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tr-TR" b="1" dirty="0">
              <a:solidFill>
                <a:schemeClr val="tx1"/>
              </a:solidFill>
              <a:latin typeface="Century Gothic" charset="0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947856" y="141568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5617015" y="142084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655481" y="2351387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3693203" y="3294497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3719863" y="461635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52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65154BDF-0CFD-4877-801E-217DA2D3B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333" y="624110"/>
            <a:ext cx="8911687" cy="1280890"/>
          </a:xfrm>
        </p:spPr>
        <p:txBody>
          <a:bodyPr/>
          <a:lstStyle/>
          <a:p>
            <a:pPr algn="ctr"/>
            <a:r>
              <a:rPr lang="tr-TR" b="1" dirty="0" err="1" smtClean="0"/>
              <a:t>Experimental</a:t>
            </a:r>
            <a:r>
              <a:rPr lang="tr-TR" b="1" dirty="0" smtClean="0"/>
              <a:t> procedure-2</a:t>
            </a:r>
            <a:endParaRPr lang="tr-TR" b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356967" y="1919828"/>
            <a:ext cx="8915400" cy="377762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70000"/>
              </a:lnSpc>
              <a:buFontTx/>
              <a:buNone/>
            </a:pPr>
            <a:endParaRPr lang="tr-TR" sz="22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lnSpc>
                <a:spcPct val="70000"/>
              </a:lnSpc>
              <a:buNone/>
            </a:pPr>
            <a:r>
              <a:rPr lang="tr-TR" sz="2400" b="1" dirty="0">
                <a:solidFill>
                  <a:schemeClr val="tx1"/>
                </a:solidFill>
                <a:latin typeface="Century Gothic" charset="0"/>
              </a:rPr>
              <a:t>1.tube</a:t>
            </a:r>
            <a:r>
              <a:rPr lang="en-US" sz="2400" b="1" dirty="0">
                <a:solidFill>
                  <a:schemeClr val="tx1"/>
                </a:solidFill>
                <a:latin typeface="Century Gothic" charset="0"/>
              </a:rPr>
              <a:t> (Control tube</a:t>
            </a:r>
            <a:r>
              <a:rPr lang="en-US" sz="2400" b="1" dirty="0" smtClean="0">
                <a:solidFill>
                  <a:schemeClr val="tx1"/>
                </a:solidFill>
                <a:latin typeface="Century Gothic" charset="0"/>
              </a:rPr>
              <a:t>)</a:t>
            </a:r>
            <a:r>
              <a:rPr lang="tr-TR" sz="2400" b="1" dirty="0">
                <a:solidFill>
                  <a:schemeClr val="tx1"/>
                </a:solidFill>
                <a:latin typeface="Century Gothic" charset="0"/>
              </a:rPr>
              <a:t> </a:t>
            </a:r>
            <a:r>
              <a:rPr lang="tr-TR" sz="2400" b="1" dirty="0" smtClean="0">
                <a:solidFill>
                  <a:schemeClr val="tx1"/>
                </a:solidFill>
                <a:latin typeface="Century Gothic" charset="0"/>
              </a:rPr>
              <a:t>			     2</a:t>
            </a:r>
            <a:r>
              <a:rPr lang="tr-TR" sz="2400" b="1" dirty="0">
                <a:solidFill>
                  <a:schemeClr val="tx1"/>
                </a:solidFill>
                <a:latin typeface="Century Gothic" charset="0"/>
              </a:rPr>
              <a:t>.t</a:t>
            </a:r>
            <a:r>
              <a:rPr lang="en-US" sz="2400" b="1" dirty="0" err="1">
                <a:solidFill>
                  <a:schemeClr val="tx1"/>
                </a:solidFill>
                <a:latin typeface="Century Gothic" charset="0"/>
              </a:rPr>
              <a:t>ube</a:t>
            </a:r>
            <a:r>
              <a:rPr lang="en-US" sz="2400" b="1" dirty="0">
                <a:solidFill>
                  <a:schemeClr val="tx1"/>
                </a:solidFill>
                <a:latin typeface="Century Gothic" charset="0"/>
              </a:rPr>
              <a:t> (Sample tube)</a:t>
            </a:r>
            <a:endParaRPr lang="tr-TR" sz="2400" b="1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tr-TR" sz="22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r>
              <a:rPr lang="tr-TR" sz="2200" dirty="0">
                <a:solidFill>
                  <a:schemeClr val="tx1"/>
                </a:solidFill>
                <a:latin typeface="Arial" charset="0"/>
                <a:cs typeface="Arial" charset="0"/>
              </a:rPr>
              <a:t>+1 ml serum 	                             </a:t>
            </a:r>
            <a:r>
              <a:rPr lang="en-US" sz="2200" dirty="0">
                <a:solidFill>
                  <a:schemeClr val="tx1"/>
                </a:solidFill>
                <a:latin typeface="Arial" charset="0"/>
                <a:cs typeface="Arial" charset="0"/>
              </a:rPr>
              <a:t>     </a:t>
            </a:r>
            <a:r>
              <a:rPr lang="tr-TR" sz="2200" dirty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r>
              <a:rPr lang="tr-TR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         </a:t>
            </a:r>
            <a:r>
              <a:rPr lang="tr-TR" sz="2200" dirty="0">
                <a:solidFill>
                  <a:schemeClr val="tx1"/>
                </a:solidFill>
                <a:latin typeface="Arial" charset="0"/>
                <a:cs typeface="Arial" charset="0"/>
              </a:rPr>
              <a:t>-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200" dirty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r>
              <a:rPr lang="tr-TR" sz="2200" dirty="0">
                <a:solidFill>
                  <a:schemeClr val="tx1"/>
                </a:solidFill>
                <a:latin typeface="Arial" charset="0"/>
                <a:cs typeface="Arial" charset="0"/>
              </a:rPr>
              <a:t>+5 ml </a:t>
            </a:r>
            <a:r>
              <a:rPr lang="tr-TR" sz="22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diluted</a:t>
            </a:r>
            <a:r>
              <a:rPr lang="tr-TR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tr-TR" sz="22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phenol</a:t>
            </a:r>
            <a:r>
              <a:rPr lang="tr-TR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tr-TR" sz="22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reagent</a:t>
            </a:r>
            <a:r>
              <a:rPr lang="tr-TR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                 +5 ml </a:t>
            </a:r>
            <a:r>
              <a:rPr lang="tr-TR" sz="22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diluted</a:t>
            </a:r>
            <a:r>
              <a:rPr lang="en-US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tr-TR" sz="22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phenol</a:t>
            </a:r>
            <a:r>
              <a:rPr lang="tr-TR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tr-TR" sz="2200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reagent</a:t>
            </a:r>
            <a:r>
              <a:rPr lang="tr-TR" sz="2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</a:p>
          <a:p>
            <a:pPr>
              <a:lnSpc>
                <a:spcPct val="70000"/>
              </a:lnSpc>
              <a:buFontTx/>
              <a:buNone/>
            </a:pPr>
            <a:endParaRPr lang="tr-TR" sz="2200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tr-TR" sz="2200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tr-TR" sz="2200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tr-TR" sz="2200" dirty="0">
              <a:solidFill>
                <a:schemeClr val="tx1"/>
              </a:solidFill>
              <a:latin typeface="Century Gothic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tr-TR" sz="2200" dirty="0">
                <a:solidFill>
                  <a:schemeClr val="tx1"/>
                </a:solidFill>
                <a:latin typeface="Century Gothic" charset="0"/>
              </a:rPr>
              <a:t>	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r-TR" sz="2200" dirty="0">
                <a:solidFill>
                  <a:schemeClr val="tx1"/>
                </a:solidFill>
                <a:latin typeface="Century Gothic" charset="0"/>
              </a:rPr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1039264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5883" y="624110"/>
            <a:ext cx="9228731" cy="1280890"/>
          </a:xfrm>
        </p:spPr>
        <p:txBody>
          <a:bodyPr/>
          <a:lstStyle/>
          <a:p>
            <a:r>
              <a:rPr lang="tr-TR" b="1" dirty="0" err="1"/>
              <a:t>Experimental</a:t>
            </a:r>
            <a:r>
              <a:rPr lang="tr-TR" b="1" dirty="0"/>
              <a:t> </a:t>
            </a:r>
            <a:r>
              <a:rPr lang="tr-TR" b="1" dirty="0" smtClean="0"/>
              <a:t>procedure-3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244821" y="2133600"/>
            <a:ext cx="10259793" cy="377762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3.Tube			                        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</a:t>
            </a:r>
            <a:r>
              <a:rPr lang="en-US" sz="2400" b="1" dirty="0">
                <a:solidFill>
                  <a:schemeClr val="tx1"/>
                </a:solidFill>
                <a:latin typeface="Arial" charset="0"/>
                <a:cs typeface="Arial" charset="0"/>
              </a:rPr>
              <a:t>	</a:t>
            </a:r>
            <a:r>
              <a:rPr lang="tr-TR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4.tube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</a:t>
            </a:r>
            <a:r>
              <a:rPr lang="tr-TR" sz="2400" b="1" dirty="0" smtClean="0">
                <a:solidFill>
                  <a:srgbClr val="000000"/>
                </a:solidFill>
                <a:latin typeface="Arial"/>
                <a:cs typeface="Arial"/>
              </a:rPr>
              <a:t>standart)		                         </a:t>
            </a:r>
            <a:r>
              <a:rPr lang="en-US" sz="2400" b="1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tr-TR" sz="2400" b="1" dirty="0" smtClean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tr-TR" sz="2400" b="1" dirty="0" err="1" smtClean="0">
                <a:solidFill>
                  <a:srgbClr val="000000"/>
                </a:solidFill>
                <a:latin typeface="Arial"/>
                <a:cs typeface="Arial"/>
              </a:rPr>
              <a:t>blank</a:t>
            </a:r>
            <a:r>
              <a:rPr lang="tr-TR" sz="2400" b="1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</a:p>
          <a:p>
            <a:pPr>
              <a:buFontTx/>
              <a:buNone/>
            </a:pPr>
            <a:r>
              <a:rPr lang="tr-TR" sz="2400" dirty="0" smtClean="0">
                <a:solidFill>
                  <a:srgbClr val="000000"/>
                </a:solidFill>
                <a:latin typeface="Arial"/>
                <a:cs typeface="Arial"/>
              </a:rPr>
              <a:t>1 ml </a:t>
            </a:r>
            <a:r>
              <a:rPr lang="tr-TR" sz="2400" dirty="0" err="1">
                <a:solidFill>
                  <a:srgbClr val="000000"/>
                </a:solidFill>
                <a:latin typeface="Arial"/>
                <a:cs typeface="Arial"/>
              </a:rPr>
              <a:t>diluted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/>
                <a:cs typeface="Arial"/>
              </a:rPr>
              <a:t>phenol</a:t>
            </a:r>
            <a:r>
              <a:rPr lang="tr-TR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Arial"/>
                <a:cs typeface="Arial"/>
              </a:rPr>
              <a:t>standart	             2 ml </a:t>
            </a:r>
            <a:r>
              <a:rPr lang="tr-TR" sz="2400" dirty="0" err="1">
                <a:solidFill>
                  <a:srgbClr val="000000"/>
                </a:solidFill>
                <a:latin typeface="Arial"/>
                <a:cs typeface="Arial"/>
              </a:rPr>
              <a:t>diluted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/>
                <a:cs typeface="Arial"/>
              </a:rPr>
              <a:t>phenol</a:t>
            </a:r>
            <a:r>
              <a:rPr lang="tr-TR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/>
                <a:cs typeface="Arial"/>
              </a:rPr>
              <a:t>reagent</a:t>
            </a:r>
            <a:endParaRPr lang="tr-TR" sz="24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buFontTx/>
              <a:buNone/>
            </a:pPr>
            <a:r>
              <a:rPr lang="tr-TR" sz="2400" dirty="0" smtClean="0">
                <a:solidFill>
                  <a:srgbClr val="000000"/>
                </a:solidFill>
                <a:latin typeface="Arial"/>
                <a:cs typeface="Arial"/>
              </a:rPr>
              <a:t>3,2 ml 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distilled water</a:t>
            </a:r>
            <a:r>
              <a:rPr lang="tr-TR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Arial"/>
                <a:cs typeface="Arial"/>
              </a:rPr>
              <a:t>                       </a:t>
            </a:r>
            <a:r>
              <a:rPr lang="en-US" sz="2400" dirty="0" smtClean="0">
                <a:solidFill>
                  <a:srgbClr val="000000"/>
                </a:solidFill>
                <a:latin typeface="Arial"/>
                <a:cs typeface="Arial"/>
              </a:rPr>
              <a:t>    </a:t>
            </a:r>
            <a:r>
              <a:rPr lang="tr-TR" sz="2400" dirty="0" smtClean="0">
                <a:solidFill>
                  <a:srgbClr val="000000"/>
                </a:solidFill>
                <a:latin typeface="Arial"/>
                <a:cs typeface="Arial"/>
              </a:rPr>
              <a:t>4,2 ml 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distilled water</a:t>
            </a:r>
            <a:r>
              <a:rPr lang="tr-TR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pPr>
              <a:buFontTx/>
              <a:buNone/>
            </a:pPr>
            <a:r>
              <a:rPr lang="tr-TR" sz="2400" dirty="0" smtClean="0">
                <a:solidFill>
                  <a:srgbClr val="000000"/>
                </a:solidFill>
                <a:latin typeface="Arial"/>
                <a:cs typeface="Arial"/>
              </a:rPr>
              <a:t>2 ml </a:t>
            </a:r>
            <a:r>
              <a:rPr lang="tr-TR" sz="2400" dirty="0" err="1">
                <a:solidFill>
                  <a:srgbClr val="000000"/>
                </a:solidFill>
                <a:latin typeface="Arial"/>
                <a:cs typeface="Arial"/>
              </a:rPr>
              <a:t>diluted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/>
                <a:cs typeface="Arial"/>
              </a:rPr>
              <a:t>phenol</a:t>
            </a:r>
            <a:r>
              <a:rPr lang="tr-TR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Arial"/>
                <a:cs typeface="Arial"/>
              </a:rPr>
              <a:t>reagent</a:t>
            </a:r>
            <a:r>
              <a:rPr lang="tr-TR" sz="2400" dirty="0" smtClean="0">
                <a:solidFill>
                  <a:srgbClr val="000000"/>
                </a:solidFill>
                <a:latin typeface="Arial"/>
                <a:cs typeface="Arial"/>
              </a:rPr>
              <a:t>			</a:t>
            </a:r>
            <a:endParaRPr lang="tr-TR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9311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Experimental</a:t>
            </a:r>
            <a:r>
              <a:rPr lang="tr-TR" b="1" dirty="0"/>
              <a:t> </a:t>
            </a:r>
            <a:r>
              <a:rPr lang="tr-TR" b="1" dirty="0" smtClean="0"/>
              <a:t>procedure-4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2137569" y="1697605"/>
            <a:ext cx="9367043" cy="4213619"/>
          </a:xfrm>
        </p:spPr>
        <p:txBody>
          <a:bodyPr>
            <a:normAutofit/>
          </a:bodyPr>
          <a:lstStyle/>
          <a:p>
            <a:pPr>
              <a:lnSpc>
                <a:spcPct val="60000"/>
              </a:lnSpc>
              <a:buFontTx/>
              <a:buNone/>
            </a:pPr>
            <a:r>
              <a:rPr lang="tr-TR" sz="16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		SAMPLE</a:t>
            </a:r>
            <a:r>
              <a:rPr lang="en-US" sz="1600" b="1" dirty="0">
                <a:solidFill>
                  <a:srgbClr val="000000"/>
                </a:solidFill>
                <a:latin typeface="Arial" charset="0"/>
                <a:cs typeface="Arial" charset="0"/>
              </a:rPr>
              <a:t>		</a:t>
            </a:r>
            <a:r>
              <a:rPr lang="en-US" sz="16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</a:t>
            </a:r>
            <a:r>
              <a:rPr lang="tr-TR" sz="16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CONTROL</a:t>
            </a:r>
            <a:r>
              <a:rPr lang="tr-TR" sz="1600" b="1" dirty="0">
                <a:solidFill>
                  <a:srgbClr val="000000"/>
                </a:solidFill>
                <a:latin typeface="Arial" charset="0"/>
                <a:cs typeface="Arial" charset="0"/>
              </a:rPr>
              <a:t>	  </a:t>
            </a:r>
            <a:r>
              <a:rPr lang="en-US" sz="1600" b="1" dirty="0">
                <a:solidFill>
                  <a:srgbClr val="000000"/>
                </a:solidFill>
                <a:latin typeface="Arial" charset="0"/>
                <a:cs typeface="Arial" charset="0"/>
              </a:rPr>
              <a:t>     </a:t>
            </a:r>
            <a:r>
              <a:rPr lang="tr-TR" sz="1600" b="1" dirty="0">
                <a:solidFill>
                  <a:srgbClr val="000000"/>
                </a:solidFill>
                <a:latin typeface="Arial" charset="0"/>
                <a:cs typeface="Arial" charset="0"/>
              </a:rPr>
              <a:t>ST</a:t>
            </a:r>
            <a:r>
              <a:rPr lang="en-US" sz="1600" b="1" dirty="0">
                <a:solidFill>
                  <a:srgbClr val="000000"/>
                </a:solidFill>
                <a:latin typeface="Arial" charset="0"/>
                <a:cs typeface="Arial" charset="0"/>
              </a:rPr>
              <a:t>ANDART</a:t>
            </a:r>
            <a:r>
              <a:rPr lang="tr-TR" sz="1600" b="1" dirty="0">
                <a:solidFill>
                  <a:srgbClr val="000000"/>
                </a:solidFill>
                <a:latin typeface="Arial" charset="0"/>
                <a:cs typeface="Arial" charset="0"/>
              </a:rPr>
              <a:t>		 </a:t>
            </a:r>
            <a:r>
              <a:rPr lang="tr-TR" sz="16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BLANK</a:t>
            </a:r>
            <a:endParaRPr lang="tr-TR" sz="16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lnSpc>
                <a:spcPct val="60000"/>
              </a:lnSpc>
              <a:buFontTx/>
              <a:buNone/>
            </a:pPr>
            <a:endParaRPr lang="tr-TR" sz="1000" dirty="0">
              <a:solidFill>
                <a:srgbClr val="000000"/>
              </a:solidFill>
              <a:latin typeface="Century Gothic" charset="0"/>
            </a:endParaRPr>
          </a:p>
          <a:p>
            <a:pPr>
              <a:lnSpc>
                <a:spcPct val="60000"/>
              </a:lnSpc>
              <a:buFontTx/>
              <a:buNone/>
            </a:pPr>
            <a:endParaRPr lang="tr-TR" sz="1000" dirty="0">
              <a:solidFill>
                <a:srgbClr val="000000"/>
              </a:solidFill>
              <a:latin typeface="Century Gothic" charset="0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tr-TR" sz="1000" dirty="0">
                <a:solidFill>
                  <a:srgbClr val="000000"/>
                </a:solidFill>
                <a:latin typeface="Century Gothic" charset="0"/>
              </a:rPr>
              <a:t>				</a:t>
            </a:r>
          </a:p>
          <a:p>
            <a:pPr>
              <a:lnSpc>
                <a:spcPct val="60000"/>
              </a:lnSpc>
              <a:buFontTx/>
              <a:buNone/>
            </a:pPr>
            <a:endParaRPr lang="tr-TR" sz="1000" dirty="0">
              <a:solidFill>
                <a:srgbClr val="000000"/>
              </a:solidFill>
              <a:latin typeface="Century Gothic" charset="0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tr-TR" sz="1000" dirty="0">
                <a:solidFill>
                  <a:srgbClr val="000000"/>
                </a:solidFill>
                <a:latin typeface="Century Gothic" charset="0"/>
              </a:rPr>
              <a:t>				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r-TR" sz="1000" dirty="0">
                <a:solidFill>
                  <a:srgbClr val="000000"/>
                </a:solidFill>
                <a:latin typeface="Century Gothic" charset="0"/>
              </a:rPr>
              <a:t>				</a:t>
            </a:r>
            <a:endParaRPr lang="tr-TR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tr-TR" sz="2000" dirty="0">
                <a:solidFill>
                  <a:srgbClr val="000000"/>
                </a:solidFill>
                <a:latin typeface="Arial"/>
                <a:cs typeface="Arial"/>
              </a:rPr>
              <a:t>                                   </a:t>
            </a:r>
            <a:r>
              <a:rPr lang="tr-TR" sz="2000" dirty="0" err="1">
                <a:solidFill>
                  <a:srgbClr val="000000"/>
                </a:solidFill>
                <a:latin typeface="Arial"/>
                <a:cs typeface="Arial"/>
              </a:rPr>
              <a:t>Take</a:t>
            </a:r>
            <a:r>
              <a:rPr lang="tr-TR" sz="2000" dirty="0">
                <a:solidFill>
                  <a:srgbClr val="000000"/>
                </a:solidFill>
                <a:latin typeface="Arial"/>
                <a:cs typeface="Arial"/>
              </a:rPr>
              <a:t> 2ml </a:t>
            </a:r>
            <a:r>
              <a:rPr lang="tr-TR" sz="2000" dirty="0" err="1">
                <a:solidFill>
                  <a:srgbClr val="000000"/>
                </a:solidFill>
                <a:latin typeface="Arial"/>
                <a:cs typeface="Arial"/>
              </a:rPr>
              <a:t>from</a:t>
            </a:r>
            <a:r>
              <a:rPr lang="tr-TR" sz="20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Arial"/>
                <a:cs typeface="Arial"/>
              </a:rPr>
              <a:t>each</a:t>
            </a:r>
            <a:r>
              <a:rPr lang="tr-TR" sz="20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Arial"/>
                <a:cs typeface="Arial"/>
              </a:rPr>
              <a:t>prepared</a:t>
            </a:r>
            <a:r>
              <a:rPr lang="tr-TR" sz="20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tr-TR" sz="2000" dirty="0" err="1" smtClean="0">
                <a:solidFill>
                  <a:srgbClr val="000000"/>
                </a:solidFill>
                <a:latin typeface="Arial"/>
                <a:cs typeface="Arial"/>
              </a:rPr>
              <a:t>tubes</a:t>
            </a:r>
            <a:r>
              <a:rPr lang="tr-TR" sz="20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tr-TR" sz="20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tr-TR" sz="20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tr-TR" sz="20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tr-TR" sz="2000" dirty="0">
                <a:solidFill>
                  <a:srgbClr val="000000"/>
                </a:solidFill>
                <a:latin typeface="Arial"/>
                <a:cs typeface="Arial"/>
              </a:rPr>
              <a:t>				</a:t>
            </a:r>
            <a:r>
              <a:rPr lang="tr-TR" sz="2000" dirty="0" smtClean="0">
                <a:solidFill>
                  <a:srgbClr val="000000"/>
                </a:solidFill>
                <a:latin typeface="Arial"/>
                <a:cs typeface="Arial"/>
              </a:rPr>
              <a:t>                +</a:t>
            </a:r>
            <a:r>
              <a:rPr lang="tr-TR" sz="2000" dirty="0">
                <a:solidFill>
                  <a:srgbClr val="000000"/>
                </a:solidFill>
                <a:latin typeface="Arial"/>
                <a:cs typeface="Arial"/>
              </a:rPr>
              <a:t>8 ml </a:t>
            </a:r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%6 Na</a:t>
            </a:r>
            <a:r>
              <a:rPr lang="en-US" sz="2000" baseline="-25000" dirty="0" smtClean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CO</a:t>
            </a:r>
            <a:r>
              <a:rPr lang="en-US" sz="2000" baseline="-25000" dirty="0" smtClean="0">
                <a:solidFill>
                  <a:srgbClr val="000000"/>
                </a:solidFill>
                <a:latin typeface="Arial"/>
                <a:cs typeface="Arial"/>
              </a:rPr>
              <a:t>3</a:t>
            </a:r>
            <a:endParaRPr lang="tr-TR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60000"/>
              </a:lnSpc>
              <a:buFontTx/>
              <a:buNone/>
            </a:pPr>
            <a:endParaRPr lang="tr-TR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60000"/>
              </a:lnSpc>
              <a:buFontTx/>
              <a:buNone/>
            </a:pPr>
            <a:endParaRPr lang="tr-TR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tr-TR" sz="2000" dirty="0">
                <a:solidFill>
                  <a:srgbClr val="000000"/>
                </a:solidFill>
                <a:latin typeface="Arial"/>
                <a:cs typeface="Arial"/>
              </a:rPr>
              <a:t>				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en-US" sz="2000" dirty="0" smtClean="0">
                <a:solidFill>
                  <a:srgbClr val="000000"/>
                </a:solidFill>
                <a:latin typeface="Arial"/>
                <a:cs typeface="Arial"/>
              </a:rPr>
              <a:t>					Optical density measurement at 660 nm</a:t>
            </a:r>
            <a:endParaRPr lang="tr-TR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tr-TR" sz="2000" dirty="0">
                <a:solidFill>
                  <a:srgbClr val="000000"/>
                </a:solidFill>
                <a:latin typeface="Arial" charset="0"/>
                <a:cs typeface="Arial" charset="0"/>
              </a:rPr>
              <a:t>				</a:t>
            </a:r>
          </a:p>
          <a:p>
            <a:pPr>
              <a:lnSpc>
                <a:spcPct val="60000"/>
              </a:lnSpc>
              <a:buFontTx/>
              <a:buNone/>
            </a:pPr>
            <a:endParaRPr lang="tr-TR" sz="1000" dirty="0">
              <a:solidFill>
                <a:srgbClr val="000000"/>
              </a:solidFill>
              <a:latin typeface="Century Gothic" charset="0"/>
            </a:endParaRPr>
          </a:p>
        </p:txBody>
      </p:sp>
      <p:sp>
        <p:nvSpPr>
          <p:cNvPr id="5" name="AutoShape 4"/>
          <p:cNvSpPr>
            <a:spLocks/>
          </p:cNvSpPr>
          <p:nvPr/>
        </p:nvSpPr>
        <p:spPr bwMode="auto">
          <a:xfrm rot="5400000">
            <a:off x="5286381" y="-808001"/>
            <a:ext cx="936625" cy="6732587"/>
          </a:xfrm>
          <a:prstGeom prst="rightBrace">
            <a:avLst>
              <a:gd name="adj1" fmla="val 33678"/>
              <a:gd name="adj2" fmla="val 4956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tr-TR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6057261" y="4217151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97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65154BDF-0CFD-4877-801E-217DA2D3B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54" y="473212"/>
            <a:ext cx="8911687" cy="1280890"/>
          </a:xfrm>
        </p:spPr>
        <p:txBody>
          <a:bodyPr/>
          <a:lstStyle/>
          <a:p>
            <a:pPr algn="ctr"/>
            <a:r>
              <a:rPr lang="tr-TR" b="1" dirty="0" err="1"/>
              <a:t>Calculation</a:t>
            </a:r>
            <a:r>
              <a:rPr lang="tr-TR" b="1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94FD7BE7-99D1-4ED2-868B-9B35F4EB6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544" y="1599957"/>
            <a:ext cx="10515600" cy="4351338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endParaRPr lang="tr-TR" sz="1800" dirty="0"/>
          </a:p>
          <a:p>
            <a:pPr marL="0" indent="0" hangingPunct="0">
              <a:buNone/>
            </a:pPr>
            <a:r>
              <a:rPr lang="en-US" sz="1800" dirty="0"/>
              <a:t> </a:t>
            </a:r>
            <a:r>
              <a:rPr lang="tr-TR" sz="1800" dirty="0">
                <a:solidFill>
                  <a:srgbClr val="000000"/>
                </a:solidFill>
              </a:rPr>
              <a:t>  </a:t>
            </a:r>
            <a:r>
              <a:rPr lang="tr-TR" sz="1800" b="1" dirty="0">
                <a:solidFill>
                  <a:srgbClr val="000000"/>
                </a:solidFill>
              </a:rPr>
              <a:t>            </a:t>
            </a:r>
            <a:r>
              <a:rPr lang="tr-TR" sz="1800" b="1" dirty="0" smtClean="0">
                <a:solidFill>
                  <a:srgbClr val="000000"/>
                </a:solidFill>
              </a:rPr>
              <a:t>OD </a:t>
            </a:r>
            <a:r>
              <a:rPr lang="tr-TR" sz="1800" b="1" dirty="0" err="1" smtClean="0">
                <a:solidFill>
                  <a:srgbClr val="000000"/>
                </a:solidFill>
              </a:rPr>
              <a:t>sample</a:t>
            </a:r>
            <a:r>
              <a:rPr lang="en-US" sz="1800" b="1" dirty="0" smtClean="0">
                <a:solidFill>
                  <a:srgbClr val="000000"/>
                </a:solidFill>
              </a:rPr>
              <a:t>   </a:t>
            </a:r>
            <a:r>
              <a:rPr lang="en-US" sz="1800" b="1" dirty="0">
                <a:solidFill>
                  <a:srgbClr val="000000"/>
                </a:solidFill>
              </a:rPr>
              <a:t>-   </a:t>
            </a:r>
            <a:r>
              <a:rPr lang="tr-TR" sz="1800" b="1" dirty="0" smtClean="0">
                <a:solidFill>
                  <a:srgbClr val="000000"/>
                </a:solidFill>
              </a:rPr>
              <a:t>OD c</a:t>
            </a:r>
            <a:r>
              <a:rPr lang="en-US" sz="1800" b="1" dirty="0" err="1" smtClean="0">
                <a:solidFill>
                  <a:srgbClr val="000000"/>
                </a:solidFill>
              </a:rPr>
              <a:t>ontrol</a:t>
            </a:r>
            <a:endParaRPr lang="tr-TR" sz="1800" b="1" dirty="0">
              <a:solidFill>
                <a:srgbClr val="000000"/>
              </a:solidFill>
            </a:endParaRPr>
          </a:p>
          <a:p>
            <a:pPr marL="0" indent="0" hangingPunct="0">
              <a:buNone/>
            </a:pPr>
            <a:r>
              <a:rPr lang="en-US" sz="1800" b="1" dirty="0">
                <a:solidFill>
                  <a:srgbClr val="000000"/>
                </a:solidFill>
              </a:rPr>
              <a:t>K.A.</a:t>
            </a:r>
            <a:r>
              <a:rPr lang="tr-TR" sz="1800" b="1" dirty="0">
                <a:solidFill>
                  <a:srgbClr val="000000"/>
                </a:solidFill>
              </a:rPr>
              <a:t>U</a:t>
            </a:r>
            <a:r>
              <a:rPr lang="en-US" sz="1800" b="1" dirty="0">
                <a:solidFill>
                  <a:srgbClr val="000000"/>
                </a:solidFill>
              </a:rPr>
              <a:t>  = --------------------------------</a:t>
            </a:r>
            <a:r>
              <a:rPr lang="en-US" sz="1800" b="1" dirty="0" smtClean="0">
                <a:solidFill>
                  <a:srgbClr val="000000"/>
                </a:solidFill>
              </a:rPr>
              <a:t>- </a:t>
            </a:r>
            <a:r>
              <a:rPr lang="en-US" sz="1800" b="1" dirty="0">
                <a:solidFill>
                  <a:srgbClr val="000000"/>
                </a:solidFill>
              </a:rPr>
              <a:t>x 25</a:t>
            </a:r>
            <a:endParaRPr lang="tr-TR" sz="1800" b="1" dirty="0">
              <a:solidFill>
                <a:srgbClr val="000000"/>
              </a:solidFill>
            </a:endParaRPr>
          </a:p>
          <a:p>
            <a:pPr marL="0" indent="0" hangingPunct="0">
              <a:buNone/>
            </a:pPr>
            <a:r>
              <a:rPr lang="en-US" sz="1800" b="1" dirty="0">
                <a:solidFill>
                  <a:srgbClr val="000000"/>
                </a:solidFill>
              </a:rPr>
              <a:t>                       </a:t>
            </a:r>
            <a:r>
              <a:rPr lang="tr-TR" sz="1800" b="1" dirty="0" smtClean="0">
                <a:solidFill>
                  <a:srgbClr val="000000"/>
                </a:solidFill>
              </a:rPr>
              <a:t>OD </a:t>
            </a:r>
            <a:r>
              <a:rPr lang="en-US" sz="1800" b="1" dirty="0" err="1" smtClean="0">
                <a:solidFill>
                  <a:srgbClr val="000000"/>
                </a:solidFill>
              </a:rPr>
              <a:t>standar</a:t>
            </a:r>
            <a:r>
              <a:rPr lang="tr-TR" sz="1800" b="1" dirty="0" smtClean="0">
                <a:solidFill>
                  <a:srgbClr val="000000"/>
                </a:solidFill>
              </a:rPr>
              <a:t>d</a:t>
            </a:r>
            <a:br>
              <a:rPr lang="tr-TR" sz="1800" b="1" dirty="0" smtClean="0">
                <a:solidFill>
                  <a:srgbClr val="000000"/>
                </a:solidFill>
              </a:rPr>
            </a:br>
            <a:r>
              <a:rPr lang="tr-TR" b="1" dirty="0">
                <a:solidFill>
                  <a:srgbClr val="000000"/>
                </a:solidFill>
              </a:rPr>
              <a:t/>
            </a:r>
            <a:br>
              <a:rPr lang="tr-TR" b="1" dirty="0">
                <a:solidFill>
                  <a:srgbClr val="000000"/>
                </a:solidFill>
              </a:rPr>
            </a:br>
            <a:r>
              <a:rPr lang="tr-TR" b="1" dirty="0" smtClean="0">
                <a:solidFill>
                  <a:srgbClr val="000000"/>
                </a:solidFill>
              </a:rPr>
              <a:t/>
            </a:r>
            <a:br>
              <a:rPr lang="tr-TR" b="1" dirty="0" smtClean="0">
                <a:solidFill>
                  <a:srgbClr val="000000"/>
                </a:solidFill>
              </a:rPr>
            </a:br>
            <a:r>
              <a:rPr lang="en-US" sz="1800" b="1" dirty="0" smtClean="0">
                <a:solidFill>
                  <a:srgbClr val="000000"/>
                </a:solidFill>
              </a:rPr>
              <a:t>The </a:t>
            </a:r>
            <a:r>
              <a:rPr lang="en-US" sz="1800" b="1" dirty="0">
                <a:solidFill>
                  <a:srgbClr val="000000"/>
                </a:solidFill>
              </a:rPr>
              <a:t>King-Armstrong unit (</a:t>
            </a:r>
            <a:r>
              <a:rPr lang="en-US" sz="1800" b="1" dirty="0" smtClean="0">
                <a:solidFill>
                  <a:srgbClr val="000000"/>
                </a:solidFill>
              </a:rPr>
              <a:t>K.A.U) </a:t>
            </a:r>
            <a:r>
              <a:rPr lang="en-US" sz="1800" b="1" dirty="0">
                <a:solidFill>
                  <a:srgbClr val="000000"/>
                </a:solidFill>
              </a:rPr>
              <a:t>of </a:t>
            </a:r>
            <a:r>
              <a:rPr lang="en-US" sz="1800" b="1" dirty="0" smtClean="0">
                <a:solidFill>
                  <a:srgbClr val="000000"/>
                </a:solidFill>
              </a:rPr>
              <a:t>alkaline </a:t>
            </a:r>
            <a:r>
              <a:rPr lang="en-US" sz="1800" b="1" dirty="0">
                <a:solidFill>
                  <a:srgbClr val="000000"/>
                </a:solidFill>
              </a:rPr>
              <a:t>phosphatase is defined as the amount of phosphatase that releases 1 mg of phenol</a:t>
            </a:r>
            <a:r>
              <a:rPr lang="tr-TR" sz="1800" b="1" dirty="0">
                <a:solidFill>
                  <a:srgbClr val="000000"/>
                </a:solidFill>
              </a:rPr>
              <a:t> </a:t>
            </a:r>
            <a:r>
              <a:rPr lang="tr-TR" sz="1800" b="1" dirty="0" err="1">
                <a:solidFill>
                  <a:srgbClr val="000000"/>
                </a:solidFill>
              </a:rPr>
              <a:t>from</a:t>
            </a:r>
            <a:r>
              <a:rPr lang="en-US" sz="1800" b="1" dirty="0">
                <a:solidFill>
                  <a:srgbClr val="000000"/>
                </a:solidFill>
              </a:rPr>
              <a:t> substrate (pH </a:t>
            </a:r>
            <a:r>
              <a:rPr lang="en-US" b="1" dirty="0" smtClean="0">
                <a:solidFill>
                  <a:srgbClr val="000000"/>
                </a:solidFill>
              </a:rPr>
              <a:t>10</a:t>
            </a:r>
            <a:r>
              <a:rPr lang="en-US" sz="1800" b="1" dirty="0" smtClean="0">
                <a:solidFill>
                  <a:srgbClr val="000000"/>
                </a:solidFill>
              </a:rPr>
              <a:t>) </a:t>
            </a:r>
            <a:r>
              <a:rPr lang="en-US" sz="1800" b="1" dirty="0">
                <a:solidFill>
                  <a:srgbClr val="000000"/>
                </a:solidFill>
              </a:rPr>
              <a:t>at </a:t>
            </a:r>
            <a:r>
              <a:rPr lang="en-US" sz="1800" b="1" dirty="0" smtClean="0">
                <a:solidFill>
                  <a:srgbClr val="000000"/>
                </a:solidFill>
              </a:rPr>
              <a:t>37°C </a:t>
            </a:r>
            <a:r>
              <a:rPr lang="en-US" b="1" dirty="0" smtClean="0">
                <a:solidFill>
                  <a:srgbClr val="000000"/>
                </a:solidFill>
              </a:rPr>
              <a:t>in 15 minutes</a:t>
            </a:r>
            <a:r>
              <a:rPr lang="en-US" sz="1800" b="1" dirty="0" smtClean="0">
                <a:solidFill>
                  <a:srgbClr val="000000"/>
                </a:solidFill>
              </a:rPr>
              <a:t>.</a:t>
            </a:r>
            <a:r>
              <a:rPr lang="en-US" sz="1800" b="1" dirty="0">
                <a:solidFill>
                  <a:srgbClr val="000000"/>
                </a:solidFill>
              </a:rPr>
              <a:t/>
            </a:r>
            <a:br>
              <a:rPr lang="en-US" sz="1800" b="1" dirty="0">
                <a:solidFill>
                  <a:srgbClr val="000000"/>
                </a:solidFill>
              </a:rPr>
            </a:br>
            <a:endParaRPr lang="en-US" sz="1800" b="1" dirty="0" smtClean="0">
              <a:solidFill>
                <a:srgbClr val="000000"/>
              </a:solidFill>
            </a:endParaRPr>
          </a:p>
          <a:p>
            <a:pPr marL="0" indent="0" hangingPunct="0">
              <a:buNone/>
            </a:pPr>
            <a:endParaRPr lang="en-US" sz="1800" b="1" dirty="0"/>
          </a:p>
          <a:p>
            <a:pPr marL="0" indent="0" hangingPunct="0">
              <a:buNone/>
            </a:pPr>
            <a:r>
              <a:rPr lang="tr-TR" sz="2000" b="1" dirty="0" smtClean="0">
                <a:solidFill>
                  <a:schemeClr val="tx1"/>
                </a:solidFill>
              </a:rPr>
              <a:t>Normal </a:t>
            </a:r>
            <a:r>
              <a:rPr lang="tr-TR" sz="2000" b="1" dirty="0" err="1" smtClean="0">
                <a:solidFill>
                  <a:schemeClr val="tx1"/>
                </a:solidFill>
              </a:rPr>
              <a:t>values</a:t>
            </a:r>
            <a:r>
              <a:rPr lang="tr-TR" sz="2000" b="1" dirty="0" smtClean="0">
                <a:solidFill>
                  <a:schemeClr val="tx1"/>
                </a:solidFill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</a:rPr>
              <a:t>for</a:t>
            </a:r>
            <a:r>
              <a:rPr lang="tr-TR" sz="2000" b="1" dirty="0" smtClean="0">
                <a:solidFill>
                  <a:schemeClr val="tx1"/>
                </a:solidFill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</a:rPr>
              <a:t>alkalen</a:t>
            </a:r>
            <a:r>
              <a:rPr lang="tr-TR" sz="2000" b="1" dirty="0" smtClean="0">
                <a:solidFill>
                  <a:schemeClr val="tx1"/>
                </a:solidFill>
              </a:rPr>
              <a:t> </a:t>
            </a:r>
            <a:r>
              <a:rPr lang="tr-TR" sz="2000" b="1" dirty="0" err="1" smtClean="0">
                <a:solidFill>
                  <a:schemeClr val="tx1"/>
                </a:solidFill>
              </a:rPr>
              <a:t>phosphatase</a:t>
            </a:r>
            <a:r>
              <a:rPr lang="tr-TR" sz="2000" b="1" dirty="0" smtClean="0">
                <a:solidFill>
                  <a:schemeClr val="tx1"/>
                </a:solidFill>
              </a:rPr>
              <a:t> in </a:t>
            </a:r>
            <a:r>
              <a:rPr lang="en-US" sz="2000" b="1" dirty="0" smtClean="0">
                <a:solidFill>
                  <a:schemeClr val="tx1"/>
                </a:solidFill>
              </a:rPr>
              <a:t>King-Armstrong method</a:t>
            </a:r>
            <a:r>
              <a:rPr lang="tr-TR" sz="2000" b="1" dirty="0" smtClean="0">
                <a:solidFill>
                  <a:schemeClr val="tx1"/>
                </a:solidFill>
              </a:rPr>
              <a:t>: </a:t>
            </a:r>
            <a:r>
              <a:rPr lang="en-US" sz="2000" b="1" dirty="0" smtClean="0">
                <a:solidFill>
                  <a:schemeClr val="tx1"/>
                </a:solidFill>
              </a:rPr>
              <a:t>4.5-9.5 K.A.</a:t>
            </a:r>
            <a:r>
              <a:rPr lang="tr-TR" sz="2000" b="1" dirty="0" smtClean="0">
                <a:solidFill>
                  <a:schemeClr val="tx1"/>
                </a:solidFill>
              </a:rPr>
              <a:t>U</a:t>
            </a:r>
          </a:p>
          <a:p>
            <a:pPr marL="0" indent="0" algn="ctr" hangingPunct="0">
              <a:buNone/>
            </a:pPr>
            <a:endParaRPr lang="tr-TR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0463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1742510" y="544506"/>
            <a:ext cx="8786283" cy="1281112"/>
          </a:xfrm>
        </p:spPr>
        <p:txBody>
          <a:bodyPr/>
          <a:lstStyle/>
          <a:p>
            <a:r>
              <a:rPr lang="en-US" b="1" dirty="0" smtClean="0">
                <a:latin typeface="Century Gothic" charset="0"/>
              </a:rPr>
              <a:t>References</a:t>
            </a:r>
            <a:endParaRPr lang="en-US" b="1" dirty="0">
              <a:latin typeface="Century Gothic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341439"/>
            <a:ext cx="10972800" cy="4530725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Ankara University Faculty of Pharmacy Biochemistry Practice Book-2004</a:t>
            </a:r>
          </a:p>
          <a:p>
            <a:pPr>
              <a:defRPr/>
            </a:pPr>
            <a:r>
              <a:rPr lang="en-US" sz="2000" dirty="0" smtClean="0"/>
              <a:t>Practical Biochemistry (2015). </a:t>
            </a:r>
            <a:r>
              <a:rPr lang="en-US" sz="2000" dirty="0" err="1" smtClean="0"/>
              <a:t>Aljebory</a:t>
            </a:r>
            <a:r>
              <a:rPr lang="en-US" sz="2000" dirty="0" smtClean="0"/>
              <a:t>, A., And </a:t>
            </a:r>
            <a:r>
              <a:rPr lang="en-US" sz="2000" dirty="0" err="1" smtClean="0"/>
              <a:t>Alsalman</a:t>
            </a:r>
            <a:r>
              <a:rPr lang="en-US" sz="2000" dirty="0" smtClean="0"/>
              <a:t>, A. </a:t>
            </a:r>
          </a:p>
          <a:p>
            <a:pPr>
              <a:defRPr/>
            </a:pPr>
            <a:r>
              <a:rPr lang="en-US" sz="2000" dirty="0" smtClean="0"/>
              <a:t>A Laboratory Text Book of Biochemistry, Molecular Biology and Microbiology (2014)</a:t>
            </a:r>
          </a:p>
          <a:p>
            <a:pPr>
              <a:defRPr/>
            </a:pPr>
            <a:r>
              <a:rPr lang="en-US" sz="2000" dirty="0" err="1" smtClean="0"/>
              <a:t>Lehninger</a:t>
            </a:r>
            <a:r>
              <a:rPr lang="en-US" sz="2000" dirty="0" smtClean="0"/>
              <a:t> Principles of Biochemistry- 5th Edition (2008)</a:t>
            </a:r>
          </a:p>
          <a:p>
            <a:pPr>
              <a:defRPr/>
            </a:pPr>
            <a:r>
              <a:rPr lang="en-US" sz="2000" dirty="0"/>
              <a:t>King, E. J., </a:t>
            </a:r>
            <a:r>
              <a:rPr lang="en-US" sz="2000" dirty="0" err="1"/>
              <a:t>Abul-Fadl</a:t>
            </a:r>
            <a:r>
              <a:rPr lang="en-US" sz="2000" dirty="0"/>
              <a:t>, M. A. M., &amp; Walker, P. G. (1951). </a:t>
            </a:r>
            <a:r>
              <a:rPr lang="en-US" sz="2000" i="1" dirty="0"/>
              <a:t>King-Armstrong Phosphatase Estimation by the Determination of Liberated Phosphate. Journal of Clinical Pathology, 4(1), 85–91.</a:t>
            </a:r>
            <a:r>
              <a:rPr lang="en-US" sz="2000" dirty="0"/>
              <a:t>doi:10.1136/jcp.4.1.85 </a:t>
            </a:r>
          </a:p>
          <a:p>
            <a:pPr marL="0" indent="0">
              <a:buFont typeface="Wingdings 3" charset="0"/>
              <a:buNone/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 marL="0" indent="0">
              <a:buFont typeface="Wingdings 3" charset="0"/>
              <a:buNone/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38156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973" y="624110"/>
            <a:ext cx="8911687" cy="1280890"/>
          </a:xfrm>
        </p:spPr>
        <p:txBody>
          <a:bodyPr/>
          <a:lstStyle/>
          <a:p>
            <a:r>
              <a:rPr lang="en-US" b="1" dirty="0" smtClean="0"/>
              <a:t>Clinical enzymology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033" y="1919828"/>
            <a:ext cx="9682947" cy="3777622"/>
          </a:xfrm>
        </p:spPr>
        <p:txBody>
          <a:bodyPr/>
          <a:lstStyle/>
          <a:p>
            <a:r>
              <a:rPr lang="en-US" sz="2400" dirty="0" smtClean="0"/>
              <a:t>Various </a:t>
            </a:r>
            <a:r>
              <a:rPr lang="en-US" sz="2400" dirty="0"/>
              <a:t>diseases are diagnosed by determining enzyme activity in body fluids and tissue extracts.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559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Arial" charset="0"/>
                <a:cs typeface="Arial" charset="0"/>
              </a:rPr>
              <a:t>Blood</a:t>
            </a:r>
            <a:endParaRPr lang="tr-TR" sz="2400" dirty="0">
              <a:latin typeface="Arial" charset="0"/>
              <a:cs typeface="Arial" charset="0"/>
            </a:endParaRPr>
          </a:p>
          <a:p>
            <a:r>
              <a:rPr lang="tr-TR" sz="2400" dirty="0" err="1" smtClean="0">
                <a:latin typeface="Arial" charset="0"/>
                <a:cs typeface="Arial" charset="0"/>
              </a:rPr>
              <a:t>Urine</a:t>
            </a:r>
            <a:endParaRPr lang="tr-TR" sz="2400" dirty="0">
              <a:latin typeface="Arial" charset="0"/>
              <a:cs typeface="Arial" charset="0"/>
            </a:endParaRPr>
          </a:p>
          <a:p>
            <a:r>
              <a:rPr lang="tr-TR" sz="2400" dirty="0" smtClean="0">
                <a:latin typeface="Arial" charset="0"/>
                <a:cs typeface="Arial" charset="0"/>
              </a:rPr>
              <a:t>Body </a:t>
            </a:r>
            <a:r>
              <a:rPr lang="tr-TR" sz="2400" dirty="0" err="1" smtClean="0">
                <a:latin typeface="Arial" charset="0"/>
                <a:cs typeface="Arial" charset="0"/>
              </a:rPr>
              <a:t>fluids</a:t>
            </a:r>
            <a:endParaRPr lang="tr-TR" sz="2400" dirty="0">
              <a:latin typeface="Arial" charset="0"/>
              <a:cs typeface="Arial" charset="0"/>
            </a:endParaRPr>
          </a:p>
          <a:p>
            <a:r>
              <a:rPr lang="tr-TR" sz="2400" dirty="0" err="1" smtClean="0">
                <a:latin typeface="Arial" charset="0"/>
                <a:cs typeface="Arial" charset="0"/>
              </a:rPr>
              <a:t>Tissues</a:t>
            </a:r>
            <a:endParaRPr lang="tr-TR" sz="2400" dirty="0">
              <a:latin typeface="Arial" charset="0"/>
              <a:cs typeface="Arial" charset="0"/>
            </a:endParaRPr>
          </a:p>
          <a:p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enzymology-materials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13361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7277" y="1381532"/>
            <a:ext cx="9790643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 normal conditions,</a:t>
            </a:r>
          </a:p>
          <a:p>
            <a:r>
              <a:rPr lang="en-US" sz="2400" dirty="0" smtClean="0"/>
              <a:t>Enzyme </a:t>
            </a:r>
            <a:r>
              <a:rPr lang="en-US" sz="2400" dirty="0"/>
              <a:t>activity is stable in healthy people.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activities of some enzymes may show temporary increases depending on the conditions. </a:t>
            </a:r>
            <a:endParaRPr lang="en-US" sz="2400" dirty="0" smtClean="0"/>
          </a:p>
          <a:p>
            <a:r>
              <a:rPr lang="en-US" sz="2400" dirty="0" smtClean="0"/>
              <a:t>Such </a:t>
            </a:r>
            <a:r>
              <a:rPr lang="en-US" sz="2400" dirty="0"/>
              <a:t>as temporary </a:t>
            </a:r>
            <a:r>
              <a:rPr lang="en-US" sz="2400" dirty="0" smtClean="0"/>
              <a:t>increase of </a:t>
            </a:r>
            <a:r>
              <a:rPr lang="en-US" sz="2400" dirty="0" err="1" smtClean="0"/>
              <a:t>creatine</a:t>
            </a:r>
            <a:r>
              <a:rPr lang="en-US" sz="2400" dirty="0" smtClean="0"/>
              <a:t> </a:t>
            </a:r>
            <a:r>
              <a:rPr lang="en-US" sz="2400" dirty="0"/>
              <a:t>kinase after severe muscle exercises or temporary increase of intestinal </a:t>
            </a:r>
            <a:r>
              <a:rPr lang="en-US" sz="2400" dirty="0" err="1"/>
              <a:t>isozyme</a:t>
            </a:r>
            <a:r>
              <a:rPr lang="en-US" sz="2400" dirty="0"/>
              <a:t> of alkaline phosphatase after eating.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24482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Increase in plasma enzyme activity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860" y="2133600"/>
            <a:ext cx="9272752" cy="3777622"/>
          </a:xfrm>
        </p:spPr>
        <p:txBody>
          <a:bodyPr>
            <a:normAutofit/>
          </a:bodyPr>
          <a:lstStyle/>
          <a:p>
            <a:r>
              <a:rPr lang="en-US" sz="2000" dirty="0"/>
              <a:t>Necrosis or severe destruction of </a:t>
            </a:r>
            <a:r>
              <a:rPr lang="en-US" sz="2000" dirty="0" smtClean="0"/>
              <a:t>cells</a:t>
            </a:r>
          </a:p>
          <a:p>
            <a:r>
              <a:rPr lang="en-US" sz="2000" dirty="0" smtClean="0"/>
              <a:t>When </a:t>
            </a:r>
            <a:r>
              <a:rPr lang="en-US" sz="2000" dirty="0"/>
              <a:t>cell regeneration is accelerated (</a:t>
            </a:r>
            <a:r>
              <a:rPr lang="en-US" sz="2000" dirty="0" err="1"/>
              <a:t>osteoblastic</a:t>
            </a:r>
            <a:r>
              <a:rPr lang="en-US" sz="2000" dirty="0"/>
              <a:t> activity) </a:t>
            </a:r>
            <a:endParaRPr lang="en-US" sz="2000" dirty="0" smtClean="0"/>
          </a:p>
          <a:p>
            <a:r>
              <a:rPr lang="en-US" sz="2000" dirty="0" smtClean="0"/>
              <a:t>Increased </a:t>
            </a:r>
            <a:r>
              <a:rPr lang="en-US" sz="2000" dirty="0"/>
              <a:t>enzyme concentration in the cell </a:t>
            </a:r>
          </a:p>
          <a:p>
            <a:r>
              <a:rPr lang="en-US" sz="2000" dirty="0" smtClean="0"/>
              <a:t>Channel </a:t>
            </a:r>
            <a:r>
              <a:rPr lang="en-US" sz="2000" dirty="0"/>
              <a:t>blockage </a:t>
            </a:r>
            <a:r>
              <a:rPr lang="tr-TR" sz="2000" dirty="0"/>
              <a:t> 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05905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2422" y="624110"/>
            <a:ext cx="9392191" cy="1280890"/>
          </a:xfrm>
        </p:spPr>
        <p:txBody>
          <a:bodyPr/>
          <a:lstStyle/>
          <a:p>
            <a:r>
              <a:rPr lang="en-US" b="1" dirty="0" smtClean="0"/>
              <a:t>Phosphatases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860" y="1726058"/>
            <a:ext cx="9272752" cy="4185164"/>
          </a:xfrm>
        </p:spPr>
        <p:txBody>
          <a:bodyPr>
            <a:normAutofit/>
          </a:bodyPr>
          <a:lstStyle/>
          <a:p>
            <a:r>
              <a:rPr lang="en-US" sz="2000" dirty="0"/>
              <a:t>They react with organic phosphate esters. </a:t>
            </a:r>
            <a:endParaRPr lang="en-US" sz="2000" dirty="0" smtClean="0"/>
          </a:p>
          <a:p>
            <a:r>
              <a:rPr lang="en-US" sz="2000" dirty="0" smtClean="0"/>
              <a:t>They </a:t>
            </a:r>
            <a:r>
              <a:rPr lang="en-US" sz="2000" dirty="0"/>
              <a:t>hydrolyze </a:t>
            </a:r>
            <a:r>
              <a:rPr lang="en-US" sz="2000" dirty="0" err="1"/>
              <a:t>phosphoester</a:t>
            </a:r>
            <a:r>
              <a:rPr lang="en-US" sz="2000" dirty="0"/>
              <a:t> bonds. </a:t>
            </a:r>
            <a:endParaRPr lang="en-US" sz="2000" dirty="0" smtClean="0"/>
          </a:p>
          <a:p>
            <a:r>
              <a:rPr lang="en-US" sz="2000" dirty="0" smtClean="0"/>
              <a:t>They </a:t>
            </a:r>
            <a:r>
              <a:rPr lang="en-US" sz="2000" dirty="0"/>
              <a:t>release the inorganic phosphate ion. </a:t>
            </a:r>
            <a:endParaRPr lang="en-US" sz="2000" dirty="0" smtClean="0"/>
          </a:p>
          <a:p>
            <a:r>
              <a:rPr lang="en-US" sz="2000" dirty="0" smtClean="0"/>
              <a:t>They </a:t>
            </a:r>
            <a:r>
              <a:rPr lang="en-US" sz="2000" dirty="0"/>
              <a:t>are named according to the pH where they show optimum effectiveness. (Acid / alkaline)  </a:t>
            </a:r>
          </a:p>
        </p:txBody>
      </p:sp>
    </p:spTree>
    <p:extLst>
      <p:ext uri="{BB962C8B-B14F-4D97-AF65-F5344CB8AC3E}">
        <p14:creationId xmlns:p14="http://schemas.microsoft.com/office/powerpoint/2010/main" val="534805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8282" y="611535"/>
            <a:ext cx="8911687" cy="1280890"/>
          </a:xfrm>
        </p:spPr>
        <p:txBody>
          <a:bodyPr/>
          <a:lstStyle/>
          <a:p>
            <a:r>
              <a:rPr lang="en-US" b="1" dirty="0" smtClean="0"/>
              <a:t>Alkaline phosphatases (ALPs)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2037" y="1995277"/>
            <a:ext cx="9756835" cy="3777622"/>
          </a:xfrm>
        </p:spPr>
        <p:txBody>
          <a:bodyPr>
            <a:normAutofit/>
          </a:bodyPr>
          <a:lstStyle/>
          <a:p>
            <a:r>
              <a:rPr lang="en-US" sz="2800" dirty="0"/>
              <a:t>Maximum activity between pH 9-10.5    </a:t>
            </a:r>
            <a:endParaRPr lang="en-US" sz="2800" dirty="0" smtClean="0"/>
          </a:p>
          <a:p>
            <a:r>
              <a:rPr lang="en-US" sz="2800" dirty="0" smtClean="0"/>
              <a:t>These enzymes </a:t>
            </a:r>
            <a:r>
              <a:rPr lang="en-US" sz="2800" dirty="0"/>
              <a:t>are </a:t>
            </a:r>
            <a:r>
              <a:rPr lang="en-US" sz="2800" dirty="0" smtClean="0"/>
              <a:t>found in </a:t>
            </a:r>
            <a:r>
              <a:rPr lang="en-US" sz="2800" dirty="0"/>
              <a:t>the liver, bones, placenta and intestines. </a:t>
            </a:r>
          </a:p>
        </p:txBody>
      </p:sp>
    </p:spTree>
    <p:extLst>
      <p:ext uri="{BB962C8B-B14F-4D97-AF65-F5344CB8AC3E}">
        <p14:creationId xmlns:p14="http://schemas.microsoft.com/office/powerpoint/2010/main" val="2566265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8255" y="624110"/>
            <a:ext cx="9556359" cy="1280890"/>
          </a:xfrm>
        </p:spPr>
        <p:txBody>
          <a:bodyPr>
            <a:normAutofit/>
          </a:bodyPr>
          <a:lstStyle/>
          <a:p>
            <a:r>
              <a:rPr lang="en-US" b="1" dirty="0" smtClean="0"/>
              <a:t>The conditions which cause a rise in</a:t>
            </a:r>
            <a:br>
              <a:rPr lang="en-US" b="1" dirty="0" smtClean="0"/>
            </a:br>
            <a:r>
              <a:rPr lang="en-US" b="1" dirty="0" smtClean="0"/>
              <a:t> alkaline phosphatase activity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9230" y="2133600"/>
            <a:ext cx="9445383" cy="3777622"/>
          </a:xfrm>
        </p:spPr>
        <p:txBody>
          <a:bodyPr>
            <a:normAutofit/>
          </a:bodyPr>
          <a:lstStyle/>
          <a:p>
            <a:r>
              <a:rPr lang="en-US" sz="2000" dirty="0"/>
              <a:t>Bone diseases (Paget's disease, hyperparathyroidism, rickets, </a:t>
            </a:r>
            <a:r>
              <a:rPr lang="en-US" sz="2000" dirty="0" err="1"/>
              <a:t>osteomalacia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Liver </a:t>
            </a:r>
            <a:r>
              <a:rPr lang="en-US" sz="2000" dirty="0"/>
              <a:t>diseases </a:t>
            </a:r>
            <a:endParaRPr lang="en-US" sz="2000" dirty="0" smtClean="0"/>
          </a:p>
          <a:p>
            <a:r>
              <a:rPr lang="en-US" sz="2000" dirty="0" smtClean="0"/>
              <a:t>Cancer</a:t>
            </a:r>
          </a:p>
          <a:p>
            <a:r>
              <a:rPr lang="en-US" sz="2000" dirty="0" smtClean="0"/>
              <a:t>Pregnancy </a:t>
            </a:r>
          </a:p>
          <a:p>
            <a:r>
              <a:rPr lang="en-US" sz="2000" dirty="0" smtClean="0"/>
              <a:t>Fatty </a:t>
            </a:r>
            <a:r>
              <a:rPr lang="en-US" sz="2000" dirty="0"/>
              <a:t>food intake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29912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1447" y="6744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conditions which cause a </a:t>
            </a:r>
            <a:r>
              <a:rPr lang="en-US" b="1" dirty="0" smtClean="0"/>
              <a:t>decrease </a:t>
            </a:r>
            <a:r>
              <a:rPr lang="en-US" b="1" dirty="0"/>
              <a:t>in</a:t>
            </a:r>
            <a:br>
              <a:rPr lang="en-US" b="1" dirty="0"/>
            </a:br>
            <a:r>
              <a:rPr lang="en-US" b="1" dirty="0"/>
              <a:t> alkaline phosphatase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6255" y="2058151"/>
            <a:ext cx="8915400" cy="3777622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Hypophosphatasia</a:t>
            </a:r>
            <a:r>
              <a:rPr lang="en-US" sz="2400" dirty="0">
                <a:solidFill>
                  <a:schemeClr val="tx1"/>
                </a:solidFill>
              </a:rPr>
              <a:t> is a genetic condition that causes abnormal development of the bones and teeth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Hypophosphatasia</a:t>
            </a:r>
            <a:r>
              <a:rPr lang="en-US" sz="2400" dirty="0" smtClean="0"/>
              <a:t>         excess amount of </a:t>
            </a:r>
            <a:r>
              <a:rPr lang="en-US" sz="2400" dirty="0" err="1" smtClean="0"/>
              <a:t>phosphoryl</a:t>
            </a:r>
            <a:r>
              <a:rPr lang="en-US" sz="2400" dirty="0" smtClean="0"/>
              <a:t> ethanolamine in urine</a:t>
            </a: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382879" y="3674595"/>
            <a:ext cx="59097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4367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493</TotalTime>
  <Words>355</Words>
  <Application>Microsoft Macintosh PowerPoint</Application>
  <PresentationFormat>Custom</PresentationFormat>
  <Paragraphs>110</Paragraphs>
  <Slides>16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Duman</vt:lpstr>
      <vt:lpstr>Alkaline Phosphatase Assay in Serum </vt:lpstr>
      <vt:lpstr>Clinical enzymology</vt:lpstr>
      <vt:lpstr>Clinical enzymology-materials</vt:lpstr>
      <vt:lpstr>PowerPoint Presentation</vt:lpstr>
      <vt:lpstr>Increase in plasma enzyme activity </vt:lpstr>
      <vt:lpstr>Phosphatases</vt:lpstr>
      <vt:lpstr>Alkaline phosphatases (ALPs)</vt:lpstr>
      <vt:lpstr>The conditions which cause a rise in  alkaline phosphatase activity</vt:lpstr>
      <vt:lpstr>The conditions which cause a decrease in  alkaline phosphatase activity</vt:lpstr>
      <vt:lpstr>The determination of alkaline phosphatases activity in serum (King Armstrong Method)</vt:lpstr>
      <vt:lpstr>Experimental Procedure-1</vt:lpstr>
      <vt:lpstr>Experimental procedure-2</vt:lpstr>
      <vt:lpstr>Experimental procedure-3</vt:lpstr>
      <vt:lpstr>Experimental procedure-4</vt:lpstr>
      <vt:lpstr>Calculation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Alkaline Phosphatase Assay  in Serum (King Armstrong Method)</dc:title>
  <dc:creator>Nuri Özmen</dc:creator>
  <cp:lastModifiedBy>ecem kaya</cp:lastModifiedBy>
  <cp:revision>70</cp:revision>
  <dcterms:created xsi:type="dcterms:W3CDTF">2018-01-01T11:28:28Z</dcterms:created>
  <dcterms:modified xsi:type="dcterms:W3CDTF">2020-05-04T19:32:31Z</dcterms:modified>
</cp:coreProperties>
</file>