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4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F451F03-EF45-7A41-BFAF-1B81E1A52D0F}">
          <p14:sldIdLst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585"/>
  </p:normalViewPr>
  <p:slideViewPr>
    <p:cSldViewPr snapToGrid="0" snapToObjects="1">
      <p:cViewPr varScale="1">
        <p:scale>
          <a:sx n="95" d="100"/>
          <a:sy n="95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D56AD-A574-A549-9061-7B91B2001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L</a:t>
            </a:r>
            <a:r>
              <a:rPr lang="en-US" b="1" dirty="0" err="1">
                <a:solidFill>
                  <a:srgbClr val="C00000"/>
                </a:solidFill>
              </a:rPr>
              <a:t>i</a:t>
            </a:r>
            <a:r>
              <a:rPr lang="en-TR" b="1" dirty="0">
                <a:solidFill>
                  <a:srgbClr val="C00000"/>
                </a:solidFill>
              </a:rPr>
              <a:t>nton Heathcliff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1794B-6D37-5647-BD27-860B2475E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R" sz="2000" dirty="0">
                <a:solidFill>
                  <a:schemeClr val="tx1"/>
                </a:solidFill>
              </a:rPr>
              <a:t>Hindley is dead.</a:t>
            </a:r>
          </a:p>
          <a:p>
            <a:r>
              <a:rPr lang="en-TR" sz="2000" dirty="0">
                <a:solidFill>
                  <a:schemeClr val="tx1"/>
                </a:solidFill>
              </a:rPr>
              <a:t>Isabella is dead.</a:t>
            </a:r>
          </a:p>
          <a:p>
            <a:r>
              <a:rPr lang="en-TR" sz="2000" dirty="0">
                <a:solidFill>
                  <a:schemeClr val="tx1"/>
                </a:solidFill>
              </a:rPr>
              <a:t>Heathcliff refers to him as “his property.”</a:t>
            </a:r>
          </a:p>
          <a:p>
            <a:r>
              <a:rPr lang="en-TR" sz="2000" dirty="0">
                <a:solidFill>
                  <a:schemeClr val="tx1"/>
                </a:solidFill>
              </a:rPr>
              <a:t>He is the only means by which Heathcliff can acquire the Linton property.</a:t>
            </a:r>
          </a:p>
          <a:p>
            <a:r>
              <a:rPr lang="en-TR" sz="2000" dirty="0">
                <a:solidFill>
                  <a:schemeClr val="tx1"/>
                </a:solidFill>
              </a:rPr>
              <a:t>Linton is weak, uneducated, unhealthy, and doesn’t like being outdoors.</a:t>
            </a:r>
          </a:p>
          <a:p>
            <a:r>
              <a:rPr lang="en-TR" sz="2000" dirty="0">
                <a:solidFill>
                  <a:schemeClr val="tx1"/>
                </a:solidFill>
              </a:rPr>
              <a:t>His arrogance, ignorance, selfishness, and cruelty are encouraged by his father.</a:t>
            </a:r>
          </a:p>
        </p:txBody>
      </p:sp>
    </p:spTree>
    <p:extLst>
      <p:ext uri="{BB962C8B-B14F-4D97-AF65-F5344CB8AC3E}">
        <p14:creationId xmlns:p14="http://schemas.microsoft.com/office/powerpoint/2010/main" val="3804972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B5F57-1C75-B145-A0A2-49E2A8B5A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C</a:t>
            </a:r>
            <a:r>
              <a:rPr lang="en-US" b="1" dirty="0">
                <a:solidFill>
                  <a:srgbClr val="C00000"/>
                </a:solidFill>
              </a:rPr>
              <a:t>a</a:t>
            </a:r>
            <a:r>
              <a:rPr lang="en-TR" b="1" dirty="0">
                <a:solidFill>
                  <a:srgbClr val="C00000"/>
                </a:solidFill>
              </a:rPr>
              <a:t>therine Linton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AD3C1-D484-054B-907A-00BEDECED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R" sz="2000" dirty="0">
                <a:solidFill>
                  <a:schemeClr val="tx1"/>
                </a:solidFill>
              </a:rPr>
              <a:t>active</a:t>
            </a:r>
          </a:p>
          <a:p>
            <a:r>
              <a:rPr lang="en-TR" sz="2000" dirty="0">
                <a:solidFill>
                  <a:schemeClr val="tx1"/>
                </a:solidFill>
              </a:rPr>
              <a:t>excited</a:t>
            </a:r>
          </a:p>
          <a:p>
            <a:r>
              <a:rPr lang="en-TR" sz="2000" dirty="0">
                <a:solidFill>
                  <a:schemeClr val="tx1"/>
                </a:solidFill>
              </a:rPr>
              <a:t>wild for joy</a:t>
            </a:r>
          </a:p>
          <a:p>
            <a:r>
              <a:rPr lang="en-TR" sz="2000" dirty="0">
                <a:solidFill>
                  <a:schemeClr val="tx1"/>
                </a:solidFill>
              </a:rPr>
              <a:t>likes being out, a part of nature</a:t>
            </a:r>
          </a:p>
          <a:p>
            <a:r>
              <a:rPr lang="en-TR" sz="2000" dirty="0">
                <a:solidFill>
                  <a:schemeClr val="tx1"/>
                </a:solidFill>
              </a:rPr>
              <a:t>sweet and gentle</a:t>
            </a:r>
          </a:p>
          <a:p>
            <a:r>
              <a:rPr lang="en-TR" sz="2000" dirty="0">
                <a:solidFill>
                  <a:schemeClr val="tx1"/>
                </a:solidFill>
              </a:rPr>
              <a:t>obedient</a:t>
            </a:r>
          </a:p>
          <a:p>
            <a:pPr marL="0" indent="0">
              <a:buNone/>
            </a:pPr>
            <a:r>
              <a:rPr lang="en-TR" sz="2000" dirty="0">
                <a:solidFill>
                  <a:schemeClr val="tx1"/>
                </a:solidFill>
              </a:rPr>
              <a:t>A mix of qualities borrowed from both her parents.</a:t>
            </a:r>
          </a:p>
        </p:txBody>
      </p:sp>
    </p:spTree>
    <p:extLst>
      <p:ext uri="{BB962C8B-B14F-4D97-AF65-F5344CB8AC3E}">
        <p14:creationId xmlns:p14="http://schemas.microsoft.com/office/powerpoint/2010/main" val="4275413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94EDB-2BAC-8F4B-8F1F-BAB7FA0FC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Marriage &amp; Property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260D2-60EA-564C-B311-F0DFE9F35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TR" sz="2000" dirty="0">
                <a:solidFill>
                  <a:schemeClr val="tx1"/>
                </a:solidFill>
              </a:rPr>
              <a:t>Both Edgar and Heathcliff are eager to have their children marry each other.</a:t>
            </a:r>
          </a:p>
          <a:p>
            <a:pPr marL="0" indent="0">
              <a:buNone/>
            </a:pPr>
            <a:endParaRPr lang="en-TR" sz="2000" dirty="0">
              <a:solidFill>
                <a:schemeClr val="tx1"/>
              </a:solidFill>
            </a:endParaRPr>
          </a:p>
          <a:p>
            <a:r>
              <a:rPr lang="en-TR" sz="2000" dirty="0">
                <a:solidFill>
                  <a:schemeClr val="tx1"/>
                </a:solidFill>
              </a:rPr>
              <a:t>social class</a:t>
            </a:r>
          </a:p>
          <a:p>
            <a:r>
              <a:rPr lang="en-TR" sz="2000" dirty="0">
                <a:solidFill>
                  <a:schemeClr val="tx1"/>
                </a:solidFill>
              </a:rPr>
              <a:t>property</a:t>
            </a:r>
          </a:p>
          <a:p>
            <a:r>
              <a:rPr lang="en-TR" sz="2000" dirty="0">
                <a:solidFill>
                  <a:schemeClr val="tx1"/>
                </a:solidFill>
              </a:rPr>
              <a:t>money</a:t>
            </a:r>
          </a:p>
        </p:txBody>
      </p:sp>
    </p:spTree>
    <p:extLst>
      <p:ext uri="{BB962C8B-B14F-4D97-AF65-F5344CB8AC3E}">
        <p14:creationId xmlns:p14="http://schemas.microsoft.com/office/powerpoint/2010/main" val="1137352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A88DE-8B3D-6947-AB63-3B0E0C6DA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Difference between C</a:t>
            </a:r>
            <a:r>
              <a:rPr lang="en-US" b="1" dirty="0">
                <a:solidFill>
                  <a:srgbClr val="C00000"/>
                </a:solidFill>
              </a:rPr>
              <a:t>a</a:t>
            </a:r>
            <a:r>
              <a:rPr lang="en-TR" b="1" dirty="0">
                <a:solidFill>
                  <a:srgbClr val="C00000"/>
                </a:solidFill>
              </a:rPr>
              <a:t>thy &amp; C</a:t>
            </a:r>
            <a:r>
              <a:rPr lang="en-US" b="1" dirty="0">
                <a:solidFill>
                  <a:srgbClr val="C00000"/>
                </a:solidFill>
              </a:rPr>
              <a:t>a</a:t>
            </a:r>
            <a:r>
              <a:rPr lang="en-TR" b="1" dirty="0">
                <a:solidFill>
                  <a:srgbClr val="C00000"/>
                </a:solidFill>
              </a:rPr>
              <a:t>therine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E50A4-5620-A645-9838-3F7037744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TR" sz="2400" dirty="0">
                <a:solidFill>
                  <a:schemeClr val="tx1"/>
                </a:solidFill>
              </a:rPr>
              <a:t>“Mr. Heathcliff, </a:t>
            </a:r>
            <a:r>
              <a:rPr lang="en-TR" sz="2400" i="1" dirty="0">
                <a:solidFill>
                  <a:schemeClr val="tx1"/>
                </a:solidFill>
              </a:rPr>
              <a:t>you </a:t>
            </a:r>
            <a:r>
              <a:rPr lang="en-TR" sz="2400" dirty="0">
                <a:solidFill>
                  <a:schemeClr val="tx1"/>
                </a:solidFill>
              </a:rPr>
              <a:t>have </a:t>
            </a:r>
            <a:r>
              <a:rPr lang="en-TR" sz="2400" i="1" dirty="0">
                <a:solidFill>
                  <a:schemeClr val="tx1"/>
                </a:solidFill>
              </a:rPr>
              <a:t>nobody </a:t>
            </a:r>
            <a:r>
              <a:rPr lang="en-TR" sz="2400" dirty="0">
                <a:solidFill>
                  <a:schemeClr val="tx1"/>
                </a:solidFill>
              </a:rPr>
              <a:t>to love  you; and, however miserable you make us, we shall still have the revenge of thinking that your cruelty arises from your greater misery. you </a:t>
            </a:r>
            <a:r>
              <a:rPr lang="en-TR" sz="2400" i="1" dirty="0">
                <a:solidFill>
                  <a:schemeClr val="tx1"/>
                </a:solidFill>
              </a:rPr>
              <a:t>are </a:t>
            </a:r>
            <a:r>
              <a:rPr lang="en-TR" sz="2400" dirty="0">
                <a:solidFill>
                  <a:schemeClr val="tx1"/>
                </a:solidFill>
              </a:rPr>
              <a:t>miserable, are you not? Lonely, like the devil, and envious like him? </a:t>
            </a:r>
            <a:r>
              <a:rPr lang="en-TR" sz="2400" i="1" dirty="0">
                <a:solidFill>
                  <a:schemeClr val="tx1"/>
                </a:solidFill>
              </a:rPr>
              <a:t>Nobody </a:t>
            </a:r>
            <a:r>
              <a:rPr lang="en-TR" sz="2400" dirty="0">
                <a:solidFill>
                  <a:schemeClr val="tx1"/>
                </a:solidFill>
              </a:rPr>
              <a:t>loves you-</a:t>
            </a:r>
            <a:r>
              <a:rPr lang="en-TR" sz="2400" i="1" dirty="0">
                <a:solidFill>
                  <a:schemeClr val="tx1"/>
                </a:solidFill>
              </a:rPr>
              <a:t>nobody </a:t>
            </a:r>
            <a:r>
              <a:rPr lang="en-TR" sz="2400" dirty="0">
                <a:solidFill>
                  <a:schemeClr val="tx1"/>
                </a:solidFill>
              </a:rPr>
              <a:t>will cry for you when you die! </a:t>
            </a:r>
            <a:r>
              <a:rPr lang="en-TR" sz="2400" b="1" u="sng" dirty="0">
                <a:solidFill>
                  <a:schemeClr val="tx1"/>
                </a:solidFill>
              </a:rPr>
              <a:t>I wouldn’t be you!”</a:t>
            </a:r>
            <a:r>
              <a:rPr lang="en-TR" sz="2400" dirty="0">
                <a:solidFill>
                  <a:schemeClr val="tx1"/>
                </a:solidFill>
              </a:rPr>
              <a:t> (Chapter 29)</a:t>
            </a:r>
            <a:endParaRPr lang="en-TR" sz="24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826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803C7-CF26-C541-9C1A-3CB175C03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Desriptions of Heathcliff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8C960-EB54-4149-AD20-D268C0589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R" sz="2000" b="1" dirty="0">
                <a:solidFill>
                  <a:schemeClr val="tx1"/>
                </a:solidFill>
              </a:rPr>
              <a:t>gipsy</a:t>
            </a:r>
          </a:p>
          <a:p>
            <a:r>
              <a:rPr lang="en-TR" sz="2000" b="1" dirty="0">
                <a:solidFill>
                  <a:schemeClr val="tx1"/>
                </a:solidFill>
              </a:rPr>
              <a:t>evil</a:t>
            </a:r>
          </a:p>
          <a:p>
            <a:r>
              <a:rPr lang="en-TR" sz="2000" b="1" dirty="0">
                <a:solidFill>
                  <a:schemeClr val="tx1"/>
                </a:solidFill>
              </a:rPr>
              <a:t>devil</a:t>
            </a:r>
          </a:p>
          <a:p>
            <a:r>
              <a:rPr lang="en-TR" sz="2000" b="1" dirty="0">
                <a:solidFill>
                  <a:schemeClr val="tx1"/>
                </a:solidFill>
              </a:rPr>
              <a:t>unknown being, not human</a:t>
            </a:r>
          </a:p>
          <a:p>
            <a:r>
              <a:rPr lang="en-TR" sz="2000" b="1" dirty="0">
                <a:solidFill>
                  <a:schemeClr val="tx1"/>
                </a:solidFill>
              </a:rPr>
              <a:t>savage beast</a:t>
            </a:r>
          </a:p>
          <a:p>
            <a:r>
              <a:rPr lang="en-TR" sz="2000" b="1" dirty="0">
                <a:solidFill>
                  <a:schemeClr val="tx1"/>
                </a:solidFill>
              </a:rPr>
              <a:t>vampire</a:t>
            </a:r>
          </a:p>
          <a:p>
            <a:r>
              <a:rPr lang="en-TR" sz="2000" b="1" dirty="0">
                <a:solidFill>
                  <a:schemeClr val="tx1"/>
                </a:solidFill>
              </a:rPr>
              <a:t>even his death is mysterious</a:t>
            </a:r>
          </a:p>
        </p:txBody>
      </p:sp>
    </p:spTree>
    <p:extLst>
      <p:ext uri="{BB962C8B-B14F-4D97-AF65-F5344CB8AC3E}">
        <p14:creationId xmlns:p14="http://schemas.microsoft.com/office/powerpoint/2010/main" val="158223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73121-8183-8945-B28A-C8290F5A3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Hareton &amp; Catherine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4F4E6E-F174-644F-94D2-8B3F5C174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become good friends</a:t>
            </a:r>
          </a:p>
          <a:p>
            <a:r>
              <a:rPr lang="en-TR" dirty="0"/>
              <a:t>C</a:t>
            </a:r>
            <a:r>
              <a:rPr lang="en-US" dirty="0"/>
              <a:t>a</a:t>
            </a:r>
            <a:r>
              <a:rPr lang="en-TR" dirty="0"/>
              <a:t>therine educates him</a:t>
            </a:r>
          </a:p>
          <a:p>
            <a:r>
              <a:rPr lang="en-TR" dirty="0"/>
              <a:t>through their solidarity they find the strength to stand </a:t>
            </a:r>
            <a:r>
              <a:rPr lang="en-TR"/>
              <a:t>up against </a:t>
            </a:r>
            <a:r>
              <a:rPr lang="en-TR" dirty="0"/>
              <a:t>Heathcliff, his manipulations and cruelty</a:t>
            </a:r>
          </a:p>
        </p:txBody>
      </p:sp>
    </p:spTree>
    <p:extLst>
      <p:ext uri="{BB962C8B-B14F-4D97-AF65-F5344CB8AC3E}">
        <p14:creationId xmlns:p14="http://schemas.microsoft.com/office/powerpoint/2010/main" val="3792632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68123-17B5-B842-9A83-7EFA30886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Hareton &amp; Heathcliff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1C1995-D7B8-3D4C-81F3-7A7D34DCDE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R" sz="2400" dirty="0">
                <a:solidFill>
                  <a:schemeClr val="tx1"/>
                </a:solidFill>
              </a:rPr>
              <a:t>Hareton resembles Cathy</a:t>
            </a:r>
          </a:p>
          <a:p>
            <a:r>
              <a:rPr lang="en-TR" sz="2400" dirty="0">
                <a:solidFill>
                  <a:schemeClr val="tx1"/>
                </a:solidFill>
              </a:rPr>
              <a:t>He also reminds Heathcliff of his own childhood</a:t>
            </a:r>
          </a:p>
          <a:p>
            <a:r>
              <a:rPr lang="en-TR" sz="2400" dirty="0">
                <a:solidFill>
                  <a:schemeClr val="tx1"/>
                </a:solidFill>
              </a:rPr>
              <a:t>His relationship with Catherine is similar to Heathcliff’s relationship with Cathy</a:t>
            </a:r>
          </a:p>
          <a:p>
            <a:r>
              <a:rPr lang="en-TR" sz="2400" dirty="0">
                <a:solidFill>
                  <a:schemeClr val="tx1"/>
                </a:solidFill>
              </a:rPr>
              <a:t>Hareton tries to learn, be good, and gain Catherine’s admiration</a:t>
            </a:r>
          </a:p>
          <a:p>
            <a:r>
              <a:rPr lang="en-TR" sz="2400" dirty="0">
                <a:solidFill>
                  <a:schemeClr val="tx1"/>
                </a:solidFill>
              </a:rPr>
              <a:t>Heathcliff was humiliated by Hindley and Hareton is humiliated by Heathcliff</a:t>
            </a:r>
          </a:p>
        </p:txBody>
      </p:sp>
    </p:spTree>
    <p:extLst>
      <p:ext uri="{BB962C8B-B14F-4D97-AF65-F5344CB8AC3E}">
        <p14:creationId xmlns:p14="http://schemas.microsoft.com/office/powerpoint/2010/main" val="3227801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CF9244B-896A-9A48-B6F5-46BEF8B15417}"/>
              </a:ext>
            </a:extLst>
          </p:cNvPr>
          <p:cNvSpPr txBox="1"/>
          <p:nvPr/>
        </p:nvSpPr>
        <p:spPr>
          <a:xfrm>
            <a:off x="3052483" y="2635623"/>
            <a:ext cx="66752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TR" sz="3600" b="1" dirty="0"/>
              <a:t>Why does Heathcliff give up?</a:t>
            </a:r>
          </a:p>
        </p:txBody>
      </p:sp>
    </p:spTree>
    <p:extLst>
      <p:ext uri="{BB962C8B-B14F-4D97-AF65-F5344CB8AC3E}">
        <p14:creationId xmlns:p14="http://schemas.microsoft.com/office/powerpoint/2010/main" val="2795554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09B4D-D247-2049-8DEE-17F938D7C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In the 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14091-225E-5C43-A095-0A084CE88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R" sz="2400" dirty="0">
                <a:solidFill>
                  <a:schemeClr val="tx1"/>
                </a:solidFill>
              </a:rPr>
              <a:t>the story moves from disorder and pain to peace and happiness.</a:t>
            </a:r>
          </a:p>
          <a:p>
            <a:r>
              <a:rPr lang="en-TR" sz="2400" dirty="0">
                <a:solidFill>
                  <a:schemeClr val="tx1"/>
                </a:solidFill>
              </a:rPr>
              <a:t>The property goes back to its rightful owners.</a:t>
            </a:r>
          </a:p>
          <a:p>
            <a:r>
              <a:rPr lang="en-TR" sz="2400" dirty="0">
                <a:solidFill>
                  <a:schemeClr val="tx1"/>
                </a:solidFill>
              </a:rPr>
              <a:t>Catherine owns the Linton property.</a:t>
            </a:r>
          </a:p>
          <a:p>
            <a:r>
              <a:rPr lang="en-TR" sz="2400" dirty="0">
                <a:solidFill>
                  <a:schemeClr val="tx1"/>
                </a:solidFill>
              </a:rPr>
              <a:t>Hareton owns the Earnshaw property. </a:t>
            </a:r>
          </a:p>
        </p:txBody>
      </p:sp>
    </p:spTree>
    <p:extLst>
      <p:ext uri="{BB962C8B-B14F-4D97-AF65-F5344CB8AC3E}">
        <p14:creationId xmlns:p14="http://schemas.microsoft.com/office/powerpoint/2010/main" val="198628305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338</Words>
  <Application>Microsoft Macintosh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Wisp</vt:lpstr>
      <vt:lpstr>Linton Heathcliff</vt:lpstr>
      <vt:lpstr>Catherine Linton</vt:lpstr>
      <vt:lpstr>Marriage &amp; Property</vt:lpstr>
      <vt:lpstr>Difference between Cathy &amp; Catherine </vt:lpstr>
      <vt:lpstr>Desriptions of Heathcliff</vt:lpstr>
      <vt:lpstr>Hareton &amp; Catherine</vt:lpstr>
      <vt:lpstr>Hareton &amp; Heathcliff</vt:lpstr>
      <vt:lpstr>PowerPoint Presentation</vt:lpstr>
      <vt:lpstr>In the 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WUTHERING HEIGHTS</dc:title>
  <dc:creator>Seda.Peksen</dc:creator>
  <cp:lastModifiedBy>Seda.Peksen</cp:lastModifiedBy>
  <cp:revision>42</cp:revision>
  <dcterms:created xsi:type="dcterms:W3CDTF">2020-09-20T15:19:32Z</dcterms:created>
  <dcterms:modified xsi:type="dcterms:W3CDTF">2022-04-20T18:29:05Z</dcterms:modified>
</cp:coreProperties>
</file>