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89" r:id="rId3"/>
    <p:sldId id="294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6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203848" y="1844824"/>
            <a:ext cx="242579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SÖZSOŇY</a:t>
            </a:r>
            <a:r>
              <a:rPr lang="tr-TR" b="1" dirty="0" smtClean="0"/>
              <a:t> </a:t>
            </a:r>
            <a:r>
              <a:rPr lang="tr-TR" b="1" dirty="0" err="1" smtClean="0"/>
              <a:t>KÖMEKÇILER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115616" y="2690336"/>
            <a:ext cx="6768752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b. </a:t>
            </a:r>
            <a:r>
              <a:rPr lang="tr-TR" b="1" dirty="0" err="1" smtClean="0">
                <a:solidFill>
                  <a:srgbClr val="FF0000"/>
                </a:solidFill>
              </a:rPr>
              <a:t>Ýöneliş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düşümdäki</a:t>
            </a:r>
            <a:r>
              <a:rPr lang="tr-TR" b="1" dirty="0" smtClean="0">
                <a:solidFill>
                  <a:srgbClr val="FF0000"/>
                </a:solidFill>
              </a:rPr>
              <a:t> sözler bilen </a:t>
            </a:r>
            <a:r>
              <a:rPr lang="tr-TR" b="1" dirty="0" err="1" smtClean="0">
                <a:solidFill>
                  <a:srgbClr val="FF0000"/>
                </a:solidFill>
              </a:rPr>
              <a:t>ulanylýan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sözsoňular</a:t>
            </a:r>
            <a:r>
              <a:rPr lang="tr-TR" b="1" dirty="0" smtClean="0"/>
              <a:t>: </a:t>
            </a:r>
          </a:p>
          <a:p>
            <a:pPr algn="just"/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çenli</a:t>
            </a:r>
            <a:r>
              <a:rPr lang="tr-TR" b="1" dirty="0" smtClean="0"/>
              <a:t>, </a:t>
            </a:r>
            <a:r>
              <a:rPr lang="tr-TR" b="1" dirty="0" err="1" smtClean="0"/>
              <a:t>çen</a:t>
            </a:r>
            <a:r>
              <a:rPr lang="tr-TR" b="1" dirty="0" smtClean="0"/>
              <a:t>, </a:t>
            </a:r>
            <a:r>
              <a:rPr lang="tr-TR" b="1" dirty="0" err="1" smtClean="0"/>
              <a:t>deňeç</a:t>
            </a:r>
            <a:r>
              <a:rPr lang="tr-TR" b="1" dirty="0" smtClean="0"/>
              <a:t>, deň, </a:t>
            </a:r>
            <a:r>
              <a:rPr lang="tr-TR" b="1" dirty="0" err="1" smtClean="0"/>
              <a:t>görä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tarap</a:t>
            </a:r>
            <a:r>
              <a:rPr lang="tr-TR" b="1" dirty="0" smtClean="0"/>
              <a:t>, baka(n), sary, </a:t>
            </a:r>
            <a:r>
              <a:rPr lang="tr-TR" b="1" dirty="0" err="1" smtClean="0"/>
              <a:t>garşy</a:t>
            </a:r>
            <a:r>
              <a:rPr lang="tr-TR" b="1" dirty="0" smtClean="0"/>
              <a:t>, </a:t>
            </a:r>
            <a:r>
              <a:rPr lang="tr-TR" b="1" dirty="0" err="1" smtClean="0"/>
              <a:t>golaý</a:t>
            </a:r>
            <a:r>
              <a:rPr lang="tr-TR" b="1" dirty="0" smtClean="0"/>
              <a:t>, </a:t>
            </a:r>
            <a:r>
              <a:rPr lang="tr-TR" b="1" dirty="0" err="1" smtClean="0"/>
              <a:t>ýakyn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garaman</a:t>
            </a:r>
            <a:r>
              <a:rPr lang="tr-TR" b="1" dirty="0" smtClean="0"/>
              <a:t>, </a:t>
            </a:r>
            <a:r>
              <a:rPr lang="tr-TR" b="1" dirty="0" err="1" smtClean="0"/>
              <a:t>garamazdan</a:t>
            </a:r>
            <a:r>
              <a:rPr lang="tr-TR" b="1" dirty="0" smtClean="0"/>
              <a:t>, bakmazdan,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garaňda</a:t>
            </a:r>
            <a:r>
              <a:rPr lang="tr-TR" b="1" dirty="0" smtClean="0"/>
              <a:t>, </a:t>
            </a:r>
            <a:r>
              <a:rPr lang="tr-TR" b="1" dirty="0" err="1" smtClean="0"/>
              <a:t>seredeňde</a:t>
            </a:r>
            <a:r>
              <a:rPr lang="tr-TR" b="1" dirty="0" smtClean="0"/>
              <a:t>, </a:t>
            </a:r>
            <a:r>
              <a:rPr lang="tr-TR" b="1" dirty="0" err="1" smtClean="0"/>
              <a:t>laýyklykda</a:t>
            </a:r>
            <a:r>
              <a:rPr lang="tr-TR" b="1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203848" y="1844824"/>
            <a:ext cx="242579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SÖZSOŇY</a:t>
            </a:r>
            <a:r>
              <a:rPr lang="tr-TR" b="1" dirty="0" smtClean="0"/>
              <a:t> </a:t>
            </a:r>
            <a:r>
              <a:rPr lang="tr-TR" b="1" dirty="0" err="1" smtClean="0"/>
              <a:t>KÖMEKÇILER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971600" y="2420888"/>
            <a:ext cx="6696744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ç. </a:t>
            </a:r>
            <a:r>
              <a:rPr lang="tr-TR" b="1" dirty="0" err="1" smtClean="0">
                <a:solidFill>
                  <a:srgbClr val="FF0000"/>
                </a:solidFill>
              </a:rPr>
              <a:t>Çykyş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düşümdäki</a:t>
            </a:r>
            <a:r>
              <a:rPr lang="tr-TR" b="1" dirty="0" smtClean="0">
                <a:solidFill>
                  <a:srgbClr val="FF0000"/>
                </a:solidFill>
              </a:rPr>
              <a:t> sözler bilen </a:t>
            </a:r>
            <a:r>
              <a:rPr lang="tr-TR" b="1" dirty="0" err="1" smtClean="0">
                <a:solidFill>
                  <a:srgbClr val="FF0000"/>
                </a:solidFill>
              </a:rPr>
              <a:t>ulanylýan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sözsoňular</a:t>
            </a:r>
            <a:r>
              <a:rPr lang="tr-TR" b="1" dirty="0" smtClean="0"/>
              <a:t>:</a:t>
            </a:r>
          </a:p>
          <a:p>
            <a:pPr algn="just"/>
            <a:r>
              <a:rPr lang="tr-TR" b="1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öň</a:t>
            </a:r>
            <a:r>
              <a:rPr lang="tr-TR" b="1" dirty="0" smtClean="0"/>
              <a:t>, </a:t>
            </a:r>
            <a:r>
              <a:rPr lang="tr-TR" b="1" dirty="0" err="1" smtClean="0"/>
              <a:t>öňinçä</a:t>
            </a:r>
            <a:r>
              <a:rPr lang="tr-TR" b="1" dirty="0" smtClean="0"/>
              <a:t>, </a:t>
            </a:r>
            <a:r>
              <a:rPr lang="tr-TR" b="1" dirty="0" err="1" smtClean="0"/>
              <a:t>ozal</a:t>
            </a:r>
            <a:r>
              <a:rPr lang="tr-TR" b="1" dirty="0" smtClean="0"/>
              <a:t>, </a:t>
            </a:r>
            <a:r>
              <a:rPr lang="tr-TR" b="1" dirty="0" err="1" smtClean="0"/>
              <a:t>owal</a:t>
            </a:r>
            <a:r>
              <a:rPr lang="tr-TR" b="1" dirty="0" smtClean="0"/>
              <a:t>, soň, soňra,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başga</a:t>
            </a:r>
            <a:r>
              <a:rPr lang="tr-TR" b="1" dirty="0" smtClean="0"/>
              <a:t>, özge, </a:t>
            </a:r>
            <a:r>
              <a:rPr lang="tr-TR" b="1" dirty="0" err="1" smtClean="0"/>
              <a:t>gaýry</a:t>
            </a:r>
            <a:r>
              <a:rPr lang="tr-TR" b="1" dirty="0" smtClean="0"/>
              <a:t>, </a:t>
            </a:r>
            <a:r>
              <a:rPr lang="tr-TR" b="1" dirty="0" err="1" smtClean="0"/>
              <a:t>aňryk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beýläk</a:t>
            </a:r>
            <a:r>
              <a:rPr lang="tr-TR" b="1" dirty="0" smtClean="0"/>
              <a:t>, </a:t>
            </a:r>
            <a:r>
              <a:rPr lang="tr-TR" b="1" dirty="0" err="1" smtClean="0"/>
              <a:t>şeýläk</a:t>
            </a:r>
            <a:r>
              <a:rPr lang="tr-TR" b="1" dirty="0" smtClean="0"/>
              <a:t>, </a:t>
            </a:r>
            <a:r>
              <a:rPr lang="tr-TR" b="1" dirty="0" err="1" smtClean="0"/>
              <a:t>ýaňa</a:t>
            </a:r>
            <a:r>
              <a:rPr lang="tr-TR" b="1" dirty="0" smtClean="0"/>
              <a:t>, </a:t>
            </a:r>
            <a:r>
              <a:rPr lang="tr-TR" b="1" dirty="0" err="1" smtClean="0"/>
              <a:t>ötri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beter, </a:t>
            </a:r>
            <a:r>
              <a:rPr lang="tr-TR" b="1" dirty="0" err="1" smtClean="0"/>
              <a:t>artyk</a:t>
            </a:r>
            <a:r>
              <a:rPr lang="tr-TR" b="1" dirty="0" smtClean="0"/>
              <a:t>, </a:t>
            </a:r>
            <a:r>
              <a:rPr lang="tr-TR" b="1" dirty="0" err="1" smtClean="0"/>
              <a:t>zyýat</a:t>
            </a:r>
            <a:r>
              <a:rPr lang="tr-TR" b="1" dirty="0" smtClean="0"/>
              <a:t>, </a:t>
            </a:r>
            <a:r>
              <a:rPr lang="tr-TR" b="1" dirty="0" err="1" smtClean="0"/>
              <a:t>zyýada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daşary</a:t>
            </a:r>
            <a:r>
              <a:rPr lang="tr-TR" b="1" dirty="0" smtClean="0"/>
              <a:t>, </a:t>
            </a:r>
            <a:r>
              <a:rPr lang="tr-TR" b="1" dirty="0" err="1" smtClean="0"/>
              <a:t>gowrak</a:t>
            </a:r>
            <a:r>
              <a:rPr lang="tr-TR" b="1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203848" y="1844824"/>
            <a:ext cx="242579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SÖZSOŇY</a:t>
            </a:r>
            <a:r>
              <a:rPr lang="tr-TR" b="1" dirty="0" smtClean="0"/>
              <a:t> </a:t>
            </a:r>
            <a:r>
              <a:rPr lang="tr-TR" b="1" dirty="0" err="1" smtClean="0"/>
              <a:t>KÖMEKÇILER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043608" y="2708920"/>
            <a:ext cx="6624736" cy="25853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1.</a:t>
            </a:r>
            <a:r>
              <a:rPr lang="tr-TR" b="1" dirty="0" err="1" smtClean="0">
                <a:solidFill>
                  <a:srgbClr val="FF0000"/>
                </a:solidFill>
              </a:rPr>
              <a:t>Bilelikdeligi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görkezýänler</a:t>
            </a:r>
            <a:r>
              <a:rPr lang="tr-TR" dirty="0" smtClean="0"/>
              <a:t>: </a:t>
            </a:r>
          </a:p>
          <a:p>
            <a:endParaRPr lang="tr-TR" b="1" dirty="0" smtClean="0"/>
          </a:p>
          <a:p>
            <a:pPr>
              <a:buFont typeface="Wingdings" pitchFamily="2" charset="2"/>
              <a:buChar char="ü"/>
            </a:pPr>
            <a:r>
              <a:rPr lang="tr-TR" b="1" dirty="0" smtClean="0"/>
              <a:t>bilen,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smtClean="0"/>
              <a:t>bile </a:t>
            </a:r>
          </a:p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2.</a:t>
            </a:r>
            <a:r>
              <a:rPr lang="tr-TR" b="1" dirty="0" err="1" smtClean="0">
                <a:solidFill>
                  <a:srgbClr val="FF0000"/>
                </a:solidFill>
              </a:rPr>
              <a:t>Gural</a:t>
            </a:r>
            <a:r>
              <a:rPr lang="tr-TR" b="1" dirty="0" smtClean="0">
                <a:solidFill>
                  <a:srgbClr val="FF0000"/>
                </a:solidFill>
              </a:rPr>
              <a:t> ýa-da </a:t>
            </a:r>
            <a:r>
              <a:rPr lang="tr-TR" b="1" dirty="0" err="1" smtClean="0">
                <a:solidFill>
                  <a:srgbClr val="FF0000"/>
                </a:solidFill>
              </a:rPr>
              <a:t>instrumentallyk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görkezýänler</a:t>
            </a:r>
            <a:r>
              <a:rPr lang="tr-TR" dirty="0" smtClean="0"/>
              <a:t>: </a:t>
            </a:r>
          </a:p>
          <a:p>
            <a:pPr algn="just"/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bilen,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bile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203848" y="1844824"/>
            <a:ext cx="242579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SÖZSOŇY</a:t>
            </a:r>
            <a:r>
              <a:rPr lang="tr-TR" b="1" dirty="0" smtClean="0"/>
              <a:t> </a:t>
            </a:r>
            <a:r>
              <a:rPr lang="tr-TR" b="1" dirty="0" err="1" smtClean="0"/>
              <a:t>KÖMEKÇILER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043608" y="2348880"/>
            <a:ext cx="6912768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3. </a:t>
            </a:r>
            <a:r>
              <a:rPr lang="tr-TR" b="1" dirty="0" err="1" smtClean="0">
                <a:solidFill>
                  <a:srgbClr val="FF0000"/>
                </a:solidFill>
              </a:rPr>
              <a:t>Wagt</a:t>
            </a:r>
            <a:r>
              <a:rPr lang="tr-TR" b="1" dirty="0" smtClean="0">
                <a:solidFill>
                  <a:srgbClr val="FF0000"/>
                </a:solidFill>
              </a:rPr>
              <a:t> hem </a:t>
            </a:r>
            <a:r>
              <a:rPr lang="tr-TR" b="1" dirty="0" err="1" smtClean="0">
                <a:solidFill>
                  <a:srgbClr val="FF0000"/>
                </a:solidFill>
              </a:rPr>
              <a:t>giňişlik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görkezýänler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ozal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owal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soň,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öň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deň/</a:t>
            </a:r>
            <a:r>
              <a:rPr lang="tr-TR" b="1" dirty="0" err="1" smtClean="0"/>
              <a:t>deňeç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çen</a:t>
            </a:r>
            <a:r>
              <a:rPr lang="tr-TR" b="1" dirty="0" smtClean="0"/>
              <a:t>/ </a:t>
            </a:r>
            <a:r>
              <a:rPr lang="tr-TR" b="1" dirty="0" err="1" smtClean="0"/>
              <a:t>çenli</a:t>
            </a:r>
            <a:r>
              <a:rPr lang="tr-TR" b="1" dirty="0" smtClean="0"/>
              <a:t> </a:t>
            </a: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4.</a:t>
            </a:r>
            <a:r>
              <a:rPr lang="tr-TR" b="1" dirty="0" err="1" smtClean="0">
                <a:solidFill>
                  <a:srgbClr val="FF0000"/>
                </a:solidFill>
              </a:rPr>
              <a:t>Meňzetme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görkezýänler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ýaly,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kimin,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kibi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dek, </a:t>
            </a:r>
            <a:r>
              <a:rPr lang="tr-TR" b="1" dirty="0" err="1" smtClean="0"/>
              <a:t>deý</a:t>
            </a:r>
            <a:r>
              <a:rPr lang="tr-TR" b="1" dirty="0" smtClean="0"/>
              <a:t>, </a:t>
            </a:r>
            <a:r>
              <a:rPr lang="tr-TR" b="1" dirty="0" err="1" smtClean="0"/>
              <a:t>deýin</a:t>
            </a:r>
            <a:r>
              <a:rPr lang="tr-TR" b="1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203848" y="1844824"/>
            <a:ext cx="242579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SÖZSOŇY</a:t>
            </a:r>
            <a:r>
              <a:rPr lang="tr-TR" b="1" dirty="0" smtClean="0"/>
              <a:t> </a:t>
            </a:r>
            <a:r>
              <a:rPr lang="tr-TR" b="1" dirty="0" err="1" smtClean="0"/>
              <a:t>KÖMEKÇILER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187624" y="2492896"/>
            <a:ext cx="6264696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5.</a:t>
            </a:r>
            <a:r>
              <a:rPr lang="tr-TR" b="1" dirty="0" err="1" smtClean="0">
                <a:solidFill>
                  <a:srgbClr val="FF0000"/>
                </a:solidFill>
              </a:rPr>
              <a:t>Deňeşdirmegi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görkezýän</a:t>
            </a:r>
            <a:r>
              <a:rPr lang="tr-TR" b="1" dirty="0" smtClean="0">
                <a:solidFill>
                  <a:srgbClr val="FF0000"/>
                </a:solidFill>
              </a:rPr>
              <a:t>: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görä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garanda</a:t>
            </a:r>
            <a:r>
              <a:rPr lang="tr-TR" b="1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Seredende</a:t>
            </a:r>
            <a:endParaRPr lang="tr-TR" b="1" dirty="0" smtClean="0"/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6.</a:t>
            </a:r>
            <a:r>
              <a:rPr lang="tr-TR" b="1" dirty="0" err="1" smtClean="0">
                <a:solidFill>
                  <a:srgbClr val="FF0000"/>
                </a:solidFill>
              </a:rPr>
              <a:t>Degişlilik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görkezýänler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hakynda,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babatda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dogrusynda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barasynda</a:t>
            </a:r>
            <a:r>
              <a:rPr lang="tr-TR" b="1" dirty="0" smtClean="0"/>
              <a:t>/</a:t>
            </a:r>
            <a:r>
              <a:rPr lang="tr-TR" b="1" dirty="0" err="1" smtClean="0"/>
              <a:t>barada</a:t>
            </a:r>
            <a:r>
              <a:rPr lang="tr-TR" b="1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203848" y="1844824"/>
            <a:ext cx="242579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SÖZSOŇY</a:t>
            </a:r>
            <a:r>
              <a:rPr lang="tr-TR" b="1" dirty="0" smtClean="0"/>
              <a:t> </a:t>
            </a:r>
            <a:r>
              <a:rPr lang="tr-TR" b="1" dirty="0" err="1" smtClean="0"/>
              <a:t>KÖMEKÇILER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971600" y="2276872"/>
            <a:ext cx="684076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7.ugur </a:t>
            </a:r>
            <a:r>
              <a:rPr lang="tr-TR" b="1" dirty="0" err="1" smtClean="0">
                <a:solidFill>
                  <a:srgbClr val="FF0000"/>
                </a:solidFill>
              </a:rPr>
              <a:t>görkezýän</a:t>
            </a:r>
            <a:r>
              <a:rPr lang="tr-TR" dirty="0" smtClean="0"/>
              <a:t>: </a:t>
            </a:r>
          </a:p>
          <a:p>
            <a:endParaRPr lang="tr-TR" b="1" dirty="0" smtClean="0"/>
          </a:p>
          <a:p>
            <a:pPr>
              <a:buFont typeface="Wingdings" pitchFamily="2" charset="2"/>
              <a:buChar char="ü"/>
            </a:pPr>
            <a:r>
              <a:rPr lang="tr-TR" b="1" dirty="0" err="1" smtClean="0"/>
              <a:t>tarap</a:t>
            </a:r>
            <a:r>
              <a:rPr lang="tr-TR" b="1" dirty="0" smtClean="0"/>
              <a:t>,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err="1" smtClean="0"/>
              <a:t>garşy</a:t>
            </a:r>
            <a:r>
              <a:rPr lang="tr-TR" b="1" dirty="0" smtClean="0"/>
              <a:t>,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smtClean="0"/>
              <a:t>baka </a:t>
            </a:r>
          </a:p>
          <a:p>
            <a:pPr>
              <a:buFont typeface="Wingdings" pitchFamily="2" charset="2"/>
              <a:buChar char="ü"/>
            </a:pPr>
            <a:endParaRPr lang="tr-TR" b="1" dirty="0" smtClean="0"/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8.orun </a:t>
            </a:r>
            <a:r>
              <a:rPr lang="tr-TR" b="1" dirty="0" err="1" smtClean="0">
                <a:solidFill>
                  <a:srgbClr val="FF0000"/>
                </a:solidFill>
              </a:rPr>
              <a:t>görkezýän</a:t>
            </a:r>
            <a:r>
              <a:rPr lang="tr-TR" dirty="0" smtClean="0"/>
              <a:t>: </a:t>
            </a:r>
          </a:p>
          <a:p>
            <a:pPr algn="just"/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aňrysynda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agzynda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başynda,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ýanynda</a:t>
            </a:r>
            <a:r>
              <a:rPr lang="tr-TR" b="1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203848" y="1844824"/>
            <a:ext cx="242579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SÖZSOŇY</a:t>
            </a:r>
            <a:r>
              <a:rPr lang="tr-TR" b="1" dirty="0" smtClean="0"/>
              <a:t> </a:t>
            </a:r>
            <a:r>
              <a:rPr lang="tr-TR" b="1" dirty="0" err="1" smtClean="0"/>
              <a:t>KÖMEKÇILER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899592" y="2276872"/>
            <a:ext cx="6624736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9.</a:t>
            </a:r>
            <a:r>
              <a:rPr lang="tr-TR" b="1" dirty="0" err="1" smtClean="0">
                <a:solidFill>
                  <a:srgbClr val="FF0000"/>
                </a:solidFill>
              </a:rPr>
              <a:t>Sebäp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görkezýän</a:t>
            </a:r>
            <a:r>
              <a:rPr lang="tr-TR" dirty="0" smtClean="0"/>
              <a:t>: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err="1" smtClean="0"/>
              <a:t>sebäpli</a:t>
            </a:r>
            <a:r>
              <a:rPr lang="tr-TR" b="1" dirty="0" smtClean="0"/>
              <a:t>,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err="1" smtClean="0"/>
              <a:t>çünki</a:t>
            </a:r>
            <a:r>
              <a:rPr lang="tr-TR" b="1" dirty="0" smtClean="0"/>
              <a:t>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10. Maksat </a:t>
            </a:r>
            <a:r>
              <a:rPr lang="tr-TR" dirty="0" err="1" smtClean="0">
                <a:solidFill>
                  <a:srgbClr val="FF0000"/>
                </a:solidFill>
              </a:rPr>
              <a:t>görkezýän</a:t>
            </a:r>
            <a:r>
              <a:rPr lang="tr-TR" dirty="0" smtClean="0">
                <a:solidFill>
                  <a:srgbClr val="FF0000"/>
                </a:solidFill>
              </a:rPr>
              <a:t>: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smtClean="0"/>
              <a:t>üçin,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err="1" smtClean="0"/>
              <a:t>ötri</a:t>
            </a:r>
            <a:r>
              <a:rPr lang="tr-TR" b="1" dirty="0" smtClean="0"/>
              <a:t>,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err="1" smtClean="0"/>
              <a:t>ugrunda</a:t>
            </a:r>
            <a:r>
              <a:rPr lang="tr-TR" b="1" dirty="0" smtClean="0"/>
              <a:t>,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smtClean="0"/>
              <a:t>diýip 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11.</a:t>
            </a:r>
            <a:r>
              <a:rPr lang="tr-TR" b="1" dirty="0" err="1" smtClean="0">
                <a:solidFill>
                  <a:srgbClr val="FF0000"/>
                </a:solidFill>
              </a:rPr>
              <a:t>Esaslanmagy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görkezýän</a:t>
            </a:r>
            <a:r>
              <a:rPr lang="tr-TR" dirty="0" smtClean="0"/>
              <a:t>: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err="1" smtClean="0"/>
              <a:t>boýunça</a:t>
            </a:r>
            <a:r>
              <a:rPr lang="tr-TR" b="1" dirty="0" smtClean="0"/>
              <a:t>, </a:t>
            </a:r>
            <a:r>
              <a:rPr lang="tr-TR" b="1" dirty="0" err="1" smtClean="0"/>
              <a:t>görä</a:t>
            </a:r>
            <a:r>
              <a:rPr lang="tr-TR" b="1" dirty="0" smtClean="0"/>
              <a:t> </a:t>
            </a: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12. </a:t>
            </a:r>
            <a:r>
              <a:rPr lang="tr-TR" b="1" dirty="0" err="1" smtClean="0">
                <a:solidFill>
                  <a:srgbClr val="FF0000"/>
                </a:solidFill>
              </a:rPr>
              <a:t>Çäklilik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görkezýän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başga</a:t>
            </a:r>
            <a:r>
              <a:rPr lang="tr-TR" b="1" dirty="0" smtClean="0"/>
              <a:t>, özge, </a:t>
            </a:r>
            <a:r>
              <a:rPr lang="tr-TR" b="1" dirty="0" err="1" smtClean="0"/>
              <a:t>aýry</a:t>
            </a:r>
            <a:r>
              <a:rPr lang="tr-TR" b="1" dirty="0" smtClean="0"/>
              <a:t>, </a:t>
            </a:r>
            <a:r>
              <a:rPr lang="tr-TR" b="1" dirty="0" err="1" smtClean="0"/>
              <a:t>gaýry</a:t>
            </a:r>
            <a:r>
              <a:rPr lang="tr-TR" b="1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347864" y="1916832"/>
            <a:ext cx="2044534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OWNUK BÖLEKLER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899592" y="2420888"/>
            <a:ext cx="734481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smtClean="0"/>
              <a:t>Söze, söz </a:t>
            </a:r>
            <a:r>
              <a:rPr lang="tr-TR" dirty="0" err="1" smtClean="0"/>
              <a:t>düzümine</a:t>
            </a:r>
            <a:r>
              <a:rPr lang="tr-TR" dirty="0" smtClean="0"/>
              <a:t>, </a:t>
            </a:r>
            <a:r>
              <a:rPr lang="tr-TR" dirty="0" err="1" smtClean="0"/>
              <a:t>käte</a:t>
            </a:r>
            <a:r>
              <a:rPr lang="tr-TR" dirty="0" smtClean="0"/>
              <a:t> tutuş sözleme </a:t>
            </a:r>
            <a:r>
              <a:rPr lang="tr-TR" dirty="0" err="1" smtClean="0"/>
              <a:t>goşmaça</a:t>
            </a:r>
            <a:r>
              <a:rPr lang="tr-TR" dirty="0" smtClean="0"/>
              <a:t> </a:t>
            </a:r>
            <a:r>
              <a:rPr lang="tr-TR" dirty="0" err="1" smtClean="0"/>
              <a:t>öwüşgin</a:t>
            </a:r>
            <a:r>
              <a:rPr lang="tr-TR" dirty="0" smtClean="0"/>
              <a:t> </a:t>
            </a:r>
            <a:r>
              <a:rPr lang="tr-TR" dirty="0" err="1" smtClean="0"/>
              <a:t>berýän</a:t>
            </a:r>
            <a:r>
              <a:rPr lang="tr-TR" dirty="0" smtClean="0"/>
              <a:t> </a:t>
            </a:r>
            <a:r>
              <a:rPr lang="tr-TR" dirty="0" err="1" smtClean="0"/>
              <a:t>grammatik</a:t>
            </a:r>
            <a:r>
              <a:rPr lang="tr-TR" dirty="0" smtClean="0"/>
              <a:t> elementlere </a:t>
            </a:r>
            <a:r>
              <a:rPr lang="tr-TR" b="1" dirty="0" err="1" smtClean="0">
                <a:solidFill>
                  <a:srgbClr val="FF0000"/>
                </a:solidFill>
              </a:rPr>
              <a:t>ownuk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bölekler</a:t>
            </a:r>
            <a:r>
              <a:rPr lang="tr-TR" b="1" dirty="0" smtClean="0"/>
              <a:t> </a:t>
            </a:r>
            <a:r>
              <a:rPr lang="tr-TR" dirty="0" err="1" smtClean="0"/>
              <a:t>diýilýär</a:t>
            </a:r>
            <a:r>
              <a:rPr lang="tr-TR" b="1" dirty="0" smtClean="0"/>
              <a:t>.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dirty="0" err="1" smtClean="0"/>
              <a:t>Ownuk</a:t>
            </a:r>
            <a:r>
              <a:rPr lang="tr-TR" dirty="0" smtClean="0"/>
              <a:t> </a:t>
            </a:r>
            <a:r>
              <a:rPr lang="tr-TR" dirty="0" err="1" smtClean="0"/>
              <a:t>bölekler</a:t>
            </a:r>
            <a:r>
              <a:rPr lang="tr-TR" dirty="0" smtClean="0"/>
              <a:t> </a:t>
            </a:r>
            <a:r>
              <a:rPr lang="tr-TR" b="1" dirty="0" err="1" smtClean="0"/>
              <a:t>özbaşdak</a:t>
            </a:r>
            <a:r>
              <a:rPr lang="tr-TR" b="1" dirty="0" smtClean="0"/>
              <a:t> </a:t>
            </a:r>
            <a:r>
              <a:rPr lang="tr-TR" b="1" dirty="0" err="1" smtClean="0"/>
              <a:t>ulanylmaýar</a:t>
            </a:r>
            <a:r>
              <a:rPr lang="tr-TR" b="1" dirty="0" smtClean="0"/>
              <a:t> </a:t>
            </a:r>
            <a:r>
              <a:rPr lang="tr-TR" dirty="0" smtClean="0"/>
              <a:t>we </a:t>
            </a:r>
            <a:r>
              <a:rPr lang="tr-TR" b="1" dirty="0" smtClean="0"/>
              <a:t>sözlem </a:t>
            </a:r>
            <a:r>
              <a:rPr lang="tr-TR" b="1" dirty="0" err="1" smtClean="0"/>
              <a:t>agzasy</a:t>
            </a:r>
            <a:r>
              <a:rPr lang="tr-TR" b="1" dirty="0" smtClean="0"/>
              <a:t> </a:t>
            </a:r>
            <a:r>
              <a:rPr lang="tr-TR" b="1" dirty="0" err="1" smtClean="0"/>
              <a:t>bolup</a:t>
            </a:r>
            <a:r>
              <a:rPr lang="tr-TR" b="1" dirty="0" smtClean="0"/>
              <a:t> </a:t>
            </a:r>
            <a:r>
              <a:rPr lang="tr-TR" b="1" dirty="0" err="1" smtClean="0"/>
              <a:t>bilmeýär</a:t>
            </a:r>
            <a:r>
              <a:rPr lang="tr-TR" dirty="0" smtClean="0"/>
              <a:t>.</a:t>
            </a:r>
          </a:p>
          <a:p>
            <a:pPr algn="just"/>
            <a:r>
              <a:rPr lang="tr-TR" b="1" dirty="0" err="1" smtClean="0"/>
              <a:t>Özbaşdak</a:t>
            </a:r>
            <a:r>
              <a:rPr lang="tr-TR" b="1" dirty="0" smtClean="0"/>
              <a:t> hiç </a:t>
            </a:r>
            <a:r>
              <a:rPr lang="tr-TR" b="1" dirty="0" err="1" smtClean="0"/>
              <a:t>hili</a:t>
            </a:r>
            <a:r>
              <a:rPr lang="tr-TR" b="1" dirty="0" smtClean="0"/>
              <a:t> </a:t>
            </a:r>
            <a:r>
              <a:rPr lang="tr-TR" b="1" dirty="0" err="1" smtClean="0"/>
              <a:t>many</a:t>
            </a:r>
            <a:r>
              <a:rPr lang="tr-TR" b="1" dirty="0" smtClean="0"/>
              <a:t> </a:t>
            </a:r>
            <a:r>
              <a:rPr lang="tr-TR" b="1" dirty="0" err="1" smtClean="0"/>
              <a:t>aňlatmaýarlar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Olar </a:t>
            </a:r>
            <a:r>
              <a:rPr lang="tr-TR" dirty="0" err="1" smtClean="0"/>
              <a:t>diňe</a:t>
            </a:r>
            <a:r>
              <a:rPr lang="tr-TR" dirty="0" smtClean="0"/>
              <a:t> bile </a:t>
            </a:r>
            <a:r>
              <a:rPr lang="tr-TR" dirty="0" err="1" smtClean="0"/>
              <a:t>ulanylýan</a:t>
            </a:r>
            <a:r>
              <a:rPr lang="tr-TR" dirty="0" smtClean="0"/>
              <a:t> </a:t>
            </a:r>
            <a:r>
              <a:rPr lang="tr-TR" dirty="0" err="1" smtClean="0"/>
              <a:t>sözüniň</a:t>
            </a:r>
            <a:r>
              <a:rPr lang="tr-TR" dirty="0" smtClean="0"/>
              <a:t>, söz </a:t>
            </a:r>
            <a:r>
              <a:rPr lang="tr-TR" dirty="0" err="1" smtClean="0"/>
              <a:t>düzüminiň</a:t>
            </a:r>
            <a:r>
              <a:rPr lang="tr-TR" dirty="0" smtClean="0"/>
              <a:t> ýa-da sözlemiň </a:t>
            </a:r>
            <a:r>
              <a:rPr lang="tr-TR" dirty="0" err="1" smtClean="0"/>
              <a:t>manysyna</a:t>
            </a:r>
            <a:r>
              <a:rPr lang="tr-TR" dirty="0" smtClean="0"/>
              <a:t> </a:t>
            </a:r>
            <a:r>
              <a:rPr lang="tr-TR" dirty="0" err="1" smtClean="0"/>
              <a:t>goşmaça</a:t>
            </a:r>
            <a:r>
              <a:rPr lang="tr-TR" dirty="0" smtClean="0"/>
              <a:t> </a:t>
            </a:r>
            <a:r>
              <a:rPr lang="tr-TR" dirty="0" err="1" smtClean="0"/>
              <a:t>ýokundy</a:t>
            </a:r>
            <a:r>
              <a:rPr lang="tr-TR" dirty="0" smtClean="0"/>
              <a:t> (</a:t>
            </a:r>
            <a:r>
              <a:rPr lang="tr-TR" b="1" dirty="0" err="1" smtClean="0"/>
              <a:t>tassyklaýjy</a:t>
            </a:r>
            <a:r>
              <a:rPr lang="tr-TR" b="1" dirty="0" smtClean="0"/>
              <a:t>, </a:t>
            </a:r>
            <a:r>
              <a:rPr lang="tr-TR" b="1" dirty="0" err="1" smtClean="0"/>
              <a:t>aýratynlandyryjy</a:t>
            </a:r>
            <a:r>
              <a:rPr lang="tr-TR" b="1" dirty="0" smtClean="0"/>
              <a:t>, </a:t>
            </a:r>
            <a:r>
              <a:rPr lang="tr-TR" b="1" dirty="0" err="1" smtClean="0"/>
              <a:t>nygtamak</a:t>
            </a:r>
            <a:r>
              <a:rPr lang="tr-TR" b="1" dirty="0" smtClean="0"/>
              <a:t>, sorag, </a:t>
            </a:r>
            <a:r>
              <a:rPr lang="tr-TR" b="1" dirty="0" err="1" smtClean="0"/>
              <a:t>çäklendiriji</a:t>
            </a:r>
            <a:r>
              <a:rPr lang="tr-TR" b="1" dirty="0" smtClean="0"/>
              <a:t>, </a:t>
            </a:r>
            <a:r>
              <a:rPr lang="tr-TR" b="1" dirty="0" err="1" smtClean="0"/>
              <a:t>çaklama</a:t>
            </a:r>
            <a:r>
              <a:rPr lang="tr-TR" b="1" dirty="0" smtClean="0"/>
              <a:t>, </a:t>
            </a:r>
            <a:r>
              <a:rPr lang="tr-TR" b="1" dirty="0" err="1" smtClean="0"/>
              <a:t>ikirjiňlenme</a:t>
            </a:r>
            <a:r>
              <a:rPr lang="tr-TR" b="1" dirty="0" smtClean="0"/>
              <a:t>, </a:t>
            </a:r>
            <a:r>
              <a:rPr lang="tr-TR" b="1" dirty="0" err="1" smtClean="0"/>
              <a:t>ökünmeklik</a:t>
            </a:r>
            <a:r>
              <a:rPr lang="tr-TR" b="1" dirty="0" smtClean="0"/>
              <a:t>, </a:t>
            </a:r>
            <a:r>
              <a:rPr lang="tr-TR" b="1" dirty="0" err="1" smtClean="0"/>
              <a:t>ýüz</a:t>
            </a:r>
            <a:r>
              <a:rPr lang="tr-TR" b="1" dirty="0" smtClean="0"/>
              <a:t> </a:t>
            </a:r>
            <a:r>
              <a:rPr lang="tr-TR" b="1" dirty="0" err="1" smtClean="0"/>
              <a:t>tutmaklyk</a:t>
            </a:r>
            <a:r>
              <a:rPr lang="tr-TR" b="1" dirty="0" smtClean="0"/>
              <a:t>, </a:t>
            </a:r>
            <a:r>
              <a:rPr lang="tr-TR" b="1" dirty="0" err="1" smtClean="0"/>
              <a:t>deňeşdiriji</a:t>
            </a:r>
            <a:r>
              <a:rPr lang="tr-TR" b="1" dirty="0" smtClean="0"/>
              <a:t> </a:t>
            </a:r>
            <a:r>
              <a:rPr lang="tr-TR" dirty="0" smtClean="0"/>
              <a:t>we ş.m.)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berýärler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347864" y="1916832"/>
            <a:ext cx="2044534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OWNUK BÖLEKLER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348880"/>
            <a:ext cx="691276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Ownuk</a:t>
            </a:r>
            <a:r>
              <a:rPr lang="tr-TR" dirty="0" smtClean="0"/>
              <a:t> </a:t>
            </a:r>
            <a:r>
              <a:rPr lang="tr-TR" dirty="0" err="1" smtClean="0"/>
              <a:t>bölekler</a:t>
            </a:r>
            <a:r>
              <a:rPr lang="tr-TR" dirty="0" smtClean="0"/>
              <a:t> </a:t>
            </a:r>
            <a:r>
              <a:rPr lang="tr-TR" dirty="0" err="1" smtClean="0"/>
              <a:t>käbir</a:t>
            </a:r>
            <a:r>
              <a:rPr lang="tr-TR" dirty="0" smtClean="0"/>
              <a:t> </a:t>
            </a:r>
            <a:r>
              <a:rPr lang="tr-TR" dirty="0" err="1" smtClean="0"/>
              <a:t>ylmy</a:t>
            </a:r>
            <a:r>
              <a:rPr lang="tr-TR" dirty="0" smtClean="0"/>
              <a:t> işlerde </a:t>
            </a:r>
            <a:r>
              <a:rPr lang="tr-TR" dirty="0" err="1" smtClean="0"/>
              <a:t>goşulmalaryň</a:t>
            </a:r>
            <a:r>
              <a:rPr lang="tr-TR" dirty="0" smtClean="0"/>
              <a:t> </a:t>
            </a:r>
            <a:r>
              <a:rPr lang="tr-TR" dirty="0" err="1" smtClean="0"/>
              <a:t>arasynda</a:t>
            </a:r>
            <a:r>
              <a:rPr lang="tr-TR" dirty="0" smtClean="0"/>
              <a:t> </a:t>
            </a:r>
            <a:r>
              <a:rPr lang="tr-TR" dirty="0" err="1" smtClean="0"/>
              <a:t>öwrenilip</a:t>
            </a:r>
            <a:r>
              <a:rPr lang="tr-TR" dirty="0" smtClean="0"/>
              <a:t>, söz </a:t>
            </a:r>
            <a:r>
              <a:rPr lang="tr-TR" dirty="0" err="1" smtClean="0"/>
              <a:t>ýasaýjy</a:t>
            </a:r>
            <a:r>
              <a:rPr lang="tr-TR" dirty="0" smtClean="0"/>
              <a:t> we söz </a:t>
            </a:r>
            <a:r>
              <a:rPr lang="tr-TR" dirty="0" err="1" smtClean="0"/>
              <a:t>üýtgediji</a:t>
            </a:r>
            <a:r>
              <a:rPr lang="tr-TR" dirty="0" smtClean="0"/>
              <a:t> </a:t>
            </a:r>
            <a:r>
              <a:rPr lang="tr-TR" dirty="0" err="1" smtClean="0"/>
              <a:t>goşulmalardan</a:t>
            </a:r>
            <a:r>
              <a:rPr lang="tr-TR" dirty="0" smtClean="0"/>
              <a:t> soň </a:t>
            </a:r>
            <a:r>
              <a:rPr lang="tr-TR" dirty="0" err="1" smtClean="0"/>
              <a:t>olaryň</a:t>
            </a:r>
            <a:r>
              <a:rPr lang="tr-TR" dirty="0" smtClean="0"/>
              <a:t> </a:t>
            </a:r>
            <a:r>
              <a:rPr lang="tr-TR" dirty="0" err="1" smtClean="0"/>
              <a:t>üçünji</a:t>
            </a:r>
            <a:r>
              <a:rPr lang="tr-TR" dirty="0" smtClean="0"/>
              <a:t> bir </a:t>
            </a:r>
            <a:r>
              <a:rPr lang="tr-TR" dirty="0" err="1" smtClean="0"/>
              <a:t>görnüşi</a:t>
            </a:r>
            <a:r>
              <a:rPr lang="tr-TR" dirty="0" smtClean="0"/>
              <a:t> </a:t>
            </a:r>
            <a:r>
              <a:rPr lang="tr-TR" dirty="0" err="1" smtClean="0"/>
              <a:t>hökmünde</a:t>
            </a:r>
            <a:r>
              <a:rPr lang="tr-TR" dirty="0" smtClean="0"/>
              <a:t> </a:t>
            </a:r>
            <a:r>
              <a:rPr lang="tr-TR" b="1" dirty="0" err="1" smtClean="0"/>
              <a:t>kömekçi</a:t>
            </a:r>
            <a:r>
              <a:rPr lang="tr-TR" b="1" dirty="0" smtClean="0"/>
              <a:t> </a:t>
            </a:r>
            <a:r>
              <a:rPr lang="tr-TR" b="1" dirty="0" err="1" smtClean="0"/>
              <a:t>goşulmalar</a:t>
            </a:r>
            <a:r>
              <a:rPr lang="tr-TR" b="1" dirty="0" smtClean="0"/>
              <a:t> </a:t>
            </a:r>
            <a:r>
              <a:rPr lang="tr-TR" dirty="0" smtClean="0"/>
              <a:t>ady bilen hem </a:t>
            </a:r>
            <a:r>
              <a:rPr lang="tr-TR" dirty="0" err="1" smtClean="0"/>
              <a:t>berilýär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Sebäbi</a:t>
            </a:r>
            <a:r>
              <a:rPr lang="tr-TR" dirty="0" smtClean="0"/>
              <a:t> olar </a:t>
            </a:r>
            <a:r>
              <a:rPr lang="tr-TR" b="1" dirty="0" err="1" smtClean="0"/>
              <a:t>görnüş</a:t>
            </a:r>
            <a:r>
              <a:rPr lang="tr-TR" b="1" dirty="0" smtClean="0"/>
              <a:t> </a:t>
            </a:r>
            <a:r>
              <a:rPr lang="tr-TR" b="1" dirty="0" err="1" smtClean="0"/>
              <a:t>taýdan</a:t>
            </a:r>
            <a:r>
              <a:rPr lang="tr-TR" b="1" dirty="0" smtClean="0"/>
              <a:t> </a:t>
            </a:r>
            <a:r>
              <a:rPr lang="tr-TR" b="1" dirty="0" err="1" smtClean="0"/>
              <a:t>goşulmalara</a:t>
            </a:r>
            <a:r>
              <a:rPr lang="tr-TR" b="1" dirty="0" smtClean="0"/>
              <a:t> </a:t>
            </a:r>
            <a:r>
              <a:rPr lang="tr-TR" b="1" dirty="0" err="1" smtClean="0"/>
              <a:t>meňzeýärler</a:t>
            </a:r>
            <a:r>
              <a:rPr lang="tr-TR" b="1" dirty="0" smtClean="0"/>
              <a:t>. </a:t>
            </a:r>
          </a:p>
          <a:p>
            <a:pPr algn="just"/>
            <a:r>
              <a:rPr lang="tr-TR" dirty="0" err="1" smtClean="0"/>
              <a:t>Goşulmalar</a:t>
            </a:r>
            <a:r>
              <a:rPr lang="tr-TR" dirty="0" smtClean="0"/>
              <a:t> </a:t>
            </a:r>
            <a:r>
              <a:rPr lang="tr-TR" dirty="0" err="1" smtClean="0"/>
              <a:t>goşulan</a:t>
            </a:r>
            <a:r>
              <a:rPr lang="tr-TR" dirty="0" smtClean="0"/>
              <a:t> sözlerinden </a:t>
            </a:r>
            <a:r>
              <a:rPr lang="tr-TR" dirty="0" err="1" smtClean="0"/>
              <a:t>täze</a:t>
            </a:r>
            <a:r>
              <a:rPr lang="tr-TR" dirty="0" smtClean="0"/>
              <a:t> söz </a:t>
            </a:r>
            <a:r>
              <a:rPr lang="tr-TR" dirty="0" err="1" smtClean="0"/>
              <a:t>ýasaýarlar</a:t>
            </a:r>
            <a:r>
              <a:rPr lang="tr-TR" dirty="0" smtClean="0"/>
              <a:t> ýa-da sözleri </a:t>
            </a:r>
            <a:r>
              <a:rPr lang="tr-TR" dirty="0" err="1" smtClean="0"/>
              <a:t>baglanyşdyrýarlar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Ownuk</a:t>
            </a:r>
            <a:r>
              <a:rPr lang="tr-TR" dirty="0" smtClean="0"/>
              <a:t> </a:t>
            </a:r>
            <a:r>
              <a:rPr lang="tr-TR" dirty="0" err="1" smtClean="0"/>
              <a:t>bölekler</a:t>
            </a:r>
            <a:r>
              <a:rPr lang="tr-TR" dirty="0" smtClean="0"/>
              <a:t> </a:t>
            </a:r>
            <a:r>
              <a:rPr lang="tr-TR" dirty="0" err="1" smtClean="0"/>
              <a:t>goşulmalardan</a:t>
            </a:r>
            <a:r>
              <a:rPr lang="tr-TR" dirty="0" smtClean="0"/>
              <a:t> belli bir söz </a:t>
            </a:r>
            <a:r>
              <a:rPr lang="tr-TR" dirty="0" err="1" smtClean="0"/>
              <a:t>toparyny</a:t>
            </a:r>
            <a:r>
              <a:rPr lang="tr-TR" dirty="0" smtClean="0"/>
              <a:t> </a:t>
            </a:r>
            <a:r>
              <a:rPr lang="tr-TR" dirty="0" err="1" smtClean="0"/>
              <a:t>ýasaýjylyk</a:t>
            </a:r>
            <a:r>
              <a:rPr lang="tr-TR" dirty="0" smtClean="0"/>
              <a:t> ýa-da </a:t>
            </a:r>
            <a:r>
              <a:rPr lang="tr-TR" dirty="0" err="1" smtClean="0"/>
              <a:t>üýtgedijilik</a:t>
            </a:r>
            <a:r>
              <a:rPr lang="tr-TR" dirty="0" smtClean="0"/>
              <a:t> </a:t>
            </a:r>
            <a:r>
              <a:rPr lang="tr-TR" dirty="0" err="1" smtClean="0"/>
              <a:t>hyzmatyna</a:t>
            </a:r>
            <a:r>
              <a:rPr lang="tr-TR" dirty="0" smtClean="0"/>
              <a:t> </a:t>
            </a:r>
            <a:r>
              <a:rPr lang="tr-TR" dirty="0" err="1" smtClean="0"/>
              <a:t>eýe</a:t>
            </a:r>
            <a:r>
              <a:rPr lang="tr-TR" dirty="0" smtClean="0"/>
              <a:t> </a:t>
            </a:r>
            <a:r>
              <a:rPr lang="tr-TR" dirty="0" err="1" smtClean="0"/>
              <a:t>däldigi</a:t>
            </a:r>
            <a:r>
              <a:rPr lang="tr-TR" dirty="0" smtClean="0"/>
              <a:t> bilen </a:t>
            </a:r>
            <a:r>
              <a:rPr lang="tr-TR" dirty="0" err="1" smtClean="0"/>
              <a:t>tapawutlanýarlar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347864" y="1916832"/>
            <a:ext cx="2044534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OWNUK BÖLEKLER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043608" y="2564904"/>
            <a:ext cx="698477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Birnäçe</a:t>
            </a:r>
            <a:r>
              <a:rPr lang="tr-TR" dirty="0" smtClean="0"/>
              <a:t> </a:t>
            </a:r>
            <a:r>
              <a:rPr lang="tr-TR" dirty="0" err="1" smtClean="0"/>
              <a:t>ownuk</a:t>
            </a:r>
            <a:r>
              <a:rPr lang="tr-TR" dirty="0" smtClean="0"/>
              <a:t> </a:t>
            </a:r>
            <a:r>
              <a:rPr lang="tr-TR" dirty="0" err="1" smtClean="0"/>
              <a:t>bölekler</a:t>
            </a:r>
            <a:r>
              <a:rPr lang="tr-TR" dirty="0" smtClean="0"/>
              <a:t> söze ýa-da söz </a:t>
            </a:r>
            <a:r>
              <a:rPr lang="tr-TR" dirty="0" err="1" smtClean="0"/>
              <a:t>düzümine</a:t>
            </a:r>
            <a:r>
              <a:rPr lang="tr-TR" dirty="0" smtClean="0"/>
              <a:t>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ýokundysyny</a:t>
            </a:r>
            <a:r>
              <a:rPr lang="tr-TR" dirty="0" smtClean="0"/>
              <a:t> berýär, </a:t>
            </a:r>
            <a:r>
              <a:rPr lang="tr-TR" dirty="0" err="1" smtClean="0"/>
              <a:t>käbiri</a:t>
            </a:r>
            <a:r>
              <a:rPr lang="tr-TR" dirty="0" smtClean="0"/>
              <a:t> bolsa </a:t>
            </a:r>
            <a:r>
              <a:rPr lang="tr-TR" b="1" dirty="0" err="1" smtClean="0">
                <a:solidFill>
                  <a:srgbClr val="FF0000"/>
                </a:solidFill>
              </a:rPr>
              <a:t>ekspressiwlik</a:t>
            </a:r>
            <a:r>
              <a:rPr lang="tr-TR" b="1" dirty="0" smtClean="0">
                <a:solidFill>
                  <a:srgbClr val="FF0000"/>
                </a:solidFill>
              </a:rPr>
              <a:t> (</a:t>
            </a:r>
            <a:r>
              <a:rPr lang="tr-TR" b="1" dirty="0" err="1" smtClean="0">
                <a:solidFill>
                  <a:srgbClr val="FF0000"/>
                </a:solidFill>
              </a:rPr>
              <a:t>labyzlylyk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täsirlilik</a:t>
            </a:r>
            <a:r>
              <a:rPr lang="tr-TR" b="1" dirty="0" smtClean="0">
                <a:solidFill>
                  <a:srgbClr val="FF0000"/>
                </a:solidFill>
              </a:rPr>
              <a:t>) üçin </a:t>
            </a:r>
            <a:r>
              <a:rPr lang="tr-TR" b="1" dirty="0" err="1" smtClean="0">
                <a:solidFill>
                  <a:srgbClr val="FF0000"/>
                </a:solidFill>
              </a:rPr>
              <a:t>ulanylýar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1.Sözüň, söz </a:t>
            </a:r>
            <a:r>
              <a:rPr lang="tr-TR" b="1" dirty="0" err="1" smtClean="0">
                <a:solidFill>
                  <a:srgbClr val="FF0000"/>
                </a:solidFill>
              </a:rPr>
              <a:t>düzüminiň</a:t>
            </a:r>
            <a:r>
              <a:rPr lang="tr-TR" b="1" dirty="0" smtClean="0">
                <a:solidFill>
                  <a:srgbClr val="FF0000"/>
                </a:solidFill>
              </a:rPr>
              <a:t>, sözlemiň </a:t>
            </a:r>
            <a:r>
              <a:rPr lang="tr-TR" b="1" dirty="0" err="1" smtClean="0">
                <a:solidFill>
                  <a:srgbClr val="FF0000"/>
                </a:solidFill>
              </a:rPr>
              <a:t>soňundan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getirilýänler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-a/-e,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-ha/-he,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-da/-de,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-</a:t>
            </a:r>
            <a:r>
              <a:rPr lang="tr-TR" b="1" dirty="0" err="1" smtClean="0"/>
              <a:t>aý</a:t>
            </a:r>
            <a:r>
              <a:rPr lang="tr-TR" b="1" dirty="0" smtClean="0"/>
              <a:t>/-</a:t>
            </a:r>
            <a:r>
              <a:rPr lang="tr-TR" b="1" dirty="0" err="1" smtClean="0"/>
              <a:t>eý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-</a:t>
            </a:r>
            <a:r>
              <a:rPr lang="tr-TR" b="1" dirty="0" err="1" smtClean="0"/>
              <a:t>aýt</a:t>
            </a:r>
            <a:r>
              <a:rPr lang="tr-TR" b="1" dirty="0" smtClean="0"/>
              <a:t>/-</a:t>
            </a:r>
            <a:r>
              <a:rPr lang="tr-TR" b="1" dirty="0" err="1" smtClean="0"/>
              <a:t>eýt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-la/-le,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haw</a:t>
            </a:r>
            <a:r>
              <a:rPr lang="tr-TR" b="1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059832" y="1392759"/>
            <a:ext cx="3420380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/>
              <a:t>Bahar Dönemi </a:t>
            </a:r>
            <a:r>
              <a:rPr lang="tr-TR" b="1" dirty="0" smtClean="0"/>
              <a:t>/ Doktora Dersi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231740" y="4365104"/>
            <a:ext cx="4464496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Adı:  Türkmen Türkçesi Grameri II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275856" y="3068960"/>
            <a:ext cx="2376264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Kodu:  04016208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124744"/>
            <a:ext cx="1225402" cy="1402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347864" y="1916832"/>
            <a:ext cx="2044534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OWNUK BÖLEKLER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187624" y="2420888"/>
            <a:ext cx="6696744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endParaRPr lang="tr-TR" dirty="0" smtClean="0"/>
          </a:p>
          <a:p>
            <a:pPr algn="just"/>
            <a:r>
              <a:rPr lang="tr-TR" dirty="0" smtClean="0"/>
              <a:t>2. Sözüň, söz </a:t>
            </a:r>
            <a:r>
              <a:rPr lang="tr-TR" dirty="0" err="1" smtClean="0"/>
              <a:t>düzüminiň</a:t>
            </a:r>
            <a:r>
              <a:rPr lang="tr-TR" dirty="0" smtClean="0"/>
              <a:t>, sözlemiň </a:t>
            </a:r>
            <a:r>
              <a:rPr lang="tr-TR" dirty="0" err="1" smtClean="0"/>
              <a:t>öňünden</a:t>
            </a:r>
            <a:r>
              <a:rPr lang="tr-TR" dirty="0" smtClean="0"/>
              <a:t> </a:t>
            </a:r>
            <a:r>
              <a:rPr lang="tr-TR" dirty="0" err="1" smtClean="0"/>
              <a:t>getirilýän</a:t>
            </a:r>
            <a:r>
              <a:rPr lang="tr-TR" dirty="0" smtClean="0"/>
              <a:t>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-</a:t>
            </a:r>
            <a:r>
              <a:rPr lang="tr-TR" b="1" dirty="0" err="1" smtClean="0"/>
              <a:t>hi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-</a:t>
            </a:r>
            <a:r>
              <a:rPr lang="tr-TR" b="1" dirty="0" err="1" smtClean="0"/>
              <a:t>hiý</a:t>
            </a:r>
            <a:r>
              <a:rPr lang="tr-TR" b="1" dirty="0" smtClean="0"/>
              <a:t>…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Şu orunda bular </a:t>
            </a:r>
            <a:r>
              <a:rPr lang="tr-TR" b="1" dirty="0" err="1" smtClean="0"/>
              <a:t>ümlüklere</a:t>
            </a:r>
            <a:r>
              <a:rPr lang="tr-TR" b="1" dirty="0" smtClean="0"/>
              <a:t> </a:t>
            </a:r>
            <a:r>
              <a:rPr lang="tr-TR" b="1" dirty="0" err="1" smtClean="0"/>
              <a:t>meňzeýärler</a:t>
            </a:r>
            <a:r>
              <a:rPr lang="tr-TR" b="1" dirty="0" smtClean="0"/>
              <a:t>.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dirty="0" err="1" smtClean="0"/>
              <a:t>Olary</a:t>
            </a:r>
            <a:r>
              <a:rPr lang="tr-TR" dirty="0" smtClean="0"/>
              <a:t> </a:t>
            </a:r>
            <a:r>
              <a:rPr lang="tr-TR" b="1" dirty="0" err="1" smtClean="0"/>
              <a:t>tapawutlandyrmak</a:t>
            </a:r>
            <a:r>
              <a:rPr lang="tr-TR" b="1" dirty="0" smtClean="0"/>
              <a:t> hem </a:t>
            </a:r>
            <a:r>
              <a:rPr lang="tr-TR" b="1" dirty="0" err="1" smtClean="0"/>
              <a:t>kyn</a:t>
            </a:r>
            <a:r>
              <a:rPr lang="tr-TR" b="1" dirty="0" smtClean="0"/>
              <a:t> </a:t>
            </a:r>
            <a:r>
              <a:rPr lang="tr-TR" b="1" dirty="0" err="1" smtClean="0"/>
              <a:t>bolýar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Diňe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manysyna</a:t>
            </a:r>
            <a:r>
              <a:rPr lang="tr-TR" b="1" dirty="0" smtClean="0">
                <a:solidFill>
                  <a:srgbClr val="FF0000"/>
                </a:solidFill>
              </a:rPr>
              <a:t> we </a:t>
            </a:r>
            <a:r>
              <a:rPr lang="tr-TR" b="1" dirty="0" err="1" smtClean="0">
                <a:solidFill>
                  <a:srgbClr val="FF0000"/>
                </a:solidFill>
              </a:rPr>
              <a:t>hyzmatyna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seredip </a:t>
            </a:r>
            <a:r>
              <a:rPr lang="tr-TR" dirty="0" err="1" smtClean="0"/>
              <a:t>olary</a:t>
            </a:r>
            <a:r>
              <a:rPr lang="tr-TR" dirty="0" smtClean="0"/>
              <a:t> </a:t>
            </a:r>
            <a:r>
              <a:rPr lang="tr-TR" b="1" dirty="0" err="1" smtClean="0"/>
              <a:t>tapawutlandyrmak</a:t>
            </a:r>
            <a:r>
              <a:rPr lang="tr-TR" b="1" dirty="0" smtClean="0"/>
              <a:t> bolar. </a:t>
            </a: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347864" y="1916832"/>
            <a:ext cx="2044534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OWNUK BÖLEKLER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187624" y="2492896"/>
            <a:ext cx="6480720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-</a:t>
            </a:r>
            <a:r>
              <a:rPr lang="tr-TR" b="1" dirty="0" err="1" smtClean="0"/>
              <a:t>aý</a:t>
            </a:r>
            <a:r>
              <a:rPr lang="tr-TR" b="1" dirty="0" smtClean="0"/>
              <a:t>/-</a:t>
            </a:r>
            <a:r>
              <a:rPr lang="tr-TR" b="1" dirty="0" err="1" smtClean="0"/>
              <a:t>eý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haw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how</a:t>
            </a:r>
            <a:r>
              <a:rPr lang="tr-TR" b="1" dirty="0" smtClean="0"/>
              <a:t>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bile </a:t>
            </a:r>
            <a:r>
              <a:rPr lang="tr-TR" dirty="0" err="1" smtClean="0"/>
              <a:t>ulanylýan</a:t>
            </a:r>
            <a:r>
              <a:rPr lang="tr-TR" dirty="0" smtClean="0"/>
              <a:t> </a:t>
            </a:r>
            <a:r>
              <a:rPr lang="tr-TR" b="1" dirty="0" err="1" smtClean="0"/>
              <a:t>sözüniň</a:t>
            </a:r>
            <a:r>
              <a:rPr lang="tr-TR" b="1" dirty="0" smtClean="0"/>
              <a:t> hem </a:t>
            </a:r>
            <a:r>
              <a:rPr lang="tr-TR" b="1" dirty="0" err="1" smtClean="0"/>
              <a:t>soňundan</a:t>
            </a:r>
            <a:r>
              <a:rPr lang="tr-TR" dirty="0" smtClean="0"/>
              <a:t>, </a:t>
            </a:r>
            <a:r>
              <a:rPr lang="tr-TR" b="1" dirty="0" smtClean="0"/>
              <a:t>hem </a:t>
            </a:r>
            <a:r>
              <a:rPr lang="tr-TR" b="1" dirty="0" err="1" smtClean="0"/>
              <a:t>öňünden</a:t>
            </a:r>
            <a:r>
              <a:rPr lang="tr-TR" b="1" dirty="0" smtClean="0"/>
              <a:t> </a:t>
            </a:r>
            <a:r>
              <a:rPr lang="tr-TR" b="1" dirty="0" err="1" smtClean="0"/>
              <a:t>getirilýär</a:t>
            </a:r>
            <a:r>
              <a:rPr lang="tr-TR" b="1" dirty="0" smtClean="0"/>
              <a:t>.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347864" y="1916832"/>
            <a:ext cx="2044534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OWNUK BÖLEKLER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971600" y="2708920"/>
            <a:ext cx="6912768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Ownuk</a:t>
            </a:r>
            <a:r>
              <a:rPr lang="tr-TR" b="1" dirty="0" smtClean="0"/>
              <a:t> </a:t>
            </a:r>
            <a:r>
              <a:rPr lang="tr-TR" b="1" dirty="0" err="1" smtClean="0"/>
              <a:t>bölekler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fonetik </a:t>
            </a:r>
            <a:r>
              <a:rPr lang="tr-TR" b="1" dirty="0" err="1" smtClean="0">
                <a:solidFill>
                  <a:srgbClr val="FF0000"/>
                </a:solidFill>
              </a:rPr>
              <a:t>gurluşy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boýunça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1.Bir </a:t>
            </a:r>
            <a:r>
              <a:rPr lang="tr-TR" b="1" dirty="0" err="1" smtClean="0"/>
              <a:t>sesden</a:t>
            </a:r>
            <a:r>
              <a:rPr lang="tr-TR" b="1" dirty="0" smtClean="0"/>
              <a:t>(-a/-ä)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2.</a:t>
            </a:r>
            <a:r>
              <a:rPr lang="tr-TR" b="1" dirty="0" err="1" smtClean="0"/>
              <a:t>Iki</a:t>
            </a:r>
            <a:r>
              <a:rPr lang="tr-TR" b="1" dirty="0" smtClean="0"/>
              <a:t> </a:t>
            </a:r>
            <a:r>
              <a:rPr lang="tr-TR" b="1" dirty="0" err="1" smtClean="0"/>
              <a:t>sesden</a:t>
            </a:r>
            <a:r>
              <a:rPr lang="tr-TR" b="1" dirty="0" smtClean="0"/>
              <a:t>(-la/-le, -</a:t>
            </a:r>
            <a:r>
              <a:rPr lang="tr-TR" b="1" dirty="0" err="1" smtClean="0"/>
              <a:t>aý</a:t>
            </a:r>
            <a:r>
              <a:rPr lang="tr-TR" b="1" dirty="0" smtClean="0"/>
              <a:t>/-</a:t>
            </a:r>
            <a:r>
              <a:rPr lang="tr-TR" b="1" dirty="0" err="1" smtClean="0"/>
              <a:t>eý</a:t>
            </a:r>
            <a:r>
              <a:rPr lang="tr-TR" b="1" dirty="0" smtClean="0"/>
              <a:t>, -</a:t>
            </a:r>
            <a:r>
              <a:rPr lang="tr-TR" b="1" dirty="0" err="1" smtClean="0"/>
              <a:t>my</a:t>
            </a:r>
            <a:r>
              <a:rPr lang="tr-TR" b="1" dirty="0" smtClean="0"/>
              <a:t>/-mi) </a:t>
            </a:r>
          </a:p>
          <a:p>
            <a:pPr algn="just"/>
            <a:endParaRPr lang="tr-TR" b="1" dirty="0" smtClean="0"/>
          </a:p>
          <a:p>
            <a:pPr algn="just"/>
            <a:r>
              <a:rPr lang="en-US" b="1" dirty="0" smtClean="0"/>
              <a:t>3. </a:t>
            </a:r>
            <a:r>
              <a:rPr lang="en-US" b="1" dirty="0" err="1" smtClean="0"/>
              <a:t>Üç</a:t>
            </a:r>
            <a:r>
              <a:rPr lang="en-US" b="1" dirty="0" smtClean="0"/>
              <a:t> </a:t>
            </a:r>
            <a:r>
              <a:rPr lang="en-US" b="1" dirty="0" err="1" smtClean="0"/>
              <a:t>sesden</a:t>
            </a:r>
            <a:r>
              <a:rPr lang="en-US" b="1" dirty="0" smtClean="0"/>
              <a:t> (-haw/-how we </a:t>
            </a:r>
            <a:r>
              <a:rPr lang="en-US" b="1" dirty="0" err="1" smtClean="0"/>
              <a:t>ş.m</a:t>
            </a:r>
            <a:r>
              <a:rPr lang="en-US" b="1" dirty="0" smtClean="0"/>
              <a:t>.) </a:t>
            </a:r>
            <a:endParaRPr lang="tr-TR" b="1" dirty="0" smtClean="0"/>
          </a:p>
          <a:p>
            <a:pPr algn="just"/>
            <a:endParaRPr lang="en-US" b="1" dirty="0" smtClean="0"/>
          </a:p>
          <a:p>
            <a:pPr algn="just"/>
            <a:r>
              <a:rPr lang="tr-TR" b="1" dirty="0" smtClean="0"/>
              <a:t>4.Dört </a:t>
            </a:r>
            <a:r>
              <a:rPr lang="tr-TR" b="1" dirty="0" err="1" smtClean="0"/>
              <a:t>sesden</a:t>
            </a:r>
            <a:r>
              <a:rPr lang="tr-TR" b="1" dirty="0" smtClean="0"/>
              <a:t>(-</a:t>
            </a:r>
            <a:r>
              <a:rPr lang="tr-TR" b="1" dirty="0" err="1" smtClean="0"/>
              <a:t>myka</a:t>
            </a:r>
            <a:r>
              <a:rPr lang="tr-TR" b="1" dirty="0" smtClean="0"/>
              <a:t>/-</a:t>
            </a:r>
            <a:r>
              <a:rPr lang="tr-TR" b="1" dirty="0" err="1" smtClean="0"/>
              <a:t>mikä</a:t>
            </a:r>
            <a:r>
              <a:rPr lang="tr-TR" b="1" dirty="0" smtClean="0"/>
              <a:t>) </a:t>
            </a:r>
            <a:r>
              <a:rPr lang="tr-TR" b="1" dirty="0" err="1" smtClean="0"/>
              <a:t>bolup</a:t>
            </a:r>
            <a:r>
              <a:rPr lang="tr-TR" b="1" dirty="0" smtClean="0"/>
              <a:t> </a:t>
            </a:r>
            <a:r>
              <a:rPr lang="tr-TR" b="1" dirty="0" err="1" smtClean="0"/>
              <a:t>bilýär</a:t>
            </a:r>
            <a:r>
              <a:rPr lang="tr-TR" b="1" dirty="0" smtClean="0"/>
              <a:t>.</a:t>
            </a:r>
          </a:p>
          <a:p>
            <a:pPr algn="just"/>
            <a:r>
              <a:rPr lang="tr-TR" b="1" dirty="0" smtClean="0"/>
              <a:t>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635896" y="1844824"/>
            <a:ext cx="17368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MODAL</a:t>
            </a:r>
            <a:r>
              <a:rPr lang="tr-TR" b="1" dirty="0" smtClean="0"/>
              <a:t> SÖZLER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1043608" y="2276872"/>
            <a:ext cx="6912768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Sözleýjiniň</a:t>
            </a:r>
            <a:r>
              <a:rPr lang="tr-TR" dirty="0" smtClean="0"/>
              <a:t> öz beýan </a:t>
            </a:r>
            <a:r>
              <a:rPr lang="tr-TR" dirty="0" err="1" smtClean="0"/>
              <a:t>edýän</a:t>
            </a:r>
            <a:r>
              <a:rPr lang="tr-TR" dirty="0" smtClean="0"/>
              <a:t> </a:t>
            </a:r>
            <a:r>
              <a:rPr lang="tr-TR" dirty="0" err="1" smtClean="0"/>
              <a:t>pikirine</a:t>
            </a:r>
            <a:r>
              <a:rPr lang="tr-TR" dirty="0" smtClean="0"/>
              <a:t> bolan </a:t>
            </a:r>
            <a:r>
              <a:rPr lang="tr-TR" dirty="0" err="1" smtClean="0"/>
              <a:t>garaýşyny</a:t>
            </a:r>
            <a:r>
              <a:rPr lang="tr-TR" dirty="0" smtClean="0"/>
              <a:t> </a:t>
            </a:r>
            <a:r>
              <a:rPr lang="tr-TR" dirty="0" err="1" smtClean="0"/>
              <a:t>aňlatmaga</a:t>
            </a:r>
            <a:r>
              <a:rPr lang="tr-TR" dirty="0" smtClean="0"/>
              <a:t> ýa-da belli bir sözüň, söz </a:t>
            </a:r>
            <a:r>
              <a:rPr lang="tr-TR" dirty="0" err="1" smtClean="0"/>
              <a:t>düzüminiň</a:t>
            </a:r>
            <a:r>
              <a:rPr lang="tr-TR" dirty="0" smtClean="0"/>
              <a:t>, sözlemiň </a:t>
            </a:r>
            <a:r>
              <a:rPr lang="tr-TR" dirty="0" err="1" smtClean="0"/>
              <a:t>manysyna</a:t>
            </a:r>
            <a:r>
              <a:rPr lang="tr-TR" dirty="0" smtClean="0"/>
              <a:t> </a:t>
            </a:r>
            <a:r>
              <a:rPr lang="tr-TR" dirty="0" err="1" smtClean="0"/>
              <a:t>goşmaça</a:t>
            </a:r>
            <a:r>
              <a:rPr lang="tr-TR" dirty="0" smtClean="0"/>
              <a:t> </a:t>
            </a:r>
            <a:r>
              <a:rPr lang="tr-TR" dirty="0" err="1" smtClean="0"/>
              <a:t>ýokundy</a:t>
            </a:r>
            <a:r>
              <a:rPr lang="tr-TR" dirty="0" smtClean="0"/>
              <a:t> </a:t>
            </a:r>
            <a:r>
              <a:rPr lang="tr-TR" dirty="0" err="1" smtClean="0"/>
              <a:t>bermäge</a:t>
            </a:r>
            <a:r>
              <a:rPr lang="tr-TR" dirty="0" smtClean="0"/>
              <a:t> </a:t>
            </a:r>
            <a:r>
              <a:rPr lang="tr-TR" dirty="0" err="1" smtClean="0"/>
              <a:t>hyzmat</a:t>
            </a:r>
            <a:r>
              <a:rPr lang="tr-TR" dirty="0" smtClean="0"/>
              <a:t> </a:t>
            </a:r>
            <a:r>
              <a:rPr lang="tr-TR" dirty="0" err="1" smtClean="0"/>
              <a:t>edýän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kömekçi</a:t>
            </a:r>
            <a:r>
              <a:rPr lang="tr-TR" b="1" dirty="0" smtClean="0">
                <a:solidFill>
                  <a:srgbClr val="FF0000"/>
                </a:solidFill>
              </a:rPr>
              <a:t> sözlere modal sözler </a:t>
            </a:r>
            <a:r>
              <a:rPr lang="tr-TR" dirty="0" err="1" smtClean="0"/>
              <a:t>diýilýär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belki,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ähtimal</a:t>
            </a:r>
            <a:r>
              <a:rPr lang="tr-TR" b="1" dirty="0" smtClean="0"/>
              <a:t>, ý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eri,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hawa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ine,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has,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tas,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hut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edil … 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635896" y="1844824"/>
            <a:ext cx="17368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MODAL</a:t>
            </a:r>
            <a:r>
              <a:rPr lang="tr-TR" b="1" dirty="0" smtClean="0"/>
              <a:t> SÖZLER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348880"/>
            <a:ext cx="7128792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endParaRPr lang="tr-TR" dirty="0" smtClean="0"/>
          </a:p>
          <a:p>
            <a:pPr marL="342900" indent="-342900" algn="just"/>
            <a:r>
              <a:rPr lang="tr-TR" dirty="0" smtClean="0"/>
              <a:t>1.</a:t>
            </a:r>
            <a:r>
              <a:rPr lang="tr-TR" dirty="0" err="1" smtClean="0"/>
              <a:t>Sözleýjiniň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</a:t>
            </a:r>
            <a:r>
              <a:rPr lang="tr-TR" dirty="0" err="1" smtClean="0"/>
              <a:t>pikirine</a:t>
            </a:r>
            <a:r>
              <a:rPr lang="tr-TR" dirty="0" smtClean="0"/>
              <a:t> </a:t>
            </a:r>
            <a:r>
              <a:rPr lang="tr-TR" dirty="0" err="1" smtClean="0"/>
              <a:t>garaýşyny</a:t>
            </a:r>
            <a:r>
              <a:rPr lang="tr-TR" dirty="0" smtClean="0"/>
              <a:t> </a:t>
            </a:r>
            <a:r>
              <a:rPr lang="tr-TR" dirty="0" err="1" smtClean="0"/>
              <a:t>bildirýän</a:t>
            </a:r>
            <a:r>
              <a:rPr lang="tr-TR" dirty="0" smtClean="0"/>
              <a:t> modal sözler. </a:t>
            </a:r>
          </a:p>
          <a:p>
            <a:pPr marL="342900" indent="-342900" algn="ctr"/>
            <a:r>
              <a:rPr lang="tr-TR" b="1" dirty="0" smtClean="0">
                <a:solidFill>
                  <a:srgbClr val="FF0000"/>
                </a:solidFill>
              </a:rPr>
              <a:t>Bu </a:t>
            </a:r>
            <a:r>
              <a:rPr lang="tr-TR" b="1" dirty="0" err="1" smtClean="0">
                <a:solidFill>
                  <a:srgbClr val="FF0000"/>
                </a:solidFill>
              </a:rPr>
              <a:t>topara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marL="342900" indent="-342900" algn="ctr"/>
            <a:endParaRPr lang="tr-TR" b="1" dirty="0" smtClean="0">
              <a:solidFill>
                <a:srgbClr val="FF0000"/>
              </a:solidFill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smtClean="0"/>
              <a:t>ýeri, belki, </a:t>
            </a:r>
            <a:r>
              <a:rPr lang="tr-TR" b="1" dirty="0" err="1" smtClean="0"/>
              <a:t>hawa</a:t>
            </a:r>
            <a:r>
              <a:rPr lang="tr-TR" b="1" dirty="0" smtClean="0"/>
              <a:t>, </a:t>
            </a:r>
            <a:r>
              <a:rPr lang="tr-TR" b="1" dirty="0" err="1" smtClean="0"/>
              <a:t>elbetde</a:t>
            </a:r>
            <a:r>
              <a:rPr lang="tr-TR" b="1" dirty="0" smtClean="0"/>
              <a:t>, </a:t>
            </a:r>
            <a:r>
              <a:rPr lang="tr-TR" b="1" dirty="0" err="1" smtClean="0"/>
              <a:t>meger</a:t>
            </a:r>
            <a:r>
              <a:rPr lang="tr-TR" b="1" dirty="0" smtClean="0"/>
              <a:t>, garaz, </a:t>
            </a:r>
            <a:r>
              <a:rPr lang="tr-TR" b="1" dirty="0" err="1" smtClean="0"/>
              <a:t>ähtimal</a:t>
            </a:r>
            <a:r>
              <a:rPr lang="tr-TR" b="1" dirty="0" smtClean="0"/>
              <a:t>,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smtClean="0"/>
              <a:t>mümkin, </a:t>
            </a:r>
            <a:r>
              <a:rPr lang="tr-TR" b="1" dirty="0" err="1" smtClean="0"/>
              <a:t>hökman</a:t>
            </a:r>
            <a:r>
              <a:rPr lang="tr-TR" b="1" dirty="0" smtClean="0"/>
              <a:t>, gerek, </a:t>
            </a:r>
            <a:r>
              <a:rPr lang="tr-TR" b="1" dirty="0" err="1" smtClean="0"/>
              <a:t>çemeli</a:t>
            </a:r>
            <a:r>
              <a:rPr lang="tr-TR" b="1" dirty="0" smtClean="0"/>
              <a:t>, bar, ýok </a:t>
            </a:r>
          </a:p>
          <a:p>
            <a:pPr marL="342900" indent="-342900" algn="ctr"/>
            <a:endParaRPr lang="tr-TR" b="1" dirty="0" smtClean="0">
              <a:solidFill>
                <a:srgbClr val="FF0000"/>
              </a:solidFill>
            </a:endParaRPr>
          </a:p>
          <a:p>
            <a:pPr marL="342900" indent="-342900" algn="ctr"/>
            <a:r>
              <a:rPr lang="tr-TR" b="1" dirty="0" smtClean="0">
                <a:solidFill>
                  <a:srgbClr val="FF0000"/>
                </a:solidFill>
              </a:rPr>
              <a:t>ýaly modal sözler </a:t>
            </a:r>
            <a:r>
              <a:rPr lang="tr-TR" b="1" dirty="0" err="1" smtClean="0">
                <a:solidFill>
                  <a:srgbClr val="FF0000"/>
                </a:solidFill>
              </a:rPr>
              <a:t>girýär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marL="342900" indent="-342900" algn="just"/>
            <a:endParaRPr lang="tr-TR" dirty="0" smtClean="0"/>
          </a:p>
          <a:p>
            <a:pPr marL="342900" indent="-342900" algn="just"/>
            <a:r>
              <a:rPr lang="tr-TR" dirty="0" smtClean="0"/>
              <a:t>Olar san </a:t>
            </a:r>
            <a:r>
              <a:rPr lang="tr-TR" dirty="0" err="1" smtClean="0"/>
              <a:t>taýdan</a:t>
            </a:r>
            <a:r>
              <a:rPr lang="tr-TR" dirty="0" smtClean="0"/>
              <a:t> </a:t>
            </a:r>
            <a:r>
              <a:rPr lang="tr-TR" dirty="0" err="1" smtClean="0"/>
              <a:t>onçakly</a:t>
            </a:r>
            <a:r>
              <a:rPr lang="tr-TR" dirty="0" smtClean="0"/>
              <a:t> köp däl. </a:t>
            </a: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635896" y="1844824"/>
            <a:ext cx="17368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MODAL</a:t>
            </a:r>
            <a:r>
              <a:rPr lang="tr-TR" b="1" dirty="0" smtClean="0"/>
              <a:t> SÖZLER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043608" y="2551837"/>
            <a:ext cx="7056784" cy="25853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Bar,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ýok,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ähtimal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hökman</a:t>
            </a:r>
            <a:r>
              <a:rPr lang="tr-TR" b="1" dirty="0" smtClean="0"/>
              <a:t> </a:t>
            </a:r>
          </a:p>
          <a:p>
            <a:pPr algn="just"/>
            <a:r>
              <a:rPr lang="tr-TR" dirty="0" smtClean="0"/>
              <a:t>ýaly </a:t>
            </a:r>
            <a:r>
              <a:rPr lang="tr-TR" dirty="0" err="1" smtClean="0"/>
              <a:t>birnäçe</a:t>
            </a:r>
            <a:r>
              <a:rPr lang="tr-TR" dirty="0" smtClean="0"/>
              <a:t> sözler </a:t>
            </a:r>
            <a:r>
              <a:rPr lang="tr-TR" dirty="0" err="1" smtClean="0"/>
              <a:t>ýekelikde</a:t>
            </a:r>
            <a:r>
              <a:rPr lang="tr-TR" dirty="0" smtClean="0"/>
              <a:t> sözlemiň </a:t>
            </a:r>
            <a:r>
              <a:rPr lang="tr-TR" dirty="0" err="1" smtClean="0"/>
              <a:t>habary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 </a:t>
            </a:r>
            <a:r>
              <a:rPr lang="tr-TR" dirty="0" err="1" smtClean="0"/>
              <a:t>bilýärler</a:t>
            </a:r>
            <a:r>
              <a:rPr lang="tr-TR" dirty="0" smtClean="0"/>
              <a:t>, </a:t>
            </a:r>
            <a:r>
              <a:rPr lang="tr-TR" dirty="0" err="1" smtClean="0"/>
              <a:t>çemeli</a:t>
            </a:r>
            <a:r>
              <a:rPr lang="tr-TR" dirty="0" smtClean="0"/>
              <a:t>, mümkin, gerek ýaly </a:t>
            </a:r>
            <a:r>
              <a:rPr lang="tr-TR" dirty="0" err="1" smtClean="0"/>
              <a:t>käbir</a:t>
            </a:r>
            <a:r>
              <a:rPr lang="tr-TR" dirty="0" smtClean="0"/>
              <a:t> modal sözler </a:t>
            </a:r>
            <a:r>
              <a:rPr lang="tr-TR" dirty="0" err="1" smtClean="0"/>
              <a:t>goşma</a:t>
            </a:r>
            <a:r>
              <a:rPr lang="tr-TR" dirty="0" smtClean="0"/>
              <a:t> </a:t>
            </a:r>
            <a:r>
              <a:rPr lang="tr-TR" dirty="0" err="1" smtClean="0"/>
              <a:t>habaryň</a:t>
            </a:r>
            <a:r>
              <a:rPr lang="tr-TR" dirty="0" smtClean="0"/>
              <a:t> </a:t>
            </a:r>
            <a:r>
              <a:rPr lang="tr-TR" dirty="0" err="1" smtClean="0"/>
              <a:t>düzüminde</a:t>
            </a:r>
            <a:r>
              <a:rPr lang="tr-TR" dirty="0" smtClean="0"/>
              <a:t> </a:t>
            </a:r>
            <a:r>
              <a:rPr lang="tr-TR" dirty="0" err="1" smtClean="0"/>
              <a:t>gelýärler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Bu </a:t>
            </a:r>
            <a:r>
              <a:rPr lang="tr-TR" dirty="0" err="1" smtClean="0"/>
              <a:t>hili</a:t>
            </a:r>
            <a:r>
              <a:rPr lang="tr-TR" dirty="0" smtClean="0"/>
              <a:t> modal sözler kem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goşulmasyny</a:t>
            </a:r>
            <a:r>
              <a:rPr lang="tr-TR" dirty="0" smtClean="0"/>
              <a:t> kabul edip ýa-da </a:t>
            </a:r>
            <a:r>
              <a:rPr lang="tr-TR" dirty="0" err="1" smtClean="0"/>
              <a:t>etmän</a:t>
            </a:r>
            <a:r>
              <a:rPr lang="tr-TR" dirty="0" smtClean="0"/>
              <a:t> </a:t>
            </a:r>
            <a:r>
              <a:rPr lang="tr-TR" dirty="0" err="1" smtClean="0"/>
              <a:t>ulanylýarlar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635896" y="1844824"/>
            <a:ext cx="17368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MODAL</a:t>
            </a:r>
            <a:r>
              <a:rPr lang="tr-TR" b="1" dirty="0" smtClean="0"/>
              <a:t> SÖZLER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043608" y="2551837"/>
            <a:ext cx="6912768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2. Sözüň, söz </a:t>
            </a:r>
            <a:r>
              <a:rPr lang="tr-TR" dirty="0" err="1" smtClean="0"/>
              <a:t>düzüminiň</a:t>
            </a:r>
            <a:r>
              <a:rPr lang="tr-TR" dirty="0" smtClean="0"/>
              <a:t> </a:t>
            </a:r>
            <a:r>
              <a:rPr lang="tr-TR" dirty="0" err="1" smtClean="0"/>
              <a:t>manysyna</a:t>
            </a:r>
            <a:r>
              <a:rPr lang="tr-TR" dirty="0" smtClean="0"/>
              <a:t> </a:t>
            </a:r>
            <a:r>
              <a:rPr lang="tr-TR" dirty="0" err="1" smtClean="0"/>
              <a:t>goşmaça</a:t>
            </a:r>
            <a:r>
              <a:rPr lang="tr-TR" dirty="0" smtClean="0"/>
              <a:t> </a:t>
            </a:r>
            <a:r>
              <a:rPr lang="tr-TR" dirty="0" err="1" smtClean="0"/>
              <a:t>ýokungdy</a:t>
            </a:r>
            <a:r>
              <a:rPr lang="tr-TR" dirty="0" smtClean="0"/>
              <a:t> </a:t>
            </a:r>
            <a:r>
              <a:rPr lang="tr-TR" dirty="0" err="1" smtClean="0"/>
              <a:t>berýän</a:t>
            </a:r>
            <a:r>
              <a:rPr lang="tr-TR" dirty="0" smtClean="0"/>
              <a:t> modal sözler. 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Bu </a:t>
            </a:r>
            <a:r>
              <a:rPr lang="tr-TR" b="1" dirty="0" err="1" smtClean="0">
                <a:solidFill>
                  <a:srgbClr val="FF0000"/>
                </a:solidFill>
              </a:rPr>
              <a:t>topara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b="1" dirty="0" smtClean="0"/>
              <a:t>has, </a:t>
            </a:r>
            <a:r>
              <a:rPr lang="tr-TR" b="1" dirty="0" err="1" smtClean="0"/>
              <a:t>hut</a:t>
            </a:r>
            <a:r>
              <a:rPr lang="tr-TR" b="1" dirty="0" smtClean="0"/>
              <a:t>, </a:t>
            </a:r>
            <a:r>
              <a:rPr lang="tr-TR" b="1" dirty="0" err="1" smtClean="0"/>
              <a:t>juda</a:t>
            </a:r>
            <a:r>
              <a:rPr lang="tr-TR" b="1" dirty="0" smtClean="0"/>
              <a:t>, </a:t>
            </a:r>
            <a:r>
              <a:rPr lang="tr-TR" b="1" dirty="0" err="1" smtClean="0"/>
              <a:t>tüýs</a:t>
            </a:r>
            <a:r>
              <a:rPr lang="tr-TR" b="1" dirty="0" smtClean="0"/>
              <a:t>, </a:t>
            </a:r>
            <a:r>
              <a:rPr lang="tr-TR" b="1" dirty="0" err="1" smtClean="0"/>
              <a:t>tä</a:t>
            </a:r>
            <a:r>
              <a:rPr lang="tr-TR" b="1" dirty="0" smtClean="0"/>
              <a:t>, </a:t>
            </a:r>
            <a:r>
              <a:rPr lang="tr-TR" b="1" dirty="0" err="1" smtClean="0"/>
              <a:t>ras</a:t>
            </a:r>
            <a:r>
              <a:rPr lang="tr-TR" b="1" dirty="0" smtClean="0"/>
              <a:t>, </a:t>
            </a:r>
            <a:r>
              <a:rPr lang="tr-TR" b="1" dirty="0" err="1" smtClean="0"/>
              <a:t>hakyt</a:t>
            </a:r>
            <a:r>
              <a:rPr lang="tr-TR" b="1" dirty="0" smtClean="0"/>
              <a:t>, edil, ine, </a:t>
            </a:r>
            <a:r>
              <a:rPr lang="tr-TR" b="1" dirty="0" err="1" smtClean="0"/>
              <a:t>ynha</a:t>
            </a:r>
            <a:r>
              <a:rPr lang="tr-TR" b="1" dirty="0" smtClean="0"/>
              <a:t>, däl, şar, tüm, tüp, </a:t>
            </a:r>
            <a:r>
              <a:rPr lang="tr-TR" b="1" dirty="0" err="1" smtClean="0"/>
              <a:t>uçursyz</a:t>
            </a:r>
            <a:r>
              <a:rPr lang="tr-TR" b="1" dirty="0" smtClean="0"/>
              <a:t>, </a:t>
            </a:r>
            <a:r>
              <a:rPr lang="tr-TR" b="1" dirty="0" err="1" smtClean="0"/>
              <a:t>ujypsyz</a:t>
            </a:r>
            <a:r>
              <a:rPr lang="tr-TR" b="1" dirty="0" smtClean="0"/>
              <a:t>, </a:t>
            </a:r>
            <a:r>
              <a:rPr lang="tr-TR" b="1" dirty="0" err="1" smtClean="0"/>
              <a:t>çym</a:t>
            </a:r>
            <a:r>
              <a:rPr lang="tr-TR" b="1" dirty="0" smtClean="0"/>
              <a:t>, </a:t>
            </a:r>
            <a:r>
              <a:rPr lang="tr-TR" b="1" dirty="0" err="1" smtClean="0"/>
              <a:t>jowur</a:t>
            </a:r>
            <a:r>
              <a:rPr lang="tr-TR" b="1" dirty="0" smtClean="0"/>
              <a:t>, </a:t>
            </a:r>
            <a:r>
              <a:rPr lang="tr-TR" b="1" dirty="0" err="1" smtClean="0"/>
              <a:t>iň</a:t>
            </a:r>
            <a:r>
              <a:rPr lang="tr-TR" b="1" dirty="0" smtClean="0"/>
              <a:t>, </a:t>
            </a:r>
            <a:r>
              <a:rPr lang="tr-TR" b="1" dirty="0" err="1" smtClean="0"/>
              <a:t>iňňän</a:t>
            </a:r>
            <a:r>
              <a:rPr lang="tr-TR" b="1" dirty="0" smtClean="0"/>
              <a:t>, </a:t>
            </a:r>
            <a:r>
              <a:rPr lang="tr-TR" b="1" dirty="0" err="1" smtClean="0"/>
              <a:t>örän</a:t>
            </a:r>
            <a:r>
              <a:rPr lang="tr-TR" b="1" dirty="0" smtClean="0"/>
              <a:t>, has </a:t>
            </a: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ýaly </a:t>
            </a:r>
            <a:r>
              <a:rPr lang="tr-TR" b="1" dirty="0" err="1" smtClean="0">
                <a:solidFill>
                  <a:srgbClr val="FF0000"/>
                </a:solidFill>
              </a:rPr>
              <a:t>ençeme</a:t>
            </a:r>
            <a:r>
              <a:rPr lang="tr-TR" b="1" dirty="0" smtClean="0">
                <a:solidFill>
                  <a:srgbClr val="FF0000"/>
                </a:solidFill>
              </a:rPr>
              <a:t> modal sözler </a:t>
            </a:r>
            <a:r>
              <a:rPr lang="tr-TR" b="1" dirty="0" err="1" smtClean="0">
                <a:solidFill>
                  <a:srgbClr val="FF0000"/>
                </a:solidFill>
              </a:rPr>
              <a:t>girýär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b="1" dirty="0" smtClean="0"/>
              <a:t>Olar san </a:t>
            </a:r>
            <a:r>
              <a:rPr lang="tr-TR" b="1" dirty="0" err="1" smtClean="0"/>
              <a:t>taýdan</a:t>
            </a:r>
            <a:r>
              <a:rPr lang="tr-TR" b="1" dirty="0" smtClean="0"/>
              <a:t> </a:t>
            </a:r>
            <a:r>
              <a:rPr lang="tr-TR" b="1" dirty="0" err="1" smtClean="0"/>
              <a:t>köpdür</a:t>
            </a:r>
            <a:r>
              <a:rPr lang="tr-TR" b="1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635896" y="1844824"/>
            <a:ext cx="17368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MODAL</a:t>
            </a:r>
            <a:r>
              <a:rPr lang="tr-TR" b="1" dirty="0" smtClean="0"/>
              <a:t> SÖZLER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115616" y="2348880"/>
            <a:ext cx="691276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indent="-342900" algn="just"/>
            <a:endParaRPr lang="tr-TR" dirty="0" smtClean="0"/>
          </a:p>
          <a:p>
            <a:pPr marL="342900" indent="-342900" algn="just"/>
            <a:r>
              <a:rPr lang="tr-TR" dirty="0" smtClean="0"/>
              <a:t>a.</a:t>
            </a:r>
            <a:r>
              <a:rPr lang="tr-TR" dirty="0" err="1" smtClean="0"/>
              <a:t>Manysyna</a:t>
            </a:r>
            <a:r>
              <a:rPr lang="tr-TR" dirty="0" smtClean="0"/>
              <a:t> </a:t>
            </a:r>
            <a:r>
              <a:rPr lang="tr-TR" dirty="0" err="1" smtClean="0"/>
              <a:t>goşmaça</a:t>
            </a:r>
            <a:r>
              <a:rPr lang="tr-TR" dirty="0" smtClean="0"/>
              <a:t> </a:t>
            </a:r>
            <a:r>
              <a:rPr lang="tr-TR" dirty="0" err="1" smtClean="0"/>
              <a:t>ýokundy</a:t>
            </a:r>
            <a:r>
              <a:rPr lang="tr-TR" dirty="0" smtClean="0"/>
              <a:t> </a:t>
            </a:r>
            <a:r>
              <a:rPr lang="tr-TR" dirty="0" err="1" smtClean="0"/>
              <a:t>berilýän</a:t>
            </a:r>
            <a:r>
              <a:rPr lang="tr-TR" dirty="0" smtClean="0"/>
              <a:t> sözüň, söz </a:t>
            </a:r>
            <a:r>
              <a:rPr lang="tr-TR" dirty="0" err="1" smtClean="0"/>
              <a:t>düzüminiň</a:t>
            </a:r>
            <a:r>
              <a:rPr lang="tr-TR" dirty="0" smtClean="0"/>
              <a:t> ýa</a:t>
            </a:r>
          </a:p>
          <a:p>
            <a:pPr marL="342900" indent="-342900" algn="just"/>
            <a:r>
              <a:rPr lang="tr-TR" dirty="0" smtClean="0"/>
              <a:t> sözlemiň </a:t>
            </a:r>
            <a:r>
              <a:rPr lang="tr-TR" dirty="0" err="1" smtClean="0"/>
              <a:t>öňünden</a:t>
            </a:r>
            <a:r>
              <a:rPr lang="tr-TR" dirty="0" smtClean="0"/>
              <a:t> </a:t>
            </a:r>
            <a:r>
              <a:rPr lang="tr-TR" dirty="0" err="1" smtClean="0"/>
              <a:t>gelýärler</a:t>
            </a:r>
            <a:r>
              <a:rPr lang="tr-TR" dirty="0" smtClean="0"/>
              <a:t>. Bulara </a:t>
            </a:r>
            <a:r>
              <a:rPr lang="tr-TR" b="1" dirty="0" smtClean="0">
                <a:solidFill>
                  <a:srgbClr val="FF0000"/>
                </a:solidFill>
              </a:rPr>
              <a:t>has, </a:t>
            </a:r>
            <a:r>
              <a:rPr lang="tr-TR" b="1" dirty="0" err="1" smtClean="0">
                <a:solidFill>
                  <a:srgbClr val="FF0000"/>
                </a:solidFill>
              </a:rPr>
              <a:t>hut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juda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ras</a:t>
            </a:r>
            <a:r>
              <a:rPr lang="tr-TR" b="1" dirty="0" smtClean="0">
                <a:solidFill>
                  <a:srgbClr val="FF0000"/>
                </a:solidFill>
              </a:rPr>
              <a:t>  </a:t>
            </a:r>
            <a:r>
              <a:rPr lang="tr-TR" dirty="0" smtClean="0"/>
              <a:t>modal</a:t>
            </a:r>
          </a:p>
          <a:p>
            <a:pPr marL="342900" indent="-342900" algn="just"/>
            <a:r>
              <a:rPr lang="tr-TR" dirty="0" smtClean="0"/>
              <a:t> sözler </a:t>
            </a:r>
            <a:r>
              <a:rPr lang="tr-TR" dirty="0" err="1" smtClean="0"/>
              <a:t>girýär</a:t>
            </a:r>
            <a:r>
              <a:rPr lang="tr-TR" dirty="0" smtClean="0"/>
              <a:t>.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smtClean="0"/>
              <a:t>Has </a:t>
            </a:r>
            <a:r>
              <a:rPr lang="tr-TR" b="1" dirty="0" err="1" smtClean="0"/>
              <a:t>köpräk</a:t>
            </a:r>
            <a:r>
              <a:rPr lang="tr-TR" b="1" dirty="0" smtClean="0"/>
              <a:t>, </a:t>
            </a:r>
            <a:r>
              <a:rPr lang="tr-TR" b="1" dirty="0" err="1" smtClean="0"/>
              <a:t>hut</a:t>
            </a:r>
            <a:r>
              <a:rPr lang="tr-TR" b="1" dirty="0" smtClean="0"/>
              <a:t> şonuň </a:t>
            </a:r>
            <a:r>
              <a:rPr lang="tr-TR" b="1" dirty="0" err="1" smtClean="0"/>
              <a:t>özi</a:t>
            </a:r>
            <a:r>
              <a:rPr lang="tr-TR" b="1" dirty="0" smtClean="0"/>
              <a:t>, </a:t>
            </a:r>
            <a:r>
              <a:rPr lang="tr-TR" b="1" dirty="0" err="1" smtClean="0"/>
              <a:t>ras</a:t>
            </a:r>
            <a:r>
              <a:rPr lang="tr-TR" b="1" dirty="0" smtClean="0"/>
              <a:t> </a:t>
            </a:r>
            <a:r>
              <a:rPr lang="tr-TR" b="1" dirty="0" err="1" smtClean="0"/>
              <a:t>atyp</a:t>
            </a:r>
            <a:r>
              <a:rPr lang="tr-TR" b="1" dirty="0" smtClean="0"/>
              <a:t> </a:t>
            </a:r>
            <a:r>
              <a:rPr lang="tr-TR" b="1" dirty="0" err="1" smtClean="0"/>
              <a:t>goýberdi</a:t>
            </a:r>
            <a:r>
              <a:rPr lang="tr-TR" b="1" dirty="0" smtClean="0"/>
              <a:t>, edil şol </a:t>
            </a:r>
            <a:r>
              <a:rPr lang="tr-TR" b="1" dirty="0" err="1" smtClean="0"/>
              <a:t>wagt</a:t>
            </a:r>
            <a:r>
              <a:rPr lang="tr-TR" b="1" dirty="0" smtClean="0"/>
              <a:t>. </a:t>
            </a:r>
          </a:p>
          <a:p>
            <a:pPr algn="just"/>
            <a:r>
              <a:rPr lang="tr-TR" dirty="0" smtClean="0"/>
              <a:t>b. </a:t>
            </a:r>
            <a:r>
              <a:rPr lang="tr-TR" dirty="0" err="1" smtClean="0"/>
              <a:t>Manysyna</a:t>
            </a:r>
            <a:r>
              <a:rPr lang="tr-TR" dirty="0" smtClean="0"/>
              <a:t> </a:t>
            </a:r>
            <a:r>
              <a:rPr lang="tr-TR" dirty="0" err="1" smtClean="0"/>
              <a:t>goşmaça</a:t>
            </a:r>
            <a:r>
              <a:rPr lang="tr-TR" dirty="0" smtClean="0"/>
              <a:t> </a:t>
            </a:r>
            <a:r>
              <a:rPr lang="tr-TR" dirty="0" err="1" smtClean="0"/>
              <a:t>ýokundy</a:t>
            </a:r>
            <a:r>
              <a:rPr lang="tr-TR" dirty="0" smtClean="0"/>
              <a:t> </a:t>
            </a:r>
            <a:r>
              <a:rPr lang="tr-TR" dirty="0" err="1" smtClean="0"/>
              <a:t>berilýän</a:t>
            </a:r>
            <a:r>
              <a:rPr lang="tr-TR" dirty="0" smtClean="0"/>
              <a:t> sözüň </a:t>
            </a:r>
            <a:r>
              <a:rPr lang="tr-TR" dirty="0" err="1" smtClean="0"/>
              <a:t>yzyndan</a:t>
            </a:r>
            <a:r>
              <a:rPr lang="tr-TR" dirty="0" smtClean="0"/>
              <a:t> </a:t>
            </a:r>
            <a:r>
              <a:rPr lang="tr-TR" dirty="0" err="1" smtClean="0"/>
              <a:t>gelýärler</a:t>
            </a:r>
            <a:r>
              <a:rPr lang="tr-TR" dirty="0" smtClean="0"/>
              <a:t>. Bulara eken, däl (</a:t>
            </a:r>
            <a:r>
              <a:rPr lang="tr-TR" dirty="0" err="1" smtClean="0"/>
              <a:t>asly</a:t>
            </a:r>
            <a:r>
              <a:rPr lang="tr-TR" dirty="0" smtClean="0"/>
              <a:t> </a:t>
            </a:r>
            <a:r>
              <a:rPr lang="tr-TR" dirty="0" err="1" smtClean="0"/>
              <a:t>degil</a:t>
            </a:r>
            <a:r>
              <a:rPr lang="tr-TR" dirty="0" smtClean="0"/>
              <a:t>) modal sözleri </a:t>
            </a:r>
            <a:r>
              <a:rPr lang="tr-TR" dirty="0" err="1" smtClean="0"/>
              <a:t>girýär</a:t>
            </a:r>
            <a:r>
              <a:rPr lang="tr-TR" dirty="0" smtClean="0"/>
              <a:t>. Ol kem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goşulmasyny</a:t>
            </a:r>
            <a:r>
              <a:rPr lang="tr-TR" dirty="0" smtClean="0"/>
              <a:t> kabul edip biler. </a:t>
            </a:r>
          </a:p>
          <a:p>
            <a:pPr algn="just"/>
            <a:r>
              <a:rPr lang="tr-TR" dirty="0" smtClean="0"/>
              <a:t>Şu </a:t>
            </a:r>
            <a:r>
              <a:rPr lang="tr-TR" dirty="0" err="1" smtClean="0"/>
              <a:t>topara</a:t>
            </a:r>
            <a:r>
              <a:rPr lang="tr-TR" dirty="0" smtClean="0"/>
              <a:t> </a:t>
            </a:r>
            <a:r>
              <a:rPr lang="tr-TR" dirty="0" err="1" smtClean="0"/>
              <a:t>girýän</a:t>
            </a:r>
            <a:r>
              <a:rPr lang="tr-TR" dirty="0" smtClean="0"/>
              <a:t> </a:t>
            </a:r>
            <a:r>
              <a:rPr lang="tr-TR" dirty="0" err="1" smtClean="0"/>
              <a:t>degil</a:t>
            </a:r>
            <a:r>
              <a:rPr lang="tr-TR" dirty="0" smtClean="0"/>
              <a:t>, </a:t>
            </a:r>
            <a:r>
              <a:rPr lang="tr-TR" dirty="0" err="1" smtClean="0"/>
              <a:t>imes</a:t>
            </a:r>
            <a:r>
              <a:rPr lang="tr-TR" dirty="0" smtClean="0"/>
              <a:t>/</a:t>
            </a:r>
            <a:r>
              <a:rPr lang="tr-TR" dirty="0" err="1" smtClean="0"/>
              <a:t>emes</a:t>
            </a:r>
            <a:r>
              <a:rPr lang="tr-TR" dirty="0" smtClean="0"/>
              <a:t> kimin </a:t>
            </a:r>
            <a:r>
              <a:rPr lang="tr-TR" dirty="0" err="1" smtClean="0"/>
              <a:t>käbir</a:t>
            </a:r>
            <a:r>
              <a:rPr lang="tr-TR" dirty="0" smtClean="0"/>
              <a:t> modal sözler </a:t>
            </a:r>
            <a:r>
              <a:rPr lang="tr-TR" dirty="0" err="1" smtClean="0"/>
              <a:t>arhaizmleşip</a:t>
            </a:r>
            <a:r>
              <a:rPr lang="tr-TR" dirty="0" smtClean="0"/>
              <a:t>, </a:t>
            </a:r>
            <a:r>
              <a:rPr lang="tr-TR" dirty="0" err="1" smtClean="0"/>
              <a:t>häzirki</a:t>
            </a:r>
            <a:r>
              <a:rPr lang="tr-TR" dirty="0" smtClean="0"/>
              <a:t> zaman türkmen dilinde </a:t>
            </a:r>
            <a:r>
              <a:rPr lang="tr-TR" dirty="0" err="1" smtClean="0"/>
              <a:t>ulanylmakdan</a:t>
            </a:r>
            <a:r>
              <a:rPr lang="tr-TR" dirty="0" smtClean="0"/>
              <a:t> </a:t>
            </a:r>
            <a:r>
              <a:rPr lang="tr-TR" dirty="0" err="1" smtClean="0"/>
              <a:t>galypdyrlar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635896" y="1844824"/>
            <a:ext cx="17368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MODAL</a:t>
            </a:r>
            <a:r>
              <a:rPr lang="tr-TR" b="1" dirty="0" smtClean="0"/>
              <a:t> SÖZLER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115616" y="2348880"/>
            <a:ext cx="7056784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indent="-342900" algn="just"/>
            <a:r>
              <a:rPr lang="tr-TR" b="1" dirty="0" smtClean="0"/>
              <a:t>1.</a:t>
            </a:r>
            <a:r>
              <a:rPr lang="tr-TR" b="1" dirty="0" err="1" smtClean="0"/>
              <a:t>Güýçlendirmegi</a:t>
            </a:r>
            <a:r>
              <a:rPr lang="tr-TR" b="1" dirty="0" smtClean="0"/>
              <a:t> we </a:t>
            </a:r>
            <a:r>
              <a:rPr lang="tr-TR" b="1" dirty="0" err="1" smtClean="0"/>
              <a:t>nygtamagy</a:t>
            </a:r>
            <a:r>
              <a:rPr lang="tr-TR" b="1" dirty="0" smtClean="0"/>
              <a:t> </a:t>
            </a:r>
            <a:r>
              <a:rPr lang="tr-TR" b="1" dirty="0" err="1" smtClean="0"/>
              <a:t>aňladýan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modal sözler. </a:t>
            </a:r>
          </a:p>
          <a:p>
            <a:pPr marL="342900" indent="-342900" algn="just"/>
            <a:endParaRPr lang="tr-TR" dirty="0" smtClean="0"/>
          </a:p>
          <a:p>
            <a:pPr marL="342900" indent="-342900" algn="just"/>
            <a:r>
              <a:rPr lang="tr-TR" dirty="0" smtClean="0"/>
              <a:t>Bu </a:t>
            </a:r>
            <a:r>
              <a:rPr lang="tr-TR" dirty="0" err="1" smtClean="0"/>
              <a:t>topara</a:t>
            </a:r>
            <a:r>
              <a:rPr lang="tr-TR" dirty="0" smtClean="0"/>
              <a:t> </a:t>
            </a:r>
            <a:r>
              <a:rPr lang="tr-TR" b="1" dirty="0" smtClean="0"/>
              <a:t>has, </a:t>
            </a:r>
            <a:r>
              <a:rPr lang="tr-TR" b="1" dirty="0" err="1" smtClean="0"/>
              <a:t>hut</a:t>
            </a:r>
            <a:r>
              <a:rPr lang="tr-TR" b="1" dirty="0" smtClean="0"/>
              <a:t>, </a:t>
            </a:r>
            <a:r>
              <a:rPr lang="tr-TR" b="1" dirty="0" err="1" smtClean="0"/>
              <a:t>örän</a:t>
            </a:r>
            <a:r>
              <a:rPr lang="tr-TR" b="1" dirty="0" smtClean="0"/>
              <a:t>, </a:t>
            </a:r>
            <a:r>
              <a:rPr lang="tr-TR" b="1" dirty="0" err="1" smtClean="0"/>
              <a:t>juda</a:t>
            </a:r>
            <a:r>
              <a:rPr lang="tr-TR" b="1" dirty="0" smtClean="0"/>
              <a:t>, </a:t>
            </a:r>
            <a:r>
              <a:rPr lang="tr-TR" b="1" dirty="0" err="1" smtClean="0"/>
              <a:t>tüýs</a:t>
            </a:r>
            <a:r>
              <a:rPr lang="tr-TR" b="1" dirty="0" smtClean="0"/>
              <a:t>, edil </a:t>
            </a:r>
            <a:r>
              <a:rPr lang="tr-TR" dirty="0" smtClean="0"/>
              <a:t>ýaly sözler </a:t>
            </a:r>
            <a:r>
              <a:rPr lang="tr-TR" dirty="0" err="1" smtClean="0"/>
              <a:t>girýärler</a:t>
            </a:r>
            <a:r>
              <a:rPr lang="tr-TR" dirty="0" smtClean="0"/>
              <a:t>. </a:t>
            </a:r>
          </a:p>
          <a:p>
            <a:pPr marL="342900" indent="-342900" algn="just"/>
            <a:endParaRPr lang="tr-TR" dirty="0" smtClean="0"/>
          </a:p>
          <a:p>
            <a:pPr marL="342900" indent="-342900" algn="just"/>
            <a:r>
              <a:rPr lang="tr-TR" b="1" dirty="0" err="1" smtClean="0"/>
              <a:t>Gaty</a:t>
            </a:r>
            <a:r>
              <a:rPr lang="tr-TR" b="1" dirty="0" smtClean="0"/>
              <a:t>, </a:t>
            </a:r>
            <a:r>
              <a:rPr lang="tr-TR" b="1" dirty="0" err="1" smtClean="0"/>
              <a:t>hergiz</a:t>
            </a:r>
            <a:r>
              <a:rPr lang="tr-TR" b="1" dirty="0" smtClean="0"/>
              <a:t> </a:t>
            </a:r>
            <a:r>
              <a:rPr lang="tr-TR" dirty="0" smtClean="0"/>
              <a:t>ýaly sözler hem </a:t>
            </a:r>
            <a:r>
              <a:rPr lang="tr-TR" dirty="0" err="1" smtClean="0"/>
              <a:t>kä</a:t>
            </a:r>
            <a:r>
              <a:rPr lang="tr-TR" dirty="0" smtClean="0"/>
              <a:t> </a:t>
            </a:r>
            <a:r>
              <a:rPr lang="tr-TR" dirty="0" err="1" smtClean="0"/>
              <a:t>ýagdaýlarda</a:t>
            </a:r>
            <a:r>
              <a:rPr lang="tr-TR" dirty="0" smtClean="0"/>
              <a:t> şu modal sözleriň</a:t>
            </a:r>
          </a:p>
          <a:p>
            <a:pPr marL="342900" indent="-342900" algn="just"/>
            <a:r>
              <a:rPr lang="tr-TR" dirty="0" smtClean="0"/>
              <a:t> </a:t>
            </a:r>
            <a:r>
              <a:rPr lang="tr-TR" dirty="0" err="1" smtClean="0"/>
              <a:t>hyzmatynda</a:t>
            </a:r>
            <a:r>
              <a:rPr lang="tr-TR" dirty="0" smtClean="0"/>
              <a:t> </a:t>
            </a:r>
            <a:r>
              <a:rPr lang="tr-TR" dirty="0" err="1" smtClean="0"/>
              <a:t>ulanylýar</a:t>
            </a:r>
            <a:r>
              <a:rPr lang="tr-TR" dirty="0" smtClean="0"/>
              <a:t>.</a:t>
            </a:r>
            <a:r>
              <a:rPr lang="tr-TR" b="1" dirty="0" smtClean="0"/>
              <a:t> </a:t>
            </a:r>
          </a:p>
          <a:p>
            <a:pPr marL="342900" indent="-342900" algn="just"/>
            <a:endParaRPr lang="tr-TR" b="1" dirty="0" smtClean="0"/>
          </a:p>
          <a:p>
            <a:pPr marL="342900" indent="-342900" algn="just"/>
            <a:r>
              <a:rPr lang="tr-TR" b="1" dirty="0" err="1" smtClean="0"/>
              <a:t>Asyl</a:t>
            </a:r>
            <a:r>
              <a:rPr lang="tr-TR" b="1" dirty="0" smtClean="0"/>
              <a:t>, asla, </a:t>
            </a:r>
            <a:r>
              <a:rPr lang="tr-TR" b="1" dirty="0" err="1" smtClean="0"/>
              <a:t>hernä</a:t>
            </a:r>
            <a:r>
              <a:rPr lang="tr-TR" b="1" dirty="0" smtClean="0"/>
              <a:t>, </a:t>
            </a:r>
            <a:r>
              <a:rPr lang="tr-TR" b="1" dirty="0" err="1" smtClean="0"/>
              <a:t>duw</a:t>
            </a:r>
            <a:r>
              <a:rPr lang="tr-TR" b="1" dirty="0" smtClean="0"/>
              <a:t>, şar, </a:t>
            </a:r>
            <a:r>
              <a:rPr lang="tr-TR" b="1" dirty="0" err="1" smtClean="0"/>
              <a:t>saň</a:t>
            </a:r>
            <a:r>
              <a:rPr lang="tr-TR" b="1" dirty="0" smtClean="0"/>
              <a:t>, tüp, rast, </a:t>
            </a:r>
            <a:r>
              <a:rPr lang="tr-TR" b="1" dirty="0" err="1" smtClean="0"/>
              <a:t>hakyt</a:t>
            </a:r>
            <a:r>
              <a:rPr lang="tr-TR" b="1" dirty="0" smtClean="0"/>
              <a:t>, edil </a:t>
            </a:r>
            <a:r>
              <a:rPr lang="tr-TR" dirty="0" smtClean="0"/>
              <a:t>ýaly</a:t>
            </a:r>
          </a:p>
          <a:p>
            <a:pPr marL="342900" indent="-342900" algn="just"/>
            <a:r>
              <a:rPr lang="tr-TR" dirty="0" smtClean="0"/>
              <a:t>sözler sözlemiň manysyny </a:t>
            </a:r>
            <a:r>
              <a:rPr lang="tr-TR" dirty="0" err="1" smtClean="0"/>
              <a:t>nygtaýar</a:t>
            </a:r>
            <a:r>
              <a:rPr lang="tr-TR" dirty="0" smtClean="0"/>
              <a:t>.</a:t>
            </a:r>
            <a:r>
              <a:rPr lang="tr-TR" b="1" dirty="0" smtClean="0"/>
              <a:t> </a:t>
            </a:r>
          </a:p>
          <a:p>
            <a:pPr marL="342900" indent="-342900" algn="just"/>
            <a:endParaRPr lang="tr-TR" b="1" dirty="0" smtClean="0"/>
          </a:p>
          <a:p>
            <a:pPr marL="342900" indent="-342900" algn="just"/>
            <a:r>
              <a:rPr lang="tr-TR" b="1" dirty="0" smtClean="0"/>
              <a:t>Eger, </a:t>
            </a:r>
            <a:r>
              <a:rPr lang="tr-TR" b="1" dirty="0" err="1" smtClean="0"/>
              <a:t>hergiz</a:t>
            </a:r>
            <a:r>
              <a:rPr lang="tr-TR" dirty="0" smtClean="0"/>
              <a:t> sözlemde </a:t>
            </a:r>
            <a:r>
              <a:rPr lang="tr-TR" dirty="0" err="1" smtClean="0"/>
              <a:t>aňladylýan</a:t>
            </a:r>
            <a:r>
              <a:rPr lang="tr-TR" dirty="0" smtClean="0"/>
              <a:t> </a:t>
            </a:r>
            <a:r>
              <a:rPr lang="tr-TR" dirty="0" err="1" smtClean="0"/>
              <a:t>inkärligi</a:t>
            </a:r>
            <a:r>
              <a:rPr lang="tr-TR" dirty="0" smtClean="0"/>
              <a:t> </a:t>
            </a:r>
            <a:r>
              <a:rPr lang="tr-TR" dirty="0" err="1" smtClean="0"/>
              <a:t>nygtaýar</a:t>
            </a:r>
            <a:r>
              <a:rPr lang="tr-TR" b="1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635896" y="1844824"/>
            <a:ext cx="17368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MODAL</a:t>
            </a:r>
            <a:r>
              <a:rPr lang="tr-TR" b="1" dirty="0" smtClean="0"/>
              <a:t> SÖZLER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971600" y="2420888"/>
            <a:ext cx="6912768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endParaRPr lang="tr-TR" b="1" dirty="0" smtClean="0"/>
          </a:p>
          <a:p>
            <a:r>
              <a:rPr lang="tr-TR" b="1" dirty="0" smtClean="0"/>
              <a:t>2. </a:t>
            </a:r>
            <a:r>
              <a:rPr lang="tr-TR" b="1" dirty="0" err="1" smtClean="0"/>
              <a:t>Görkezmegi</a:t>
            </a:r>
            <a:r>
              <a:rPr lang="tr-TR" b="1" dirty="0" smtClean="0"/>
              <a:t> </a:t>
            </a:r>
            <a:r>
              <a:rPr lang="tr-TR" b="1" dirty="0" err="1" smtClean="0"/>
              <a:t>aňladýan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modal sözler</a:t>
            </a:r>
            <a:r>
              <a:rPr lang="tr-TR" dirty="0" smtClean="0"/>
              <a:t>: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err="1" smtClean="0"/>
              <a:t>Ine</a:t>
            </a:r>
            <a:r>
              <a:rPr lang="tr-TR" b="1" dirty="0" smtClean="0"/>
              <a:t>, ana, </a:t>
            </a:r>
            <a:r>
              <a:rPr lang="tr-TR" b="1" dirty="0" err="1" smtClean="0"/>
              <a:t>ynha</a:t>
            </a:r>
            <a:r>
              <a:rPr lang="tr-TR" b="1" dirty="0" smtClean="0"/>
              <a:t>, </a:t>
            </a:r>
            <a:r>
              <a:rPr lang="tr-TR" b="1" dirty="0" err="1" smtClean="0"/>
              <a:t>holha</a:t>
            </a:r>
            <a:r>
              <a:rPr lang="tr-TR" b="1" dirty="0" smtClean="0"/>
              <a:t>, </a:t>
            </a:r>
            <a:r>
              <a:rPr lang="tr-TR" b="1" dirty="0" err="1" smtClean="0"/>
              <a:t>honha</a:t>
            </a:r>
            <a:r>
              <a:rPr lang="tr-TR" b="1" dirty="0" smtClean="0"/>
              <a:t>, anha. </a:t>
            </a:r>
          </a:p>
          <a:p>
            <a:endParaRPr lang="tr-TR" b="1" dirty="0" smtClean="0"/>
          </a:p>
          <a:p>
            <a:r>
              <a:rPr lang="tr-TR" b="1" dirty="0" smtClean="0"/>
              <a:t>3.</a:t>
            </a:r>
            <a:r>
              <a:rPr lang="tr-TR" b="1" dirty="0" err="1" smtClean="0"/>
              <a:t>Tapawutlandyrmagy</a:t>
            </a:r>
            <a:r>
              <a:rPr lang="tr-TR" b="1" dirty="0" smtClean="0"/>
              <a:t> </a:t>
            </a:r>
            <a:r>
              <a:rPr lang="tr-TR" b="1" dirty="0" err="1" smtClean="0"/>
              <a:t>aňladýan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modal sözler: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err="1" smtClean="0"/>
              <a:t>diňe</a:t>
            </a:r>
            <a:r>
              <a:rPr lang="tr-TR" b="1" dirty="0" smtClean="0"/>
              <a:t>, </a:t>
            </a:r>
            <a:r>
              <a:rPr lang="tr-TR" b="1" dirty="0" err="1" smtClean="0"/>
              <a:t>hut</a:t>
            </a:r>
            <a:r>
              <a:rPr lang="tr-TR" b="1" dirty="0" smtClean="0"/>
              <a:t>, </a:t>
            </a:r>
            <a:r>
              <a:rPr lang="tr-TR" b="1" dirty="0" err="1" smtClean="0"/>
              <a:t>ylaýta</a:t>
            </a:r>
            <a:r>
              <a:rPr lang="tr-TR" b="1" dirty="0" smtClean="0"/>
              <a:t>-da, </a:t>
            </a:r>
            <a:r>
              <a:rPr lang="tr-TR" b="1" dirty="0" err="1" smtClean="0"/>
              <a:t>ýeke</a:t>
            </a:r>
            <a:r>
              <a:rPr lang="tr-TR" b="1" dirty="0" smtClean="0"/>
              <a:t>, </a:t>
            </a:r>
            <a:r>
              <a:rPr lang="tr-TR" b="1" dirty="0" err="1" smtClean="0"/>
              <a:t>bary</a:t>
            </a:r>
            <a:r>
              <a:rPr lang="tr-TR" b="1" dirty="0" smtClean="0"/>
              <a:t>-</a:t>
            </a:r>
            <a:r>
              <a:rPr lang="tr-TR" b="1" dirty="0" err="1" smtClean="0"/>
              <a:t>ýogy</a:t>
            </a:r>
            <a:r>
              <a:rPr lang="tr-TR" b="1" dirty="0" smtClean="0"/>
              <a:t>, </a:t>
            </a:r>
            <a:r>
              <a:rPr lang="tr-TR" b="1" dirty="0" err="1" smtClean="0"/>
              <a:t>ýöne</a:t>
            </a:r>
            <a:r>
              <a:rPr lang="tr-TR" b="1" dirty="0" smtClean="0"/>
              <a:t>, tükel.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4.</a:t>
            </a:r>
            <a:r>
              <a:rPr lang="tr-TR" b="1" dirty="0" err="1" smtClean="0"/>
              <a:t>Diňleýjiniň</a:t>
            </a:r>
            <a:r>
              <a:rPr lang="tr-TR" b="1" dirty="0" smtClean="0"/>
              <a:t> </a:t>
            </a:r>
            <a:r>
              <a:rPr lang="tr-TR" b="1" dirty="0" err="1" smtClean="0"/>
              <a:t>ünsüni</a:t>
            </a:r>
            <a:r>
              <a:rPr lang="tr-TR" b="1" dirty="0" smtClean="0"/>
              <a:t> </a:t>
            </a:r>
            <a:r>
              <a:rPr lang="tr-TR" b="1" dirty="0" err="1" smtClean="0"/>
              <a:t>çekmäge</a:t>
            </a:r>
            <a:r>
              <a:rPr lang="tr-TR" b="1" dirty="0" smtClean="0"/>
              <a:t> </a:t>
            </a:r>
            <a:r>
              <a:rPr lang="tr-TR" b="1" dirty="0" err="1" smtClean="0"/>
              <a:t>hyzmat</a:t>
            </a:r>
            <a:r>
              <a:rPr lang="tr-TR" b="1" dirty="0" smtClean="0"/>
              <a:t> </a:t>
            </a:r>
            <a:r>
              <a:rPr lang="tr-TR" b="1" dirty="0" err="1" smtClean="0"/>
              <a:t>edýän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modal sözler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ýeri, </a:t>
            </a:r>
            <a:r>
              <a:rPr lang="tr-TR" b="1" dirty="0" err="1" smtClean="0"/>
              <a:t>bakaly</a:t>
            </a:r>
            <a:r>
              <a:rPr lang="tr-TR" b="1" dirty="0" smtClean="0"/>
              <a:t>, </a:t>
            </a:r>
            <a:r>
              <a:rPr lang="tr-TR" b="1" dirty="0" err="1" smtClean="0"/>
              <a:t>hany</a:t>
            </a:r>
            <a:r>
              <a:rPr lang="tr-TR" b="1" dirty="0" smtClean="0"/>
              <a:t>, </a:t>
            </a:r>
            <a:r>
              <a:rPr lang="tr-TR" b="1" dirty="0" err="1" smtClean="0"/>
              <a:t>bakalyň</a:t>
            </a:r>
            <a:r>
              <a:rPr lang="tr-TR" b="1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458587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sz="1600" dirty="0" smtClean="0"/>
              <a:t>1</a:t>
            </a:r>
            <a:r>
              <a:rPr lang="tr-TR" sz="1600" dirty="0"/>
              <a:t>. Hafta	Ad ve ad yapımı</a:t>
            </a:r>
          </a:p>
          <a:p>
            <a:r>
              <a:rPr lang="tr-TR" sz="1600" dirty="0"/>
              <a:t>2. Hafta	Çokluk kategorisi</a:t>
            </a:r>
          </a:p>
          <a:p>
            <a:r>
              <a:rPr lang="tr-TR" sz="1600" dirty="0"/>
              <a:t>3. Hafta	İyelik kategorisi</a:t>
            </a:r>
          </a:p>
          <a:p>
            <a:r>
              <a:rPr lang="tr-TR" sz="1600" dirty="0"/>
              <a:t>4. Hafta	Durum kategorisi</a:t>
            </a:r>
          </a:p>
          <a:p>
            <a:r>
              <a:rPr lang="tr-TR" sz="1600" dirty="0"/>
              <a:t>5. Hafta	Bildirme kategorisi</a:t>
            </a:r>
          </a:p>
          <a:p>
            <a:r>
              <a:rPr lang="tr-TR" sz="1600" dirty="0"/>
              <a:t>6. Hafta	Zamirler</a:t>
            </a:r>
          </a:p>
          <a:p>
            <a:r>
              <a:rPr lang="tr-TR" sz="1600" dirty="0"/>
              <a:t>7. Hafta	Sıfatlar</a:t>
            </a:r>
          </a:p>
          <a:p>
            <a:r>
              <a:rPr lang="tr-TR" sz="1600" dirty="0"/>
              <a:t>8. Hafta	Ara sınav</a:t>
            </a:r>
          </a:p>
          <a:p>
            <a:r>
              <a:rPr lang="tr-TR" sz="1600" dirty="0"/>
              <a:t>9. Hafta	Sayılar ve </a:t>
            </a:r>
            <a:r>
              <a:rPr lang="tr-TR" sz="1600" dirty="0" err="1"/>
              <a:t>numeratifler</a:t>
            </a:r>
            <a:endParaRPr lang="tr-TR" sz="1600" dirty="0"/>
          </a:p>
          <a:p>
            <a:r>
              <a:rPr lang="tr-TR" sz="1600" dirty="0"/>
              <a:t>10. Hafta	Zarflar</a:t>
            </a:r>
          </a:p>
          <a:p>
            <a:r>
              <a:rPr lang="tr-TR" sz="1600" dirty="0"/>
              <a:t>11. Hafta	Edatlar, parçacıklar, </a:t>
            </a:r>
            <a:r>
              <a:rPr lang="tr-TR" sz="1600" dirty="0" err="1"/>
              <a:t>modal</a:t>
            </a:r>
            <a:r>
              <a:rPr lang="tr-TR" sz="1600" dirty="0"/>
              <a:t> sözcükler</a:t>
            </a:r>
          </a:p>
          <a:p>
            <a:r>
              <a:rPr lang="tr-TR" sz="1600" dirty="0"/>
              <a:t>12. Hafta	Fiil ve fiil yapımı</a:t>
            </a:r>
          </a:p>
          <a:p>
            <a:r>
              <a:rPr lang="tr-TR" sz="1600" dirty="0"/>
              <a:t>13. Hafta	Kişi, zaman, görünüş, kılınış</a:t>
            </a:r>
          </a:p>
          <a:p>
            <a:r>
              <a:rPr lang="tr-TR" sz="1600" dirty="0"/>
              <a:t>14. Hafta	Tasarlama kipleri</a:t>
            </a:r>
          </a:p>
          <a:p>
            <a:r>
              <a:rPr lang="tr-TR" sz="1600" dirty="0"/>
              <a:t>15. Hafta	Ünlemler</a:t>
            </a:r>
          </a:p>
          <a:p>
            <a:r>
              <a:rPr lang="tr-TR" sz="1600" dirty="0"/>
              <a:t>16. Hafta	Sınav</a:t>
            </a:r>
          </a:p>
        </p:txBody>
      </p:sp>
    </p:spTree>
    <p:extLst>
      <p:ext uri="{BB962C8B-B14F-4D97-AF65-F5344CB8AC3E}">
        <p14:creationId xmlns:p14="http://schemas.microsoft.com/office/powerpoint/2010/main" val="382798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635896" y="1844824"/>
            <a:ext cx="17368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MODAL</a:t>
            </a:r>
            <a:r>
              <a:rPr lang="tr-TR" b="1" dirty="0" smtClean="0"/>
              <a:t> SÖZLER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27584" y="2276872"/>
            <a:ext cx="7344816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5. </a:t>
            </a:r>
            <a:r>
              <a:rPr lang="tr-TR" b="1" dirty="0" err="1" smtClean="0"/>
              <a:t>Tassyklamagy</a:t>
            </a:r>
            <a:r>
              <a:rPr lang="tr-TR" b="1" dirty="0" smtClean="0"/>
              <a:t> </a:t>
            </a:r>
            <a:r>
              <a:rPr lang="tr-TR" b="1" dirty="0" err="1" smtClean="0"/>
              <a:t>aňladýan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modal sözler: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hawa</a:t>
            </a:r>
            <a:r>
              <a:rPr lang="tr-TR" b="1" dirty="0" smtClean="0"/>
              <a:t>, </a:t>
            </a:r>
            <a:r>
              <a:rPr lang="tr-TR" b="1" dirty="0" err="1" smtClean="0"/>
              <a:t>ahyry</a:t>
            </a:r>
            <a:r>
              <a:rPr lang="tr-TR" b="1" dirty="0" smtClean="0"/>
              <a:t>, dogry</a:t>
            </a:r>
            <a:r>
              <a:rPr lang="tr-TR" dirty="0" smtClean="0"/>
              <a:t>.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6. </a:t>
            </a:r>
            <a:r>
              <a:rPr lang="tr-TR" b="1" dirty="0" err="1" smtClean="0"/>
              <a:t>Ýokluk</a:t>
            </a:r>
            <a:r>
              <a:rPr lang="tr-TR" b="1" dirty="0" smtClean="0"/>
              <a:t> we </a:t>
            </a:r>
            <a:r>
              <a:rPr lang="tr-TR" b="1" dirty="0" err="1" smtClean="0"/>
              <a:t>inkär</a:t>
            </a:r>
            <a:r>
              <a:rPr lang="tr-TR" b="1" dirty="0" smtClean="0"/>
              <a:t> </a:t>
            </a:r>
            <a:r>
              <a:rPr lang="tr-TR" b="1" dirty="0" err="1" smtClean="0"/>
              <a:t>etmegi</a:t>
            </a:r>
            <a:r>
              <a:rPr lang="tr-TR" b="1" dirty="0" smtClean="0"/>
              <a:t> </a:t>
            </a:r>
            <a:r>
              <a:rPr lang="tr-TR" b="1" dirty="0" err="1" smtClean="0"/>
              <a:t>aňladýan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modal sözler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däl, tas, ýok, </a:t>
            </a:r>
            <a:r>
              <a:rPr lang="tr-TR" b="1" dirty="0" err="1" smtClean="0"/>
              <a:t>ýeke</a:t>
            </a:r>
            <a:r>
              <a:rPr lang="tr-TR" b="1" dirty="0" smtClean="0"/>
              <a:t>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7. Berk </a:t>
            </a:r>
            <a:r>
              <a:rPr lang="tr-TR" b="1" dirty="0" err="1" smtClean="0"/>
              <a:t>ynanmagy</a:t>
            </a:r>
            <a:r>
              <a:rPr lang="tr-TR" b="1" dirty="0" smtClean="0"/>
              <a:t> </a:t>
            </a:r>
            <a:r>
              <a:rPr lang="tr-TR" b="1" dirty="0" err="1" smtClean="0"/>
              <a:t>aňladýan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modal sözler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hökman</a:t>
            </a:r>
            <a:r>
              <a:rPr lang="tr-TR" b="1" dirty="0" smtClean="0"/>
              <a:t>, </a:t>
            </a:r>
            <a:r>
              <a:rPr lang="tr-TR" b="1" dirty="0" err="1" smtClean="0"/>
              <a:t>elbetde</a:t>
            </a:r>
            <a:r>
              <a:rPr lang="tr-TR" dirty="0" smtClean="0"/>
              <a:t>.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8. Çak </a:t>
            </a:r>
            <a:r>
              <a:rPr lang="tr-TR" b="1" dirty="0" err="1" smtClean="0"/>
              <a:t>etmegi</a:t>
            </a:r>
            <a:r>
              <a:rPr lang="tr-TR" b="1" dirty="0" smtClean="0"/>
              <a:t> </a:t>
            </a:r>
            <a:r>
              <a:rPr lang="tr-TR" b="1" dirty="0" err="1" smtClean="0"/>
              <a:t>aňladýan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modal sözler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belki, </a:t>
            </a:r>
            <a:r>
              <a:rPr lang="tr-TR" b="1" dirty="0" err="1" smtClean="0"/>
              <a:t>meger</a:t>
            </a:r>
            <a:r>
              <a:rPr lang="tr-TR" b="1" dirty="0" smtClean="0"/>
              <a:t>, </a:t>
            </a:r>
            <a:r>
              <a:rPr lang="tr-TR" b="1" dirty="0" err="1" smtClean="0"/>
              <a:t>ähtimal</a:t>
            </a:r>
            <a:r>
              <a:rPr lang="tr-TR" b="1" dirty="0" smtClean="0"/>
              <a:t>, </a:t>
            </a:r>
            <a:r>
              <a:rPr lang="tr-TR" b="1" dirty="0" err="1" smtClean="0"/>
              <a:t>ahmal</a:t>
            </a:r>
            <a:r>
              <a:rPr lang="tr-TR" b="1" dirty="0" smtClean="0"/>
              <a:t>, </a:t>
            </a:r>
            <a:r>
              <a:rPr lang="tr-TR" b="1" dirty="0" err="1" smtClean="0"/>
              <a:t>çemeli</a:t>
            </a:r>
            <a:r>
              <a:rPr lang="tr-TR" b="1" dirty="0" smtClean="0"/>
              <a:t>, mümkin, gerek.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635896" y="1844824"/>
            <a:ext cx="17368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MODAL</a:t>
            </a:r>
            <a:r>
              <a:rPr lang="tr-TR" b="1" dirty="0" smtClean="0"/>
              <a:t> SÖZLER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755576" y="2348880"/>
            <a:ext cx="7488832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9. </a:t>
            </a:r>
            <a:r>
              <a:rPr lang="tr-TR" b="1" dirty="0" err="1" smtClean="0"/>
              <a:t>Umumylaşdyrmagy</a:t>
            </a:r>
            <a:r>
              <a:rPr lang="tr-TR" b="1" dirty="0" smtClean="0"/>
              <a:t>, </a:t>
            </a:r>
            <a:r>
              <a:rPr lang="tr-TR" b="1" dirty="0" err="1" smtClean="0"/>
              <a:t>jemlemegi</a:t>
            </a:r>
            <a:r>
              <a:rPr lang="tr-TR" b="1" dirty="0" smtClean="0"/>
              <a:t>, </a:t>
            </a:r>
            <a:r>
              <a:rPr lang="tr-TR" b="1" dirty="0" err="1" smtClean="0"/>
              <a:t>netije</a:t>
            </a:r>
            <a:r>
              <a:rPr lang="tr-TR" b="1" dirty="0" smtClean="0"/>
              <a:t> </a:t>
            </a:r>
            <a:r>
              <a:rPr lang="tr-TR" b="1" dirty="0" err="1" smtClean="0"/>
              <a:t>çykarmagy</a:t>
            </a:r>
            <a:r>
              <a:rPr lang="tr-TR" b="1" dirty="0" smtClean="0"/>
              <a:t> </a:t>
            </a:r>
            <a:r>
              <a:rPr lang="tr-TR" b="1" dirty="0" err="1" smtClean="0"/>
              <a:t>aňladýan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modal sözler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garaz,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umuman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şeýlelikde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diýmek</a:t>
            </a:r>
            <a:r>
              <a:rPr lang="tr-TR" b="1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10. </a:t>
            </a:r>
            <a:r>
              <a:rPr lang="tr-TR" b="1" dirty="0" err="1" smtClean="0"/>
              <a:t>Emosional</a:t>
            </a:r>
            <a:r>
              <a:rPr lang="tr-TR" b="1" dirty="0" smtClean="0"/>
              <a:t>-</a:t>
            </a:r>
            <a:r>
              <a:rPr lang="tr-TR" b="1" dirty="0" err="1" smtClean="0"/>
              <a:t>ekspressiwlik</a:t>
            </a:r>
            <a:r>
              <a:rPr lang="tr-TR" b="1" dirty="0" smtClean="0"/>
              <a:t> </a:t>
            </a:r>
            <a:r>
              <a:rPr lang="tr-TR" b="1" dirty="0" err="1" smtClean="0"/>
              <a:t>aňladýan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modal sözler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ahbeti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ahyry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beri,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eken,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dänin</a:t>
            </a:r>
            <a:r>
              <a:rPr lang="tr-TR" b="1" dirty="0" smtClean="0"/>
              <a:t>...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203848" y="1844824"/>
            <a:ext cx="242579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SÖZSOŇY</a:t>
            </a:r>
            <a:r>
              <a:rPr lang="tr-TR" b="1" dirty="0" smtClean="0"/>
              <a:t> </a:t>
            </a:r>
            <a:r>
              <a:rPr lang="tr-TR" b="1" dirty="0" err="1" smtClean="0"/>
              <a:t>KÖMEKÇILER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2" name="11 Dikdörtgen"/>
          <p:cNvSpPr/>
          <p:nvPr/>
        </p:nvSpPr>
        <p:spPr>
          <a:xfrm>
            <a:off x="1043608" y="2708920"/>
            <a:ext cx="6912768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Sözüň </a:t>
            </a:r>
            <a:r>
              <a:rPr lang="tr-TR" dirty="0" err="1" smtClean="0"/>
              <a:t>soňundan</a:t>
            </a:r>
            <a:r>
              <a:rPr lang="tr-TR" dirty="0" smtClean="0"/>
              <a:t> gelip, </a:t>
            </a:r>
            <a:r>
              <a:rPr lang="tr-TR" dirty="0" err="1" smtClean="0"/>
              <a:t>öň</a:t>
            </a:r>
            <a:r>
              <a:rPr lang="tr-TR" dirty="0" smtClean="0"/>
              <a:t> </a:t>
            </a:r>
            <a:r>
              <a:rPr lang="tr-TR" dirty="0" err="1" smtClean="0"/>
              <a:t>ýanyndaky</a:t>
            </a:r>
            <a:r>
              <a:rPr lang="tr-TR" dirty="0" smtClean="0"/>
              <a:t> sözüň belli bir şekilde </a:t>
            </a:r>
            <a:r>
              <a:rPr lang="tr-TR" dirty="0" err="1" smtClean="0"/>
              <a:t>bolmagyny</a:t>
            </a:r>
            <a:r>
              <a:rPr lang="tr-TR" dirty="0" smtClean="0"/>
              <a:t> </a:t>
            </a:r>
            <a:r>
              <a:rPr lang="tr-TR" dirty="0" err="1" smtClean="0"/>
              <a:t>talap</a:t>
            </a:r>
            <a:r>
              <a:rPr lang="tr-TR" dirty="0" smtClean="0"/>
              <a:t> </a:t>
            </a:r>
            <a:r>
              <a:rPr lang="tr-TR" dirty="0" err="1" smtClean="0"/>
              <a:t>edýän</a:t>
            </a:r>
            <a:r>
              <a:rPr lang="tr-TR" dirty="0" smtClean="0"/>
              <a:t> we şol söz bilen </a:t>
            </a:r>
            <a:r>
              <a:rPr lang="tr-TR" dirty="0" err="1" smtClean="0"/>
              <a:t>birlikde</a:t>
            </a:r>
            <a:r>
              <a:rPr lang="tr-TR" dirty="0" smtClean="0"/>
              <a:t> bir </a:t>
            </a:r>
            <a:r>
              <a:rPr lang="tr-TR" dirty="0" err="1" smtClean="0"/>
              <a:t>agza</a:t>
            </a:r>
            <a:r>
              <a:rPr lang="tr-TR" dirty="0" smtClean="0"/>
              <a:t> </a:t>
            </a:r>
            <a:r>
              <a:rPr lang="tr-TR" dirty="0" err="1" smtClean="0"/>
              <a:t>hasaplanýan</a:t>
            </a:r>
            <a:r>
              <a:rPr lang="tr-TR" dirty="0" smtClean="0"/>
              <a:t>, </a:t>
            </a:r>
            <a:r>
              <a:rPr lang="tr-TR" dirty="0" err="1" smtClean="0"/>
              <a:t>öň</a:t>
            </a:r>
            <a:r>
              <a:rPr lang="tr-TR" dirty="0" smtClean="0"/>
              <a:t> </a:t>
            </a:r>
            <a:r>
              <a:rPr lang="tr-TR" dirty="0" err="1" smtClean="0"/>
              <a:t>ýanyndaky</a:t>
            </a:r>
            <a:r>
              <a:rPr lang="tr-TR" dirty="0" smtClean="0"/>
              <a:t> sözüň </a:t>
            </a:r>
            <a:r>
              <a:rPr lang="tr-TR" dirty="0" err="1" smtClean="0"/>
              <a:t>beýleki</a:t>
            </a:r>
            <a:r>
              <a:rPr lang="tr-TR" dirty="0" smtClean="0"/>
              <a:t> sözler bilen </a:t>
            </a:r>
            <a:r>
              <a:rPr lang="tr-TR" dirty="0" err="1" smtClean="0"/>
              <a:t>grammatik</a:t>
            </a:r>
            <a:r>
              <a:rPr lang="tr-TR" dirty="0" smtClean="0"/>
              <a:t> </a:t>
            </a:r>
            <a:r>
              <a:rPr lang="tr-TR" dirty="0" err="1" smtClean="0"/>
              <a:t>gatnaşygyny</a:t>
            </a:r>
            <a:r>
              <a:rPr lang="tr-TR" dirty="0" smtClean="0"/>
              <a:t> </a:t>
            </a:r>
            <a:r>
              <a:rPr lang="tr-TR" dirty="0" err="1" smtClean="0"/>
              <a:t>ýerine</a:t>
            </a:r>
            <a:r>
              <a:rPr lang="tr-TR" dirty="0" smtClean="0"/>
              <a:t> </a:t>
            </a:r>
            <a:r>
              <a:rPr lang="tr-TR" dirty="0" err="1" smtClean="0"/>
              <a:t>ýetirýän</a:t>
            </a:r>
            <a:r>
              <a:rPr lang="tr-TR" dirty="0" smtClean="0"/>
              <a:t> </a:t>
            </a:r>
            <a:r>
              <a:rPr lang="tr-TR" dirty="0" err="1" smtClean="0"/>
              <a:t>kömekçi</a:t>
            </a:r>
            <a:r>
              <a:rPr lang="tr-TR" dirty="0" smtClean="0"/>
              <a:t> sözlere </a:t>
            </a:r>
            <a:r>
              <a:rPr lang="tr-TR" b="1" dirty="0" err="1" smtClean="0">
                <a:solidFill>
                  <a:srgbClr val="FF0000"/>
                </a:solidFill>
              </a:rPr>
              <a:t>sözsoňy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kömekçiler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diýilýär</a:t>
            </a:r>
            <a:r>
              <a:rPr lang="tr-TR" b="1" dirty="0" smtClean="0">
                <a:solidFill>
                  <a:srgbClr val="FF0000"/>
                </a:solidFill>
              </a:rPr>
              <a:t>.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dirty="0" err="1" smtClean="0"/>
              <a:t>Sözsoňy</a:t>
            </a:r>
            <a:r>
              <a:rPr lang="tr-TR" dirty="0" smtClean="0"/>
              <a:t> </a:t>
            </a:r>
            <a:r>
              <a:rPr lang="tr-TR" dirty="0" err="1" smtClean="0"/>
              <a:t>kömekçileriň</a:t>
            </a:r>
            <a:r>
              <a:rPr lang="tr-TR" dirty="0" smtClean="0"/>
              <a:t> </a:t>
            </a:r>
            <a:r>
              <a:rPr lang="tr-TR" dirty="0" err="1" smtClean="0"/>
              <a:t>esasy</a:t>
            </a:r>
            <a:r>
              <a:rPr lang="tr-TR" dirty="0" smtClean="0"/>
              <a:t> </a:t>
            </a:r>
            <a:r>
              <a:rPr lang="tr-TR" dirty="0" err="1" smtClean="0"/>
              <a:t>hyzmaty</a:t>
            </a:r>
            <a:r>
              <a:rPr lang="tr-TR" dirty="0" smtClean="0"/>
              <a:t> </a:t>
            </a:r>
            <a:r>
              <a:rPr lang="tr-TR" dirty="0" err="1" smtClean="0"/>
              <a:t>özbaşdak</a:t>
            </a:r>
            <a:r>
              <a:rPr lang="tr-TR" dirty="0" smtClean="0"/>
              <a:t>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, biri </a:t>
            </a:r>
            <a:r>
              <a:rPr lang="tr-TR" dirty="0" err="1" smtClean="0"/>
              <a:t>beýlekisine</a:t>
            </a:r>
            <a:r>
              <a:rPr lang="tr-TR" dirty="0" smtClean="0"/>
              <a:t> </a:t>
            </a:r>
            <a:r>
              <a:rPr lang="tr-TR" dirty="0" err="1" smtClean="0"/>
              <a:t>garaşly</a:t>
            </a:r>
            <a:r>
              <a:rPr lang="tr-TR" dirty="0" smtClean="0"/>
              <a:t> sözleri </a:t>
            </a:r>
            <a:r>
              <a:rPr lang="tr-TR" dirty="0" err="1" smtClean="0"/>
              <a:t>özara</a:t>
            </a:r>
            <a:r>
              <a:rPr lang="tr-TR" dirty="0" smtClean="0"/>
              <a:t> </a:t>
            </a:r>
            <a:r>
              <a:rPr lang="tr-TR" dirty="0" err="1" smtClean="0"/>
              <a:t>baglanyşdyrmakdan</a:t>
            </a:r>
            <a:r>
              <a:rPr lang="tr-TR" dirty="0" smtClean="0"/>
              <a:t>, </a:t>
            </a:r>
            <a:r>
              <a:rPr lang="tr-TR" dirty="0" err="1" smtClean="0"/>
              <a:t>şolaryň</a:t>
            </a:r>
            <a:r>
              <a:rPr lang="tr-TR" dirty="0" smtClean="0"/>
              <a:t> </a:t>
            </a:r>
            <a:r>
              <a:rPr lang="tr-TR" dirty="0" err="1" smtClean="0"/>
              <a:t>arasyndaky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many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taýdan</a:t>
            </a:r>
            <a:r>
              <a:rPr lang="tr-TR" b="1" dirty="0" smtClean="0">
                <a:solidFill>
                  <a:srgbClr val="FF0000"/>
                </a:solidFill>
              </a:rPr>
              <a:t> bolan her </a:t>
            </a:r>
            <a:r>
              <a:rPr lang="tr-TR" b="1" dirty="0" err="1" smtClean="0">
                <a:solidFill>
                  <a:srgbClr val="FF0000"/>
                </a:solidFill>
              </a:rPr>
              <a:t>hili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gatnaşyklary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görkezmekden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ybaratdyr</a:t>
            </a:r>
            <a:r>
              <a:rPr lang="tr-TR" dirty="0" smtClean="0"/>
              <a:t>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203848" y="1844824"/>
            <a:ext cx="242579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SÖZSOŇY</a:t>
            </a:r>
            <a:r>
              <a:rPr lang="tr-TR" b="1" dirty="0" smtClean="0"/>
              <a:t> </a:t>
            </a:r>
            <a:r>
              <a:rPr lang="tr-TR" b="1" dirty="0" err="1" smtClean="0"/>
              <a:t>KÖMEKÇILER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2" name="11 Dikdörtgen"/>
          <p:cNvSpPr/>
          <p:nvPr/>
        </p:nvSpPr>
        <p:spPr>
          <a:xfrm>
            <a:off x="1043608" y="2708920"/>
            <a:ext cx="6912768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Sözüň </a:t>
            </a:r>
            <a:r>
              <a:rPr lang="tr-TR" dirty="0" err="1" smtClean="0"/>
              <a:t>soňundan</a:t>
            </a:r>
            <a:r>
              <a:rPr lang="tr-TR" dirty="0" smtClean="0"/>
              <a:t> gelip, </a:t>
            </a:r>
            <a:r>
              <a:rPr lang="tr-TR" dirty="0" err="1" smtClean="0"/>
              <a:t>öň</a:t>
            </a:r>
            <a:r>
              <a:rPr lang="tr-TR" dirty="0" smtClean="0"/>
              <a:t> </a:t>
            </a:r>
            <a:r>
              <a:rPr lang="tr-TR" dirty="0" err="1" smtClean="0"/>
              <a:t>ýanyndaky</a:t>
            </a:r>
            <a:r>
              <a:rPr lang="tr-TR" dirty="0" smtClean="0"/>
              <a:t> sözüň belli bir şekilde </a:t>
            </a:r>
            <a:r>
              <a:rPr lang="tr-TR" dirty="0" err="1" smtClean="0"/>
              <a:t>bolmagyny</a:t>
            </a:r>
            <a:r>
              <a:rPr lang="tr-TR" dirty="0" smtClean="0"/>
              <a:t> </a:t>
            </a:r>
            <a:r>
              <a:rPr lang="tr-TR" dirty="0" err="1" smtClean="0"/>
              <a:t>talap</a:t>
            </a:r>
            <a:r>
              <a:rPr lang="tr-TR" dirty="0" smtClean="0"/>
              <a:t> </a:t>
            </a:r>
            <a:r>
              <a:rPr lang="tr-TR" dirty="0" err="1" smtClean="0"/>
              <a:t>edýän</a:t>
            </a:r>
            <a:r>
              <a:rPr lang="tr-TR" dirty="0" smtClean="0"/>
              <a:t> we şol söz bilen </a:t>
            </a:r>
            <a:r>
              <a:rPr lang="tr-TR" dirty="0" err="1" smtClean="0"/>
              <a:t>birlikde</a:t>
            </a:r>
            <a:r>
              <a:rPr lang="tr-TR" dirty="0" smtClean="0"/>
              <a:t> bir </a:t>
            </a:r>
            <a:r>
              <a:rPr lang="tr-TR" dirty="0" err="1" smtClean="0"/>
              <a:t>agza</a:t>
            </a:r>
            <a:r>
              <a:rPr lang="tr-TR" dirty="0" smtClean="0"/>
              <a:t> </a:t>
            </a:r>
            <a:r>
              <a:rPr lang="tr-TR" dirty="0" err="1" smtClean="0"/>
              <a:t>hasaplanýan</a:t>
            </a:r>
            <a:r>
              <a:rPr lang="tr-TR" dirty="0" smtClean="0"/>
              <a:t>, </a:t>
            </a:r>
            <a:r>
              <a:rPr lang="tr-TR" dirty="0" err="1" smtClean="0"/>
              <a:t>öň</a:t>
            </a:r>
            <a:r>
              <a:rPr lang="tr-TR" dirty="0" smtClean="0"/>
              <a:t> </a:t>
            </a:r>
            <a:r>
              <a:rPr lang="tr-TR" dirty="0" err="1" smtClean="0"/>
              <a:t>ýanyndaky</a:t>
            </a:r>
            <a:r>
              <a:rPr lang="tr-TR" dirty="0" smtClean="0"/>
              <a:t> sözüň </a:t>
            </a:r>
            <a:r>
              <a:rPr lang="tr-TR" dirty="0" err="1" smtClean="0"/>
              <a:t>beýleki</a:t>
            </a:r>
            <a:r>
              <a:rPr lang="tr-TR" dirty="0" smtClean="0"/>
              <a:t> sözler bilen </a:t>
            </a:r>
            <a:r>
              <a:rPr lang="tr-TR" dirty="0" err="1" smtClean="0"/>
              <a:t>grammatik</a:t>
            </a:r>
            <a:r>
              <a:rPr lang="tr-TR" dirty="0" smtClean="0"/>
              <a:t> </a:t>
            </a:r>
            <a:r>
              <a:rPr lang="tr-TR" dirty="0" err="1" smtClean="0"/>
              <a:t>gatnaşygyny</a:t>
            </a:r>
            <a:r>
              <a:rPr lang="tr-TR" dirty="0" smtClean="0"/>
              <a:t> </a:t>
            </a:r>
            <a:r>
              <a:rPr lang="tr-TR" dirty="0" err="1" smtClean="0"/>
              <a:t>ýerine</a:t>
            </a:r>
            <a:r>
              <a:rPr lang="tr-TR" dirty="0" smtClean="0"/>
              <a:t> </a:t>
            </a:r>
            <a:r>
              <a:rPr lang="tr-TR" dirty="0" err="1" smtClean="0"/>
              <a:t>ýetirýän</a:t>
            </a:r>
            <a:r>
              <a:rPr lang="tr-TR" dirty="0" smtClean="0"/>
              <a:t> </a:t>
            </a:r>
            <a:r>
              <a:rPr lang="tr-TR" dirty="0" err="1" smtClean="0"/>
              <a:t>kömekçi</a:t>
            </a:r>
            <a:r>
              <a:rPr lang="tr-TR" dirty="0" smtClean="0"/>
              <a:t> sözlere </a:t>
            </a:r>
            <a:r>
              <a:rPr lang="tr-TR" b="1" dirty="0" err="1" smtClean="0">
                <a:solidFill>
                  <a:srgbClr val="FF0000"/>
                </a:solidFill>
              </a:rPr>
              <a:t>sözsoňy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kömekçiler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diýilýär</a:t>
            </a:r>
            <a:r>
              <a:rPr lang="tr-TR" b="1" dirty="0" smtClean="0">
                <a:solidFill>
                  <a:srgbClr val="FF0000"/>
                </a:solidFill>
              </a:rPr>
              <a:t>.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dirty="0" err="1" smtClean="0"/>
              <a:t>Sözsoňy</a:t>
            </a:r>
            <a:r>
              <a:rPr lang="tr-TR" dirty="0" smtClean="0"/>
              <a:t> </a:t>
            </a:r>
            <a:r>
              <a:rPr lang="tr-TR" dirty="0" err="1" smtClean="0"/>
              <a:t>kömekçileriň</a:t>
            </a:r>
            <a:r>
              <a:rPr lang="tr-TR" dirty="0" smtClean="0"/>
              <a:t> </a:t>
            </a:r>
            <a:r>
              <a:rPr lang="tr-TR" dirty="0" err="1" smtClean="0"/>
              <a:t>esasy</a:t>
            </a:r>
            <a:r>
              <a:rPr lang="tr-TR" dirty="0" smtClean="0"/>
              <a:t> </a:t>
            </a:r>
            <a:r>
              <a:rPr lang="tr-TR" dirty="0" err="1" smtClean="0"/>
              <a:t>hyzmaty</a:t>
            </a:r>
            <a:r>
              <a:rPr lang="tr-TR" dirty="0" smtClean="0"/>
              <a:t> </a:t>
            </a:r>
            <a:r>
              <a:rPr lang="tr-TR" dirty="0" err="1" smtClean="0"/>
              <a:t>özbaşdak</a:t>
            </a:r>
            <a:r>
              <a:rPr lang="tr-TR" dirty="0" smtClean="0"/>
              <a:t>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, biri </a:t>
            </a:r>
            <a:r>
              <a:rPr lang="tr-TR" dirty="0" err="1" smtClean="0"/>
              <a:t>beýlekisine</a:t>
            </a:r>
            <a:r>
              <a:rPr lang="tr-TR" dirty="0" smtClean="0"/>
              <a:t> </a:t>
            </a:r>
            <a:r>
              <a:rPr lang="tr-TR" dirty="0" err="1" smtClean="0"/>
              <a:t>garaşly</a:t>
            </a:r>
            <a:r>
              <a:rPr lang="tr-TR" dirty="0" smtClean="0"/>
              <a:t> sözleri </a:t>
            </a:r>
            <a:r>
              <a:rPr lang="tr-TR" dirty="0" err="1" smtClean="0"/>
              <a:t>özara</a:t>
            </a:r>
            <a:r>
              <a:rPr lang="tr-TR" dirty="0" smtClean="0"/>
              <a:t> </a:t>
            </a:r>
            <a:r>
              <a:rPr lang="tr-TR" dirty="0" err="1" smtClean="0"/>
              <a:t>baglanyşdyrmakdan</a:t>
            </a:r>
            <a:r>
              <a:rPr lang="tr-TR" dirty="0" smtClean="0"/>
              <a:t>, </a:t>
            </a:r>
            <a:r>
              <a:rPr lang="tr-TR" dirty="0" err="1" smtClean="0"/>
              <a:t>şolaryň</a:t>
            </a:r>
            <a:r>
              <a:rPr lang="tr-TR" dirty="0" smtClean="0"/>
              <a:t> </a:t>
            </a:r>
            <a:r>
              <a:rPr lang="tr-TR" dirty="0" err="1" smtClean="0"/>
              <a:t>arasyndaky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many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taýdan</a:t>
            </a:r>
            <a:r>
              <a:rPr lang="tr-TR" b="1" dirty="0" smtClean="0">
                <a:solidFill>
                  <a:srgbClr val="FF0000"/>
                </a:solidFill>
              </a:rPr>
              <a:t> bolan her </a:t>
            </a:r>
            <a:r>
              <a:rPr lang="tr-TR" b="1" dirty="0" err="1" smtClean="0">
                <a:solidFill>
                  <a:srgbClr val="FF0000"/>
                </a:solidFill>
              </a:rPr>
              <a:t>hili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gatnaşyklary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görkezmekden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ybaratdyr</a:t>
            </a:r>
            <a:r>
              <a:rPr lang="tr-TR" dirty="0" smtClean="0"/>
              <a:t>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203848" y="1844824"/>
            <a:ext cx="242579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SÖZSOŇY</a:t>
            </a:r>
            <a:r>
              <a:rPr lang="tr-TR" b="1" dirty="0" smtClean="0"/>
              <a:t> </a:t>
            </a:r>
            <a:r>
              <a:rPr lang="tr-TR" b="1" dirty="0" err="1" smtClean="0"/>
              <a:t>KÖMEKÇILER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043608" y="2420888"/>
            <a:ext cx="7128792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Sözsoňy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kömekçiler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goşulmalar</a:t>
            </a:r>
            <a:r>
              <a:rPr lang="tr-TR" dirty="0" smtClean="0"/>
              <a:t> ýaly öz </a:t>
            </a:r>
            <a:r>
              <a:rPr lang="tr-TR" dirty="0" err="1" smtClean="0"/>
              <a:t>öňündäki</a:t>
            </a:r>
            <a:r>
              <a:rPr lang="tr-TR" dirty="0" smtClean="0"/>
              <a:t> sözün </a:t>
            </a:r>
            <a:r>
              <a:rPr lang="tr-TR" dirty="0" err="1" smtClean="0"/>
              <a:t>yzyna</a:t>
            </a:r>
            <a:r>
              <a:rPr lang="tr-TR" dirty="0" smtClean="0"/>
              <a:t> </a:t>
            </a:r>
            <a:r>
              <a:rPr lang="tr-TR" dirty="0" err="1" smtClean="0"/>
              <a:t>gös</a:t>
            </a:r>
            <a:r>
              <a:rPr lang="tr-TR" dirty="0" smtClean="0"/>
              <a:t>-</a:t>
            </a:r>
            <a:r>
              <a:rPr lang="tr-TR" dirty="0" err="1" smtClean="0"/>
              <a:t>göni</a:t>
            </a:r>
            <a:r>
              <a:rPr lang="tr-TR" dirty="0" smtClean="0"/>
              <a:t> </a:t>
            </a:r>
            <a:r>
              <a:rPr lang="tr-TR" dirty="0" err="1" smtClean="0"/>
              <a:t>goşulmaýarlar</a:t>
            </a:r>
            <a:r>
              <a:rPr lang="tr-TR" dirty="0" smtClean="0"/>
              <a:t> Olaryň </a:t>
            </a:r>
            <a:r>
              <a:rPr lang="tr-TR" dirty="0" err="1" smtClean="0"/>
              <a:t>nähili</a:t>
            </a:r>
            <a:r>
              <a:rPr lang="tr-TR" dirty="0" smtClean="0"/>
              <a:t> </a:t>
            </a:r>
            <a:r>
              <a:rPr lang="tr-TR" dirty="0" err="1" smtClean="0"/>
              <a:t>gatnaşygy</a:t>
            </a:r>
            <a:r>
              <a:rPr lang="tr-TR" dirty="0" smtClean="0"/>
              <a:t> </a:t>
            </a:r>
            <a:r>
              <a:rPr lang="tr-TR" dirty="0" err="1" smtClean="0"/>
              <a:t>bildirmegi</a:t>
            </a:r>
            <a:r>
              <a:rPr lang="tr-TR" dirty="0" smtClean="0"/>
              <a:t> </a:t>
            </a:r>
            <a:r>
              <a:rPr lang="tr-TR" dirty="0" err="1" smtClean="0"/>
              <a:t>öňünden</a:t>
            </a:r>
            <a:r>
              <a:rPr lang="tr-TR" dirty="0" smtClean="0"/>
              <a:t> </a:t>
            </a:r>
            <a:r>
              <a:rPr lang="tr-TR" dirty="0" err="1" smtClean="0"/>
              <a:t>gelýän</a:t>
            </a:r>
            <a:r>
              <a:rPr lang="tr-TR" dirty="0" smtClean="0"/>
              <a:t> sözleriň </a:t>
            </a:r>
            <a:r>
              <a:rPr lang="tr-TR" dirty="0" err="1" smtClean="0"/>
              <a:t>manysy</a:t>
            </a:r>
            <a:r>
              <a:rPr lang="tr-TR" dirty="0" smtClean="0"/>
              <a:t> bilen </a:t>
            </a:r>
            <a:r>
              <a:rPr lang="tr-TR" dirty="0" err="1" smtClean="0"/>
              <a:t>baglydyr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Sözsoňy</a:t>
            </a:r>
            <a:r>
              <a:rPr lang="tr-TR" dirty="0" smtClean="0"/>
              <a:t> </a:t>
            </a:r>
            <a:r>
              <a:rPr lang="tr-TR" dirty="0" err="1" smtClean="0"/>
              <a:t>kömekçiler</a:t>
            </a:r>
            <a:r>
              <a:rPr lang="tr-TR" dirty="0" smtClean="0"/>
              <a:t> </a:t>
            </a:r>
            <a:r>
              <a:rPr lang="tr-TR" dirty="0" err="1" smtClean="0"/>
              <a:t>özbaşdak</a:t>
            </a:r>
            <a:r>
              <a:rPr lang="tr-TR" dirty="0" smtClean="0"/>
              <a:t>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aňlatmaýar</a:t>
            </a:r>
            <a:r>
              <a:rPr lang="tr-TR" dirty="0" smtClean="0"/>
              <a:t>, diliň </a:t>
            </a:r>
            <a:r>
              <a:rPr lang="tr-TR" dirty="0" err="1" smtClean="0"/>
              <a:t>häzirki</a:t>
            </a:r>
            <a:r>
              <a:rPr lang="tr-TR" dirty="0" smtClean="0"/>
              <a:t> </a:t>
            </a:r>
            <a:r>
              <a:rPr lang="tr-TR" dirty="0" err="1" smtClean="0"/>
              <a:t>ýagdaýynda</a:t>
            </a:r>
            <a:r>
              <a:rPr lang="tr-TR" dirty="0" smtClean="0"/>
              <a:t> olar leksik </a:t>
            </a:r>
            <a:r>
              <a:rPr lang="tr-TR" dirty="0" err="1" smtClean="0"/>
              <a:t>manylaryny</a:t>
            </a:r>
            <a:r>
              <a:rPr lang="tr-TR" dirty="0" smtClean="0"/>
              <a:t> </a:t>
            </a:r>
            <a:r>
              <a:rPr lang="tr-TR" dirty="0" err="1" smtClean="0"/>
              <a:t>ýitiripdirler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Belli bir düşümde gelen </a:t>
            </a:r>
            <a:r>
              <a:rPr lang="tr-TR" dirty="0" err="1" smtClean="0"/>
              <a:t>özbaşdak</a:t>
            </a:r>
            <a:r>
              <a:rPr lang="tr-TR" dirty="0" smtClean="0"/>
              <a:t>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sözleriň </a:t>
            </a:r>
            <a:r>
              <a:rPr lang="tr-TR" dirty="0" err="1" smtClean="0"/>
              <a:t>yzyndan</a:t>
            </a:r>
            <a:r>
              <a:rPr lang="tr-TR" dirty="0" smtClean="0"/>
              <a:t> gelip, </a:t>
            </a:r>
            <a:r>
              <a:rPr lang="tr-TR" dirty="0" err="1" smtClean="0"/>
              <a:t>şolar</a:t>
            </a:r>
            <a:r>
              <a:rPr lang="tr-TR" dirty="0" smtClean="0"/>
              <a:t> bilen </a:t>
            </a:r>
            <a:r>
              <a:rPr lang="tr-TR" dirty="0" err="1" smtClean="0"/>
              <a:t>bilelikde</a:t>
            </a:r>
            <a:r>
              <a:rPr lang="tr-TR" dirty="0" smtClean="0"/>
              <a:t> </a:t>
            </a:r>
            <a:r>
              <a:rPr lang="tr-TR" dirty="0" err="1" smtClean="0"/>
              <a:t>ulanylýarlar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Aslynda</a:t>
            </a:r>
            <a:r>
              <a:rPr lang="tr-TR" dirty="0" smtClean="0"/>
              <a:t> </a:t>
            </a:r>
            <a:r>
              <a:rPr lang="tr-TR" dirty="0" err="1" smtClean="0"/>
              <a:t>özbaşdak</a:t>
            </a:r>
            <a:r>
              <a:rPr lang="tr-TR" dirty="0" smtClean="0"/>
              <a:t> </a:t>
            </a:r>
            <a:r>
              <a:rPr lang="tr-TR" dirty="0" err="1" smtClean="0"/>
              <a:t>ulanylýan</a:t>
            </a:r>
            <a:r>
              <a:rPr lang="tr-TR" dirty="0" smtClean="0"/>
              <a:t> sözleriň </a:t>
            </a:r>
            <a:r>
              <a:rPr lang="tr-TR" dirty="0" err="1" smtClean="0"/>
              <a:t>birnäçesi</a:t>
            </a:r>
            <a:r>
              <a:rPr lang="tr-TR" dirty="0" smtClean="0"/>
              <a:t> öz leksik </a:t>
            </a:r>
            <a:r>
              <a:rPr lang="tr-TR" dirty="0" err="1" smtClean="0"/>
              <a:t>manysyndan</a:t>
            </a:r>
            <a:r>
              <a:rPr lang="tr-TR" dirty="0" smtClean="0"/>
              <a:t> </a:t>
            </a:r>
            <a:r>
              <a:rPr lang="tr-TR" dirty="0" err="1" smtClean="0"/>
              <a:t>daşlaşyp</a:t>
            </a:r>
            <a:r>
              <a:rPr lang="tr-TR" dirty="0" smtClean="0"/>
              <a:t>, </a:t>
            </a:r>
            <a:r>
              <a:rPr lang="tr-TR" b="1" dirty="0" err="1" smtClean="0"/>
              <a:t>kömekçi</a:t>
            </a:r>
            <a:r>
              <a:rPr lang="tr-TR" b="1" dirty="0" smtClean="0"/>
              <a:t> atlara we </a:t>
            </a:r>
            <a:r>
              <a:rPr lang="tr-TR" b="1" dirty="0" err="1" smtClean="0"/>
              <a:t>sözsoňy</a:t>
            </a:r>
            <a:r>
              <a:rPr lang="tr-TR" b="1" dirty="0" smtClean="0"/>
              <a:t> </a:t>
            </a:r>
            <a:r>
              <a:rPr lang="tr-TR" b="1" dirty="0" err="1" smtClean="0"/>
              <a:t>kömekçilere</a:t>
            </a:r>
            <a:r>
              <a:rPr lang="tr-TR" b="1" dirty="0" smtClean="0"/>
              <a:t> </a:t>
            </a:r>
            <a:r>
              <a:rPr lang="tr-TR" b="1" dirty="0" err="1" smtClean="0"/>
              <a:t>öwrülipdir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Bu proses </a:t>
            </a:r>
            <a:r>
              <a:rPr lang="tr-TR" dirty="0" err="1" smtClean="0"/>
              <a:t>türki</a:t>
            </a:r>
            <a:r>
              <a:rPr lang="tr-TR" dirty="0" smtClean="0"/>
              <a:t> dillerde, türkmen dilinde-de häzir hem </a:t>
            </a:r>
            <a:r>
              <a:rPr lang="tr-TR" dirty="0" err="1" smtClean="0"/>
              <a:t>dowam</a:t>
            </a:r>
            <a:r>
              <a:rPr lang="tr-TR" dirty="0" smtClean="0"/>
              <a:t> edýär.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203848" y="1844824"/>
            <a:ext cx="242579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SÖZSOŇY</a:t>
            </a:r>
            <a:r>
              <a:rPr lang="tr-TR" b="1" dirty="0" smtClean="0"/>
              <a:t> </a:t>
            </a:r>
            <a:r>
              <a:rPr lang="tr-TR" b="1" dirty="0" err="1" smtClean="0"/>
              <a:t>KÖMEKÇILER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971600" y="2492896"/>
            <a:ext cx="7272808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1.</a:t>
            </a:r>
            <a:r>
              <a:rPr lang="tr-TR" dirty="0" err="1" smtClean="0"/>
              <a:t>Asyl</a:t>
            </a:r>
            <a:r>
              <a:rPr lang="tr-TR" dirty="0" smtClean="0"/>
              <a:t> </a:t>
            </a:r>
            <a:r>
              <a:rPr lang="tr-TR" dirty="0" err="1" smtClean="0"/>
              <a:t>sözsöňulara</a:t>
            </a:r>
            <a:r>
              <a:rPr lang="tr-TR" dirty="0" smtClean="0"/>
              <a:t> </a:t>
            </a:r>
            <a:r>
              <a:rPr lang="tr-TR" dirty="0" err="1" smtClean="0"/>
              <a:t>başgaça</a:t>
            </a:r>
            <a:r>
              <a:rPr lang="tr-TR" dirty="0" smtClean="0"/>
              <a:t> </a:t>
            </a:r>
            <a:r>
              <a:rPr lang="tr-TR" dirty="0" err="1" smtClean="0"/>
              <a:t>sözsoňy</a:t>
            </a:r>
            <a:r>
              <a:rPr lang="tr-TR" dirty="0" smtClean="0"/>
              <a:t> </a:t>
            </a:r>
            <a:r>
              <a:rPr lang="tr-TR" dirty="0" err="1" smtClean="0"/>
              <a:t>kömekçiler</a:t>
            </a:r>
            <a:r>
              <a:rPr lang="tr-TR" dirty="0" smtClean="0"/>
              <a:t> hem </a:t>
            </a:r>
            <a:r>
              <a:rPr lang="tr-TR" dirty="0" err="1" smtClean="0"/>
              <a:t>diýilýär</a:t>
            </a:r>
            <a:r>
              <a:rPr lang="tr-TR" dirty="0" smtClean="0"/>
              <a:t>. </a:t>
            </a:r>
            <a:r>
              <a:rPr lang="tr-TR" dirty="0" err="1" smtClean="0"/>
              <a:t>Sebäbi</a:t>
            </a:r>
            <a:r>
              <a:rPr lang="tr-TR" dirty="0" smtClean="0"/>
              <a:t> bular </a:t>
            </a:r>
            <a:r>
              <a:rPr lang="tr-TR" dirty="0" err="1" smtClean="0"/>
              <a:t>diňe</a:t>
            </a:r>
            <a:r>
              <a:rPr lang="tr-TR" dirty="0" smtClean="0"/>
              <a:t> </a:t>
            </a:r>
            <a:r>
              <a:rPr lang="tr-TR" dirty="0" err="1" smtClean="0"/>
              <a:t>sözsoňy</a:t>
            </a:r>
            <a:r>
              <a:rPr lang="tr-TR" dirty="0" smtClean="0"/>
              <a:t> </a:t>
            </a:r>
            <a:r>
              <a:rPr lang="tr-TR" dirty="0" err="1" smtClean="0"/>
              <a:t>hyzmatynda</a:t>
            </a:r>
            <a:r>
              <a:rPr lang="tr-TR" dirty="0" smtClean="0"/>
              <a:t> </a:t>
            </a:r>
            <a:r>
              <a:rPr lang="tr-TR" dirty="0" err="1" smtClean="0"/>
              <a:t>ulanylýarlar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Olara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üçin, ýaly, kimin, dek, </a:t>
            </a:r>
            <a:r>
              <a:rPr lang="tr-TR" b="1" dirty="0" err="1" smtClean="0">
                <a:solidFill>
                  <a:srgbClr val="FF0000"/>
                </a:solidFill>
              </a:rPr>
              <a:t>deýin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gaýry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ötri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dirty="0" smtClean="0"/>
              <a:t>ýaly sözler </a:t>
            </a:r>
            <a:r>
              <a:rPr lang="tr-TR" dirty="0" err="1" smtClean="0"/>
              <a:t>degişlidir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Asyl</a:t>
            </a:r>
            <a:r>
              <a:rPr lang="tr-TR" dirty="0" smtClean="0"/>
              <a:t> </a:t>
            </a:r>
            <a:r>
              <a:rPr lang="tr-TR" dirty="0" err="1" smtClean="0"/>
              <a:t>sözsoňularda</a:t>
            </a:r>
            <a:r>
              <a:rPr lang="tr-TR" dirty="0" smtClean="0"/>
              <a:t> içki </a:t>
            </a:r>
            <a:r>
              <a:rPr lang="tr-TR" dirty="0" err="1" smtClean="0"/>
              <a:t>özgeriş</a:t>
            </a:r>
            <a:r>
              <a:rPr lang="tr-TR" dirty="0" smtClean="0"/>
              <a:t> has </a:t>
            </a:r>
            <a:r>
              <a:rPr lang="tr-TR" dirty="0" err="1" smtClean="0"/>
              <a:t>hüýçli</a:t>
            </a:r>
            <a:r>
              <a:rPr lang="tr-TR" dirty="0" smtClean="0"/>
              <a:t> </a:t>
            </a:r>
            <a:r>
              <a:rPr lang="tr-TR" dirty="0" err="1" smtClean="0"/>
              <a:t>geçipdir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Olar </a:t>
            </a:r>
            <a:r>
              <a:rPr lang="tr-TR" dirty="0" err="1" smtClean="0"/>
              <a:t>ýöňkeme</a:t>
            </a:r>
            <a:r>
              <a:rPr lang="tr-TR" dirty="0" smtClean="0"/>
              <a:t>, düşüm </a:t>
            </a:r>
            <a:r>
              <a:rPr lang="tr-TR" dirty="0" err="1" smtClean="0"/>
              <a:t>goşulmasyny</a:t>
            </a:r>
            <a:r>
              <a:rPr lang="tr-TR" dirty="0" smtClean="0"/>
              <a:t> kabul </a:t>
            </a:r>
            <a:r>
              <a:rPr lang="tr-TR" dirty="0" err="1" smtClean="0"/>
              <a:t>etmeýärler</a:t>
            </a:r>
            <a:r>
              <a:rPr lang="tr-TR" dirty="0" smtClean="0"/>
              <a:t>, </a:t>
            </a:r>
            <a:r>
              <a:rPr lang="tr-TR" dirty="0" err="1" smtClean="0"/>
              <a:t>diňe</a:t>
            </a:r>
            <a:r>
              <a:rPr lang="tr-TR" dirty="0" smtClean="0"/>
              <a:t> </a:t>
            </a:r>
            <a:r>
              <a:rPr lang="tr-TR" dirty="0" err="1" smtClean="0"/>
              <a:t>sözsoňy</a:t>
            </a:r>
            <a:r>
              <a:rPr lang="tr-TR" dirty="0" smtClean="0"/>
              <a:t> </a:t>
            </a:r>
            <a:r>
              <a:rPr lang="tr-TR" dirty="0" err="1" smtClean="0"/>
              <a:t>hyzmatynda</a:t>
            </a:r>
            <a:r>
              <a:rPr lang="tr-TR" dirty="0" smtClean="0"/>
              <a:t> </a:t>
            </a:r>
            <a:r>
              <a:rPr lang="tr-TR" dirty="0" err="1" smtClean="0"/>
              <a:t>ulanylyp</a:t>
            </a:r>
            <a:r>
              <a:rPr lang="tr-TR" dirty="0" smtClean="0"/>
              <a:t>, </a:t>
            </a:r>
            <a:r>
              <a:rPr lang="tr-TR" dirty="0" err="1" smtClean="0"/>
              <a:t>garaşly</a:t>
            </a:r>
            <a:r>
              <a:rPr lang="tr-TR" dirty="0" smtClean="0"/>
              <a:t> </a:t>
            </a:r>
            <a:r>
              <a:rPr lang="tr-TR" dirty="0" err="1" smtClean="0"/>
              <a:t>agzany</a:t>
            </a:r>
            <a:r>
              <a:rPr lang="tr-TR" dirty="0" smtClean="0"/>
              <a:t> </a:t>
            </a:r>
            <a:r>
              <a:rPr lang="tr-TR" dirty="0" err="1" smtClean="0"/>
              <a:t>esasy</a:t>
            </a:r>
            <a:r>
              <a:rPr lang="tr-TR" dirty="0" smtClean="0"/>
              <a:t> </a:t>
            </a:r>
            <a:r>
              <a:rPr lang="tr-TR" dirty="0" err="1" smtClean="0"/>
              <a:t>agza</a:t>
            </a:r>
            <a:r>
              <a:rPr lang="tr-TR" dirty="0" smtClean="0"/>
              <a:t> </a:t>
            </a:r>
            <a:r>
              <a:rPr lang="tr-TR" dirty="0" err="1" smtClean="0"/>
              <a:t>baglap</a:t>
            </a:r>
            <a:r>
              <a:rPr lang="tr-TR" dirty="0" smtClean="0"/>
              <a:t> </a:t>
            </a:r>
            <a:r>
              <a:rPr lang="tr-TR" dirty="0" err="1" smtClean="0"/>
              <a:t>gelýärler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Olar sözlem </a:t>
            </a:r>
            <a:r>
              <a:rPr lang="tr-TR" dirty="0" err="1" smtClean="0"/>
              <a:t>agzalarynyň</a:t>
            </a:r>
            <a:r>
              <a:rPr lang="tr-TR" dirty="0" smtClean="0"/>
              <a:t> </a:t>
            </a:r>
            <a:r>
              <a:rPr lang="tr-TR" dirty="0" err="1" smtClean="0"/>
              <a:t>arasyndaky</a:t>
            </a:r>
            <a:r>
              <a:rPr lang="tr-TR" dirty="0" smtClean="0"/>
              <a:t> </a:t>
            </a:r>
            <a:r>
              <a:rPr lang="tr-TR" dirty="0" err="1" smtClean="0"/>
              <a:t>garaşly</a:t>
            </a:r>
            <a:r>
              <a:rPr lang="tr-TR" dirty="0" smtClean="0"/>
              <a:t> </a:t>
            </a:r>
            <a:r>
              <a:rPr lang="tr-TR" dirty="0" err="1" smtClean="0"/>
              <a:t>baglanyşyga</a:t>
            </a:r>
            <a:r>
              <a:rPr lang="tr-TR" dirty="0" smtClean="0"/>
              <a:t> </a:t>
            </a:r>
            <a:r>
              <a:rPr lang="tr-TR" dirty="0" err="1" smtClean="0"/>
              <a:t>hyzmat</a:t>
            </a:r>
            <a:r>
              <a:rPr lang="tr-TR" dirty="0" smtClean="0"/>
              <a:t> </a:t>
            </a:r>
            <a:r>
              <a:rPr lang="tr-TR" dirty="0" err="1" smtClean="0"/>
              <a:t>edýärler</a:t>
            </a:r>
            <a:r>
              <a:rPr lang="tr-TR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203848" y="1844824"/>
            <a:ext cx="242579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SÖZSOŇY</a:t>
            </a:r>
            <a:r>
              <a:rPr lang="tr-TR" b="1" dirty="0" smtClean="0"/>
              <a:t> </a:t>
            </a:r>
            <a:r>
              <a:rPr lang="tr-TR" b="1" dirty="0" err="1" smtClean="0"/>
              <a:t>KÖMEKÇILER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971600" y="2348880"/>
            <a:ext cx="6984776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Sözsoňy</a:t>
            </a:r>
            <a:r>
              <a:rPr lang="tr-TR" dirty="0" smtClean="0"/>
              <a:t> </a:t>
            </a:r>
            <a:r>
              <a:rPr lang="tr-TR" dirty="0" err="1" smtClean="0"/>
              <a:t>hyzmatynda</a:t>
            </a:r>
            <a:r>
              <a:rPr lang="tr-TR" dirty="0" smtClean="0"/>
              <a:t> </a:t>
            </a:r>
            <a:r>
              <a:rPr lang="tr-TR" dirty="0" err="1" smtClean="0"/>
              <a:t>gelýän</a:t>
            </a:r>
            <a:r>
              <a:rPr lang="tr-TR" dirty="0" smtClean="0"/>
              <a:t>, </a:t>
            </a:r>
            <a:r>
              <a:rPr lang="tr-TR" dirty="0" err="1" smtClean="0"/>
              <a:t>diňe</a:t>
            </a:r>
            <a:r>
              <a:rPr lang="tr-TR" dirty="0" smtClean="0"/>
              <a:t> </a:t>
            </a:r>
            <a:r>
              <a:rPr lang="tr-TR" dirty="0" err="1" smtClean="0"/>
              <a:t>sözsoňy</a:t>
            </a:r>
            <a:r>
              <a:rPr lang="tr-TR" dirty="0" smtClean="0"/>
              <a:t> </a:t>
            </a:r>
            <a:r>
              <a:rPr lang="tr-TR" dirty="0" err="1" smtClean="0"/>
              <a:t>hyzmatynda</a:t>
            </a:r>
            <a:r>
              <a:rPr lang="tr-TR" dirty="0" smtClean="0"/>
              <a:t> </a:t>
            </a:r>
            <a:r>
              <a:rPr lang="tr-TR" dirty="0" err="1" smtClean="0"/>
              <a:t>ulanylýan</a:t>
            </a:r>
            <a:r>
              <a:rPr lang="tr-TR" dirty="0" smtClean="0"/>
              <a:t> sözleriň ýene bir </a:t>
            </a:r>
            <a:r>
              <a:rPr lang="tr-TR" dirty="0" err="1" smtClean="0"/>
              <a:t>toparynda</a:t>
            </a:r>
            <a:r>
              <a:rPr lang="tr-TR" dirty="0" smtClean="0"/>
              <a:t> içki </a:t>
            </a:r>
            <a:r>
              <a:rPr lang="tr-TR" dirty="0" err="1" smtClean="0"/>
              <a:t>özgeriş</a:t>
            </a:r>
            <a:r>
              <a:rPr lang="tr-TR" dirty="0" smtClean="0"/>
              <a:t> has </a:t>
            </a:r>
            <a:r>
              <a:rPr lang="tr-TR" dirty="0" err="1" smtClean="0"/>
              <a:t>güýçli</a:t>
            </a:r>
            <a:r>
              <a:rPr lang="tr-TR" dirty="0" smtClean="0"/>
              <a:t> </a:t>
            </a:r>
            <a:r>
              <a:rPr lang="tr-TR" dirty="0" err="1" smtClean="0"/>
              <a:t>geçipdir</a:t>
            </a:r>
            <a:r>
              <a:rPr lang="tr-TR" dirty="0" smtClean="0"/>
              <a:t>. Bu </a:t>
            </a:r>
            <a:r>
              <a:rPr lang="tr-TR" dirty="0" err="1" smtClean="0"/>
              <a:t>topara</a:t>
            </a:r>
            <a:r>
              <a:rPr lang="tr-TR" dirty="0" smtClean="0"/>
              <a:t> degişli sözler </a:t>
            </a:r>
            <a:r>
              <a:rPr lang="tr-TR" dirty="0" err="1" smtClean="0"/>
              <a:t>sözsoňy</a:t>
            </a:r>
            <a:r>
              <a:rPr lang="tr-TR" dirty="0" smtClean="0"/>
              <a:t> </a:t>
            </a:r>
            <a:r>
              <a:rPr lang="tr-TR" dirty="0" err="1" smtClean="0"/>
              <a:t>hyzmatynda</a:t>
            </a:r>
            <a:r>
              <a:rPr lang="tr-TR" dirty="0" smtClean="0"/>
              <a:t> gelende bir </a:t>
            </a:r>
            <a:r>
              <a:rPr lang="tr-TR" dirty="0" err="1" smtClean="0"/>
              <a:t>görnüşini</a:t>
            </a:r>
            <a:r>
              <a:rPr lang="tr-TR" dirty="0" smtClean="0"/>
              <a:t> </a:t>
            </a:r>
            <a:r>
              <a:rPr lang="tr-TR" dirty="0" err="1" smtClean="0"/>
              <a:t>saklaýarlar</a:t>
            </a:r>
            <a:r>
              <a:rPr lang="tr-TR" dirty="0" smtClean="0"/>
              <a:t> hem-de </a:t>
            </a:r>
            <a:r>
              <a:rPr lang="tr-TR" dirty="0" err="1" smtClean="0"/>
              <a:t>ýöňkeme</a:t>
            </a:r>
            <a:r>
              <a:rPr lang="tr-TR" dirty="0" smtClean="0"/>
              <a:t> we düşüm </a:t>
            </a:r>
            <a:r>
              <a:rPr lang="tr-TR" dirty="0" err="1" smtClean="0"/>
              <a:t>goşulmasyny</a:t>
            </a:r>
            <a:r>
              <a:rPr lang="tr-TR" dirty="0" smtClean="0"/>
              <a:t> kabul </a:t>
            </a:r>
            <a:r>
              <a:rPr lang="tr-TR" dirty="0" err="1" smtClean="0"/>
              <a:t>etmeýärler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baka, </a:t>
            </a:r>
            <a:r>
              <a:rPr lang="tr-TR" b="1" dirty="0" err="1" smtClean="0">
                <a:solidFill>
                  <a:srgbClr val="FF0000"/>
                </a:solidFill>
              </a:rPr>
              <a:t>boýunça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garşy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görä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tarap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çenli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sözsoňulary</a:t>
            </a:r>
            <a:r>
              <a:rPr lang="tr-TR" dirty="0" smtClean="0"/>
              <a:t> şol bir </a:t>
            </a:r>
            <a:r>
              <a:rPr lang="tr-TR" dirty="0" err="1" smtClean="0"/>
              <a:t>durkunda</a:t>
            </a:r>
            <a:r>
              <a:rPr lang="tr-TR" dirty="0" smtClean="0"/>
              <a:t> </a:t>
            </a:r>
            <a:r>
              <a:rPr lang="tr-TR" dirty="0" err="1" smtClean="0"/>
              <a:t>hemişe</a:t>
            </a:r>
            <a:r>
              <a:rPr lang="tr-TR" dirty="0" smtClean="0"/>
              <a:t> </a:t>
            </a:r>
            <a:r>
              <a:rPr lang="tr-TR" dirty="0" err="1" smtClean="0"/>
              <a:t>sözsoňy</a:t>
            </a:r>
            <a:r>
              <a:rPr lang="tr-TR" dirty="0" smtClean="0"/>
              <a:t> </a:t>
            </a:r>
            <a:r>
              <a:rPr lang="tr-TR" dirty="0" err="1" smtClean="0"/>
              <a:t>hyzmatynda</a:t>
            </a:r>
            <a:r>
              <a:rPr lang="tr-TR" dirty="0" smtClean="0"/>
              <a:t> </a:t>
            </a:r>
            <a:r>
              <a:rPr lang="tr-TR" dirty="0" err="1" smtClean="0"/>
              <a:t>ulanylýarlar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Bularyň</a:t>
            </a:r>
            <a:r>
              <a:rPr lang="tr-TR" dirty="0" smtClean="0"/>
              <a:t> </a:t>
            </a:r>
            <a:r>
              <a:rPr lang="tr-TR" dirty="0" err="1" smtClean="0"/>
              <a:t>haýsy</a:t>
            </a:r>
            <a:r>
              <a:rPr lang="tr-TR" dirty="0" smtClean="0"/>
              <a:t> sözden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bolany</a:t>
            </a:r>
            <a:r>
              <a:rPr lang="tr-TR" dirty="0" smtClean="0"/>
              <a:t> belli bolsa-da, şu </a:t>
            </a:r>
            <a:r>
              <a:rPr lang="tr-TR" dirty="0" err="1" smtClean="0"/>
              <a:t>durkunda</a:t>
            </a:r>
            <a:r>
              <a:rPr lang="tr-TR" dirty="0" smtClean="0"/>
              <a:t> olar öz </a:t>
            </a:r>
            <a:r>
              <a:rPr lang="tr-TR" dirty="0" err="1" smtClean="0"/>
              <a:t>asyl</a:t>
            </a:r>
            <a:r>
              <a:rPr lang="tr-TR" dirty="0" smtClean="0"/>
              <a:t> </a:t>
            </a:r>
            <a:r>
              <a:rPr lang="tr-TR" dirty="0" err="1" smtClean="0"/>
              <a:t>manylaryndan</a:t>
            </a:r>
            <a:r>
              <a:rPr lang="tr-TR" dirty="0" smtClean="0"/>
              <a:t> </a:t>
            </a:r>
            <a:r>
              <a:rPr lang="tr-TR" dirty="0" err="1" smtClean="0"/>
              <a:t>daşlaşyp</a:t>
            </a:r>
            <a:r>
              <a:rPr lang="tr-TR" dirty="0" smtClean="0"/>
              <a:t>, </a:t>
            </a:r>
            <a:r>
              <a:rPr lang="tr-TR" dirty="0" err="1" smtClean="0"/>
              <a:t>diňe</a:t>
            </a:r>
            <a:r>
              <a:rPr lang="tr-TR" dirty="0" smtClean="0"/>
              <a:t> </a:t>
            </a:r>
            <a:r>
              <a:rPr lang="tr-TR" b="1" dirty="0" smtClean="0"/>
              <a:t>baş, </a:t>
            </a:r>
            <a:r>
              <a:rPr lang="tr-TR" b="1" dirty="0" err="1" smtClean="0"/>
              <a:t>ýöneliş</a:t>
            </a:r>
            <a:r>
              <a:rPr lang="tr-TR" b="1" dirty="0" smtClean="0"/>
              <a:t> we </a:t>
            </a:r>
            <a:r>
              <a:rPr lang="tr-TR" b="1" dirty="0" err="1" smtClean="0"/>
              <a:t>çykyş</a:t>
            </a:r>
            <a:r>
              <a:rPr lang="tr-TR" b="1" dirty="0" smtClean="0"/>
              <a:t> düşümlerde</a:t>
            </a:r>
            <a:r>
              <a:rPr lang="tr-TR" dirty="0" smtClean="0"/>
              <a:t> gelen </a:t>
            </a:r>
            <a:r>
              <a:rPr lang="tr-TR" dirty="0" err="1" smtClean="0"/>
              <a:t>atlary</a:t>
            </a:r>
            <a:r>
              <a:rPr lang="tr-TR" dirty="0" smtClean="0"/>
              <a:t> </a:t>
            </a:r>
            <a:r>
              <a:rPr lang="tr-TR" dirty="0" err="1" smtClean="0"/>
              <a:t>garaşly</a:t>
            </a:r>
            <a:r>
              <a:rPr lang="tr-TR" dirty="0" smtClean="0"/>
              <a:t> </a:t>
            </a:r>
            <a:r>
              <a:rPr lang="tr-TR" dirty="0" err="1" smtClean="0"/>
              <a:t>agza</a:t>
            </a:r>
            <a:r>
              <a:rPr lang="tr-TR" dirty="0" smtClean="0"/>
              <a:t> </a:t>
            </a:r>
            <a:r>
              <a:rPr lang="tr-TR" dirty="0" err="1" smtClean="0"/>
              <a:t>hökmünde</a:t>
            </a:r>
            <a:r>
              <a:rPr lang="tr-TR" dirty="0" smtClean="0"/>
              <a:t> </a:t>
            </a:r>
            <a:r>
              <a:rPr lang="tr-TR" dirty="0" err="1" smtClean="0"/>
              <a:t>esasy</a:t>
            </a:r>
            <a:r>
              <a:rPr lang="tr-TR" dirty="0" smtClean="0"/>
              <a:t> </a:t>
            </a:r>
            <a:r>
              <a:rPr lang="tr-TR" dirty="0" err="1" smtClean="0"/>
              <a:t>agza</a:t>
            </a:r>
            <a:r>
              <a:rPr lang="tr-TR" dirty="0" smtClean="0"/>
              <a:t> </a:t>
            </a:r>
            <a:r>
              <a:rPr lang="tr-TR" dirty="0" err="1" smtClean="0"/>
              <a:t>baglaýan</a:t>
            </a:r>
            <a:r>
              <a:rPr lang="tr-TR" dirty="0" smtClean="0"/>
              <a:t> </a:t>
            </a:r>
            <a:r>
              <a:rPr lang="tr-TR" dirty="0" err="1" smtClean="0"/>
              <a:t>sözsoňy</a:t>
            </a:r>
            <a:r>
              <a:rPr lang="tr-TR" dirty="0" smtClean="0"/>
              <a:t> </a:t>
            </a:r>
            <a:r>
              <a:rPr lang="tr-TR" dirty="0" err="1" smtClean="0"/>
              <a:t>hyzmatynda</a:t>
            </a:r>
            <a:r>
              <a:rPr lang="tr-TR" dirty="0" smtClean="0"/>
              <a:t> </a:t>
            </a:r>
            <a:r>
              <a:rPr lang="tr-TR" dirty="0" err="1" smtClean="0"/>
              <a:t>ulanylýarlar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203848" y="1844824"/>
            <a:ext cx="242579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SÖZSOŇY</a:t>
            </a:r>
            <a:r>
              <a:rPr lang="tr-TR" b="1" dirty="0" smtClean="0"/>
              <a:t> </a:t>
            </a:r>
            <a:r>
              <a:rPr lang="tr-TR" b="1" dirty="0" err="1" smtClean="0"/>
              <a:t>KÖMEKÇILER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99592" y="2276872"/>
            <a:ext cx="6984776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a.Baş </a:t>
            </a:r>
            <a:r>
              <a:rPr lang="tr-TR" b="1" dirty="0" err="1" smtClean="0">
                <a:solidFill>
                  <a:srgbClr val="FF0000"/>
                </a:solidFill>
              </a:rPr>
              <a:t>düşümdäki</a:t>
            </a:r>
            <a:r>
              <a:rPr lang="tr-TR" b="1" dirty="0" smtClean="0">
                <a:solidFill>
                  <a:srgbClr val="FF0000"/>
                </a:solidFill>
              </a:rPr>
              <a:t> sözler </a:t>
            </a:r>
            <a:r>
              <a:rPr lang="tr-TR" b="1" dirty="0" smtClean="0"/>
              <a:t>we </a:t>
            </a:r>
            <a:r>
              <a:rPr lang="tr-TR" b="1" dirty="0" err="1" smtClean="0">
                <a:solidFill>
                  <a:srgbClr val="FF0000"/>
                </a:solidFill>
              </a:rPr>
              <a:t>eýelik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düşümdäki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çalyşmalar</a:t>
            </a:r>
            <a:r>
              <a:rPr lang="tr-TR" b="1" dirty="0" smtClean="0">
                <a:solidFill>
                  <a:srgbClr val="FF0000"/>
                </a:solidFill>
              </a:rPr>
              <a:t> bilen </a:t>
            </a:r>
            <a:r>
              <a:rPr lang="tr-TR" b="1" dirty="0" err="1" smtClean="0">
                <a:solidFill>
                  <a:srgbClr val="FF0000"/>
                </a:solidFill>
              </a:rPr>
              <a:t>ulanylýanlar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bilen, ýaly, kimin /</a:t>
            </a:r>
            <a:r>
              <a:rPr lang="tr-TR" b="1" dirty="0" err="1" smtClean="0"/>
              <a:t>kibi</a:t>
            </a:r>
            <a:r>
              <a:rPr lang="tr-TR" b="1" dirty="0" smtClean="0"/>
              <a:t>, dek/tek, </a:t>
            </a:r>
            <a:r>
              <a:rPr lang="tr-TR" b="1" dirty="0" err="1" smtClean="0"/>
              <a:t>deý</a:t>
            </a:r>
            <a:r>
              <a:rPr lang="tr-TR" b="1" dirty="0" smtClean="0"/>
              <a:t>/</a:t>
            </a:r>
            <a:r>
              <a:rPr lang="tr-TR" b="1" dirty="0" err="1" smtClean="0"/>
              <a:t>deýin</a:t>
            </a:r>
            <a:r>
              <a:rPr lang="tr-TR" b="1" dirty="0" smtClean="0"/>
              <a:t>, üçin, </a:t>
            </a:r>
            <a:r>
              <a:rPr lang="tr-TR" b="1" dirty="0" err="1" smtClean="0"/>
              <a:t>sebäpli</a:t>
            </a:r>
            <a:r>
              <a:rPr lang="tr-TR" b="1" dirty="0" smtClean="0"/>
              <a:t> /</a:t>
            </a:r>
            <a:r>
              <a:rPr lang="tr-TR" b="1" dirty="0" err="1" smtClean="0"/>
              <a:t>zerarly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jähtli</a:t>
            </a:r>
            <a:r>
              <a:rPr lang="tr-TR" b="1" dirty="0" smtClean="0"/>
              <a:t>, </a:t>
            </a:r>
            <a:r>
              <a:rPr lang="tr-TR" b="1" dirty="0" err="1" smtClean="0"/>
              <a:t>hakda</a:t>
            </a:r>
            <a:r>
              <a:rPr lang="tr-TR" b="1" dirty="0" smtClean="0"/>
              <a:t>/hakynda, </a:t>
            </a:r>
            <a:r>
              <a:rPr lang="tr-TR" b="1" dirty="0" err="1" smtClean="0"/>
              <a:t>barada</a:t>
            </a:r>
            <a:r>
              <a:rPr lang="tr-TR" b="1" dirty="0" smtClean="0"/>
              <a:t>/</a:t>
            </a:r>
            <a:r>
              <a:rPr lang="tr-TR" b="1" dirty="0" err="1" smtClean="0"/>
              <a:t>barasynda</a:t>
            </a:r>
            <a:r>
              <a:rPr lang="tr-TR" b="1" dirty="0" smtClean="0"/>
              <a:t>, </a:t>
            </a:r>
            <a:r>
              <a:rPr lang="tr-TR" b="1" dirty="0" err="1" smtClean="0"/>
              <a:t>dogruda</a:t>
            </a:r>
            <a:r>
              <a:rPr lang="tr-TR" b="1" dirty="0" smtClean="0"/>
              <a:t>/</a:t>
            </a:r>
            <a:r>
              <a:rPr lang="tr-TR" b="1" dirty="0" err="1" smtClean="0"/>
              <a:t>dogrusynda</a:t>
            </a:r>
            <a:r>
              <a:rPr lang="tr-TR" b="1" dirty="0" smtClean="0"/>
              <a:t>,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 </a:t>
            </a:r>
            <a:r>
              <a:rPr lang="tr-TR" b="1" dirty="0" err="1" smtClean="0"/>
              <a:t>boýunça</a:t>
            </a:r>
            <a:r>
              <a:rPr lang="tr-TR" b="1" dirty="0" smtClean="0"/>
              <a:t>, </a:t>
            </a:r>
            <a:r>
              <a:rPr lang="tr-TR" b="1" dirty="0" err="1" smtClean="0"/>
              <a:t>arkaly</a:t>
            </a:r>
            <a:r>
              <a:rPr lang="tr-TR" b="1" dirty="0" smtClean="0"/>
              <a:t>, </a:t>
            </a:r>
            <a:r>
              <a:rPr lang="tr-TR" b="1" dirty="0" err="1" smtClean="0"/>
              <a:t>bäri</a:t>
            </a:r>
            <a:r>
              <a:rPr lang="tr-TR" b="1" dirty="0" smtClean="0"/>
              <a:t>, </a:t>
            </a:r>
            <a:r>
              <a:rPr lang="tr-TR" b="1" dirty="0" err="1" smtClean="0"/>
              <a:t>tarapyndan</a:t>
            </a:r>
            <a:r>
              <a:rPr lang="tr-TR" b="1" dirty="0" smtClean="0"/>
              <a:t>, sary, </a:t>
            </a:r>
            <a:r>
              <a:rPr lang="tr-TR" b="1" dirty="0" err="1" smtClean="0"/>
              <a:t>saýy</a:t>
            </a:r>
            <a:r>
              <a:rPr lang="tr-TR" b="1" dirty="0" smtClean="0"/>
              <a:t>, </a:t>
            </a:r>
            <a:r>
              <a:rPr lang="tr-TR" b="1" dirty="0" err="1" smtClean="0"/>
              <a:t>hökmünde</a:t>
            </a:r>
            <a:r>
              <a:rPr lang="tr-TR" b="1" dirty="0" smtClean="0"/>
              <a:t>,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 </a:t>
            </a:r>
            <a:r>
              <a:rPr lang="tr-TR" b="1" dirty="0" err="1" smtClean="0"/>
              <a:t>mynasybetli</a:t>
            </a:r>
            <a:r>
              <a:rPr lang="tr-TR" b="1" dirty="0" smtClean="0"/>
              <a:t>, </a:t>
            </a:r>
            <a:r>
              <a:rPr lang="tr-TR" b="1" dirty="0" err="1" smtClean="0"/>
              <a:t>taýdan</a:t>
            </a:r>
            <a:r>
              <a:rPr lang="tr-TR" b="1" dirty="0" smtClean="0"/>
              <a:t>, </a:t>
            </a:r>
            <a:r>
              <a:rPr lang="tr-TR" b="1" dirty="0" err="1" smtClean="0"/>
              <a:t>çenli</a:t>
            </a:r>
            <a:r>
              <a:rPr lang="tr-TR" b="1" dirty="0" smtClean="0"/>
              <a:t>, </a:t>
            </a:r>
            <a:r>
              <a:rPr lang="tr-TR" b="1" dirty="0" err="1" smtClean="0"/>
              <a:t>çemeli</a:t>
            </a:r>
            <a:r>
              <a:rPr lang="tr-TR" b="1" dirty="0" smtClean="0"/>
              <a:t>, </a:t>
            </a:r>
            <a:r>
              <a:rPr lang="tr-TR" b="1" dirty="0" err="1" smtClean="0"/>
              <a:t>çemesinde</a:t>
            </a:r>
            <a:r>
              <a:rPr lang="tr-TR" b="1" dirty="0" smtClean="0"/>
              <a:t>, </a:t>
            </a:r>
            <a:r>
              <a:rPr lang="tr-TR" b="1" dirty="0" err="1" smtClean="0"/>
              <a:t>möçberli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töweregi</a:t>
            </a:r>
            <a:r>
              <a:rPr lang="tr-TR" b="1" dirty="0" smtClean="0"/>
              <a:t>, </a:t>
            </a:r>
            <a:r>
              <a:rPr lang="tr-TR" b="1" dirty="0" err="1" smtClean="0"/>
              <a:t>çemeleri</a:t>
            </a:r>
            <a:r>
              <a:rPr lang="tr-TR" b="1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1980</TotalTime>
  <Words>1708</Words>
  <Application>Microsoft Office PowerPoint</Application>
  <PresentationFormat>Ekran Gösterisi (4:3)</PresentationFormat>
  <Paragraphs>355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</vt:lpstr>
      <vt:lpstr>Moda Tasarımı</vt:lpstr>
      <vt:lpstr>ANKARA ÜNİVERSİTESİ DİL VE TARİH-COĞRAFYA FAKÜLTESİ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276</cp:revision>
  <dcterms:created xsi:type="dcterms:W3CDTF">2016-09-19T14:10:52Z</dcterms:created>
  <dcterms:modified xsi:type="dcterms:W3CDTF">2018-04-24T06:37:29Z</dcterms:modified>
</cp:coreProperties>
</file>