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3" r:id="rId4"/>
    <p:sldId id="261" r:id="rId5"/>
    <p:sldId id="262" r:id="rId6"/>
    <p:sldId id="275" r:id="rId7"/>
    <p:sldId id="264" r:id="rId8"/>
    <p:sldId id="260" r:id="rId9"/>
    <p:sldId id="265" r:id="rId10"/>
    <p:sldId id="266" r:id="rId11"/>
    <p:sldId id="268" r:id="rId12"/>
    <p:sldId id="267" r:id="rId13"/>
    <p:sldId id="269" r:id="rId14"/>
    <p:sldId id="270" r:id="rId15"/>
    <p:sldId id="271" r:id="rId16"/>
    <p:sldId id="272" r:id="rId17"/>
    <p:sldId id="274" r:id="rId18"/>
    <p:sldId id="273" r:id="rId19"/>
    <p:sldId id="25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12"/>
  </p:normalViewPr>
  <p:slideViewPr>
    <p:cSldViewPr snapToGrid="0" snapToObjects="1">
      <p:cViewPr varScale="1">
        <p:scale>
          <a:sx n="132" d="100"/>
          <a:sy n="132" d="100"/>
        </p:scale>
        <p:origin x="173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F82355B2-B186-F34D-BD35-7CCC537F19CA}"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190353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82355B2-B186-F34D-BD35-7CCC537F19CA}"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142782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82355B2-B186-F34D-BD35-7CCC537F19CA}"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405047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82355B2-B186-F34D-BD35-7CCC537F19CA}"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33088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F82355B2-B186-F34D-BD35-7CCC537F19CA}"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28532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F82355B2-B186-F34D-BD35-7CCC537F19CA}"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222123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F82355B2-B186-F34D-BD35-7CCC537F19CA}" type="datetimeFigureOut">
              <a:rPr lang="en-US" smtClean="0"/>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138047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F82355B2-B186-F34D-BD35-7CCC537F19CA}"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416223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355B2-B186-F34D-BD35-7CCC537F19CA}"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237235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82355B2-B186-F34D-BD35-7CCC537F19CA}"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257619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82355B2-B186-F34D-BD35-7CCC537F19CA}"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17A1-A52A-8741-BD43-D4893E555743}" type="slidenum">
              <a:rPr lang="en-US" smtClean="0"/>
              <a:t>‹#›</a:t>
            </a:fld>
            <a:endParaRPr lang="en-US"/>
          </a:p>
        </p:txBody>
      </p:sp>
    </p:spTree>
    <p:extLst>
      <p:ext uri="{BB962C8B-B14F-4D97-AF65-F5344CB8AC3E}">
        <p14:creationId xmlns:p14="http://schemas.microsoft.com/office/powerpoint/2010/main" val="115777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355B2-B186-F34D-BD35-7CCC537F19CA}" type="datetimeFigureOut">
              <a:rPr lang="en-US" smtClean="0"/>
              <a:t>12/7/17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B17A1-A52A-8741-BD43-D4893E555743}" type="slidenum">
              <a:rPr lang="en-US" smtClean="0"/>
              <a:t>‹#›</a:t>
            </a:fld>
            <a:endParaRPr lang="en-US"/>
          </a:p>
        </p:txBody>
      </p:sp>
    </p:spTree>
    <p:extLst>
      <p:ext uri="{BB962C8B-B14F-4D97-AF65-F5344CB8AC3E}">
        <p14:creationId xmlns:p14="http://schemas.microsoft.com/office/powerpoint/2010/main" val="324523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Bilim</a:t>
            </a:r>
            <a:endParaRPr lang="en-US" dirty="0"/>
          </a:p>
        </p:txBody>
      </p:sp>
      <p:sp>
        <p:nvSpPr>
          <p:cNvPr id="3" name="Subtitle 2"/>
          <p:cNvSpPr>
            <a:spLocks noGrp="1"/>
          </p:cNvSpPr>
          <p:nvPr>
            <p:ph type="subTitle" idx="1"/>
          </p:nvPr>
        </p:nvSpPr>
        <p:spPr/>
        <p:txBody>
          <a:bodyPr/>
          <a:lstStyle/>
          <a:p>
            <a:r>
              <a:rPr lang="en-US" dirty="0" smtClean="0"/>
              <a:t>Prof. Dr. </a:t>
            </a:r>
            <a:r>
              <a:rPr lang="en-US" dirty="0" err="1" smtClean="0"/>
              <a:t>Hilal</a:t>
            </a:r>
            <a:r>
              <a:rPr lang="en-US" dirty="0" smtClean="0"/>
              <a:t> </a:t>
            </a:r>
            <a:r>
              <a:rPr lang="en-US" dirty="0" err="1" smtClean="0"/>
              <a:t>Özdağ</a:t>
            </a:r>
            <a:endParaRPr lang="en-US" dirty="0"/>
          </a:p>
        </p:txBody>
      </p:sp>
    </p:spTree>
    <p:extLst>
      <p:ext uri="{BB962C8B-B14F-4D97-AF65-F5344CB8AC3E}">
        <p14:creationId xmlns:p14="http://schemas.microsoft.com/office/powerpoint/2010/main" val="201058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Rene Descartes </a:t>
            </a:r>
            <a:r>
              <a:rPr lang="en-US" dirty="0" smtClean="0"/>
              <a:t/>
            </a:r>
            <a:br>
              <a:rPr lang="en-US" dirty="0" smtClean="0"/>
            </a:br>
            <a:r>
              <a:rPr lang="en-US" dirty="0" smtClean="0"/>
              <a:t>1596</a:t>
            </a:r>
            <a:r>
              <a:rPr lang="en-US" dirty="0"/>
              <a:t>–</a:t>
            </a:r>
            <a:r>
              <a:rPr lang="en-US" dirty="0" smtClean="0"/>
              <a:t>1650</a:t>
            </a:r>
            <a:endParaRPr lang="en-US" dirty="0"/>
          </a:p>
        </p:txBody>
      </p:sp>
      <p:sp>
        <p:nvSpPr>
          <p:cNvPr id="3" name="Content Placeholder 2"/>
          <p:cNvSpPr>
            <a:spLocks noGrp="1"/>
          </p:cNvSpPr>
          <p:nvPr>
            <p:ph idx="1"/>
          </p:nvPr>
        </p:nvSpPr>
        <p:spPr>
          <a:xfrm>
            <a:off x="457200" y="1762760"/>
            <a:ext cx="8229600" cy="4525963"/>
          </a:xfrm>
        </p:spPr>
        <p:txBody>
          <a:bodyPr>
            <a:normAutofit/>
          </a:bodyPr>
          <a:lstStyle/>
          <a:p>
            <a:pPr marL="0" indent="0" algn="just">
              <a:buNone/>
            </a:pPr>
            <a:endParaRPr lang="en-US" dirty="0" smtClean="0"/>
          </a:p>
          <a:p>
            <a:pPr algn="just"/>
            <a:r>
              <a:rPr lang="en-US" dirty="0" err="1" smtClean="0"/>
              <a:t>Matematikçi</a:t>
            </a:r>
            <a:r>
              <a:rPr lang="en-US" dirty="0" smtClean="0"/>
              <a:t>, </a:t>
            </a:r>
            <a:r>
              <a:rPr lang="en-US" dirty="0" err="1" smtClean="0"/>
              <a:t>bilim</a:t>
            </a:r>
            <a:r>
              <a:rPr lang="en-US" dirty="0" smtClean="0"/>
              <a:t> </a:t>
            </a:r>
            <a:r>
              <a:rPr lang="en-US" dirty="0" err="1" smtClean="0"/>
              <a:t>insanı</a:t>
            </a:r>
            <a:r>
              <a:rPr lang="en-US" dirty="0" smtClean="0"/>
              <a:t>, </a:t>
            </a:r>
            <a:r>
              <a:rPr lang="en-US" dirty="0" err="1" smtClean="0"/>
              <a:t>filozof</a:t>
            </a:r>
            <a:r>
              <a:rPr lang="en-US" dirty="0" smtClean="0"/>
              <a:t>. Descartes </a:t>
            </a:r>
            <a:r>
              <a:rPr lang="en-US" dirty="0" err="1" smtClean="0"/>
              <a:t>bilimsel</a:t>
            </a:r>
            <a:r>
              <a:rPr lang="en-US" dirty="0" smtClean="0"/>
              <a:t> </a:t>
            </a:r>
            <a:r>
              <a:rPr lang="en-US" dirty="0" err="1" smtClean="0"/>
              <a:t>metod</a:t>
            </a:r>
            <a:r>
              <a:rPr lang="en-US" dirty="0" smtClean="0"/>
              <a:t> </a:t>
            </a:r>
            <a:r>
              <a:rPr lang="en-US" dirty="0" err="1" smtClean="0"/>
              <a:t>olarak</a:t>
            </a:r>
            <a:r>
              <a:rPr lang="en-US" dirty="0" smtClean="0"/>
              <a:t> ilk </a:t>
            </a:r>
            <a:r>
              <a:rPr lang="en-US" dirty="0" err="1" smtClean="0"/>
              <a:t>prensiplerden</a:t>
            </a:r>
            <a:r>
              <a:rPr lang="en-US" dirty="0" smtClean="0"/>
              <a:t> </a:t>
            </a:r>
            <a:r>
              <a:rPr lang="en-US" dirty="0" err="1" smtClean="0"/>
              <a:t>yapılan</a:t>
            </a:r>
            <a:r>
              <a:rPr lang="en-US" dirty="0" smtClean="0"/>
              <a:t> </a:t>
            </a:r>
            <a:r>
              <a:rPr lang="en-US" dirty="0" err="1" smtClean="0"/>
              <a:t>tümdengelim</a:t>
            </a:r>
            <a:r>
              <a:rPr lang="en-US" dirty="0" smtClean="0"/>
              <a:t> </a:t>
            </a:r>
            <a:r>
              <a:rPr lang="en-US" dirty="0" err="1" smtClean="0"/>
              <a:t>yaklaşımını</a:t>
            </a:r>
            <a:r>
              <a:rPr lang="en-US" dirty="0" smtClean="0"/>
              <a:t> </a:t>
            </a:r>
            <a:r>
              <a:rPr lang="en-US" dirty="0" err="1" smtClean="0"/>
              <a:t>destekler</a:t>
            </a:r>
            <a:r>
              <a:rPr lang="en-US" dirty="0" smtClean="0"/>
              <a:t>. İmam-</a:t>
            </a:r>
            <a:r>
              <a:rPr lang="en-US" dirty="0" err="1" smtClean="0"/>
              <a:t>ı</a:t>
            </a:r>
            <a:r>
              <a:rPr lang="en-US" dirty="0" smtClean="0"/>
              <a:t> </a:t>
            </a:r>
            <a:r>
              <a:rPr lang="en-US" dirty="0" err="1" smtClean="0"/>
              <a:t>Gazali’nin</a:t>
            </a:r>
            <a:r>
              <a:rPr lang="en-US" dirty="0" smtClean="0"/>
              <a:t> </a:t>
            </a:r>
            <a:r>
              <a:rPr lang="en-US" dirty="0" err="1" smtClean="0"/>
              <a:t>şüpheciliğinden</a:t>
            </a:r>
            <a:r>
              <a:rPr lang="en-US" dirty="0" smtClean="0"/>
              <a:t> </a:t>
            </a:r>
            <a:r>
              <a:rPr lang="en-US" dirty="0" err="1" smtClean="0"/>
              <a:t>etkinlendiği</a:t>
            </a:r>
            <a:r>
              <a:rPr lang="en-US" dirty="0" smtClean="0"/>
              <a:t> </a:t>
            </a:r>
            <a:r>
              <a:rPr lang="en-US" dirty="0" err="1" smtClean="0"/>
              <a:t>bilinir</a:t>
            </a:r>
            <a:r>
              <a:rPr lang="en-US" dirty="0" smtClean="0"/>
              <a:t>. </a:t>
            </a:r>
            <a:r>
              <a:rPr lang="en-US" dirty="0" err="1" smtClean="0"/>
              <a:t>Fikir</a:t>
            </a:r>
            <a:r>
              <a:rPr lang="en-US" dirty="0" smtClean="0"/>
              <a:t> </a:t>
            </a:r>
            <a:r>
              <a:rPr lang="en-US" dirty="0" err="1" smtClean="0"/>
              <a:t>ve</a:t>
            </a:r>
            <a:r>
              <a:rPr lang="en-US" dirty="0" smtClean="0"/>
              <a:t> </a:t>
            </a:r>
            <a:r>
              <a:rPr lang="en-US" dirty="0" err="1" smtClean="0"/>
              <a:t>matematiği</a:t>
            </a:r>
            <a:r>
              <a:rPr lang="en-US" dirty="0" smtClean="0"/>
              <a:t> </a:t>
            </a:r>
            <a:r>
              <a:rPr lang="en-US" dirty="0" err="1" smtClean="0"/>
              <a:t>Newton’ı</a:t>
            </a:r>
            <a:r>
              <a:rPr lang="en-US" dirty="0" smtClean="0"/>
              <a:t> </a:t>
            </a:r>
            <a:r>
              <a:rPr lang="en-US" dirty="0" err="1" smtClean="0"/>
              <a:t>etkilemiştir</a:t>
            </a:r>
            <a:r>
              <a:rPr lang="en-US" dirty="0" smtClean="0"/>
              <a:t>.    </a:t>
            </a:r>
          </a:p>
        </p:txBody>
      </p:sp>
      <p:pic>
        <p:nvPicPr>
          <p:cNvPr id="4" name="Picture 3"/>
          <p:cNvPicPr>
            <a:picLocks noChangeAspect="1"/>
          </p:cNvPicPr>
          <p:nvPr/>
        </p:nvPicPr>
        <p:blipFill>
          <a:blip r:embed="rId2"/>
          <a:stretch>
            <a:fillRect/>
          </a:stretch>
        </p:blipFill>
        <p:spPr>
          <a:xfrm>
            <a:off x="6900877" y="0"/>
            <a:ext cx="2243123" cy="2273300"/>
          </a:xfrm>
          <a:prstGeom prst="rect">
            <a:avLst/>
          </a:prstGeom>
        </p:spPr>
      </p:pic>
      <p:sp>
        <p:nvSpPr>
          <p:cNvPr id="5" name="Rectangle 4"/>
          <p:cNvSpPr/>
          <p:nvPr/>
        </p:nvSpPr>
        <p:spPr>
          <a:xfrm>
            <a:off x="213360" y="117178"/>
            <a:ext cx="4572000" cy="2031325"/>
          </a:xfrm>
          <a:prstGeom prst="rect">
            <a:avLst/>
          </a:prstGeom>
          <a:ln w="57150" cmpd="thickThin">
            <a:solidFill>
              <a:schemeClr val="tx1"/>
            </a:solidFill>
          </a:ln>
        </p:spPr>
        <p:txBody>
          <a:bodyPr>
            <a:spAutoFit/>
          </a:bodyPr>
          <a:lstStyle/>
          <a:p>
            <a:pPr algn="just"/>
            <a:r>
              <a:rPr lang="en-US" dirty="0"/>
              <a:t>Deduction — method of reasoning in which a conclusion is logically reached from premises. For example, if we know the current relative positions of the moon, sun, and Earth, as well as exactly how these move with respect to one another, we can deduce the date and location of the next solar eclipse.</a:t>
            </a:r>
          </a:p>
        </p:txBody>
      </p:sp>
    </p:spTree>
    <p:extLst>
      <p:ext uri="{BB962C8B-B14F-4D97-AF65-F5344CB8AC3E}">
        <p14:creationId xmlns:p14="http://schemas.microsoft.com/office/powerpoint/2010/main" val="103590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Piere</a:t>
            </a:r>
            <a:r>
              <a:rPr lang="en-US" dirty="0"/>
              <a:t> </a:t>
            </a:r>
            <a:r>
              <a:rPr lang="en-US" dirty="0" err="1"/>
              <a:t>Duhem</a:t>
            </a:r>
            <a:r>
              <a:rPr lang="en-US" dirty="0"/>
              <a:t> </a:t>
            </a:r>
            <a:r>
              <a:rPr lang="en-US" dirty="0" smtClean="0"/>
              <a:t/>
            </a:r>
            <a:br>
              <a:rPr lang="en-US" dirty="0" smtClean="0"/>
            </a:br>
            <a:r>
              <a:rPr lang="en-US" dirty="0" smtClean="0"/>
              <a:t>1861</a:t>
            </a:r>
            <a:r>
              <a:rPr lang="en-US" dirty="0"/>
              <a:t>–</a:t>
            </a:r>
            <a:r>
              <a:rPr lang="en-US" dirty="0" smtClean="0"/>
              <a:t>1916 </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r>
              <a:rPr lang="en-US" dirty="0" err="1" smtClean="0"/>
              <a:t>Fizikçi</a:t>
            </a:r>
            <a:r>
              <a:rPr lang="en-US" dirty="0" smtClean="0"/>
              <a:t> </a:t>
            </a:r>
            <a:r>
              <a:rPr lang="en-US" dirty="0" err="1" smtClean="0"/>
              <a:t>ve</a:t>
            </a:r>
            <a:r>
              <a:rPr lang="en-US" dirty="0" smtClean="0"/>
              <a:t> </a:t>
            </a:r>
            <a:r>
              <a:rPr lang="en-US" dirty="0" err="1" smtClean="0"/>
              <a:t>filozof</a:t>
            </a:r>
            <a:r>
              <a:rPr lang="en-US" dirty="0" smtClean="0"/>
              <a:t>. </a:t>
            </a:r>
            <a:r>
              <a:rPr lang="en-US" dirty="0" err="1" smtClean="0"/>
              <a:t>Ampirisizmin</a:t>
            </a:r>
            <a:r>
              <a:rPr lang="en-US" dirty="0" smtClean="0"/>
              <a:t> </a:t>
            </a:r>
            <a:r>
              <a:rPr lang="en-US" dirty="0" err="1" smtClean="0"/>
              <a:t>aşırı</a:t>
            </a:r>
            <a:r>
              <a:rPr lang="en-US" dirty="0" smtClean="0"/>
              <a:t> </a:t>
            </a:r>
            <a:r>
              <a:rPr lang="en-US" dirty="0" err="1" smtClean="0"/>
              <a:t>formunu</a:t>
            </a:r>
            <a:r>
              <a:rPr lang="en-US" dirty="0" smtClean="0"/>
              <a:t> </a:t>
            </a:r>
            <a:r>
              <a:rPr lang="en-US" dirty="0" err="1" smtClean="0"/>
              <a:t>savunmuştur</a:t>
            </a:r>
            <a:r>
              <a:rPr lang="en-US" dirty="0" smtClean="0"/>
              <a:t>. Atom </a:t>
            </a:r>
            <a:r>
              <a:rPr lang="en-US" dirty="0" err="1" smtClean="0"/>
              <a:t>ve</a:t>
            </a:r>
            <a:r>
              <a:rPr lang="en-US" dirty="0" smtClean="0"/>
              <a:t> </a:t>
            </a:r>
            <a:r>
              <a:rPr lang="en-US" dirty="0" err="1" smtClean="0"/>
              <a:t>molekül</a:t>
            </a:r>
            <a:r>
              <a:rPr lang="en-US" dirty="0" smtClean="0"/>
              <a:t> </a:t>
            </a:r>
            <a:r>
              <a:rPr lang="en-US" dirty="0" err="1" smtClean="0"/>
              <a:t>gibi</a:t>
            </a:r>
            <a:r>
              <a:rPr lang="en-US" dirty="0" smtClean="0"/>
              <a:t> </a:t>
            </a:r>
            <a:r>
              <a:rPr lang="en-US" dirty="0" err="1" smtClean="0"/>
              <a:t>gözlemlenemeyen</a:t>
            </a:r>
            <a:r>
              <a:rPr lang="en-US" dirty="0" smtClean="0"/>
              <a:t> </a:t>
            </a:r>
            <a:r>
              <a:rPr lang="en-US" dirty="0" err="1" smtClean="0"/>
              <a:t>ve</a:t>
            </a:r>
            <a:r>
              <a:rPr lang="en-US" dirty="0" smtClean="0"/>
              <a:t> </a:t>
            </a:r>
            <a:r>
              <a:rPr lang="en-US" dirty="0" err="1" smtClean="0"/>
              <a:t>teorilerimize</a:t>
            </a:r>
            <a:r>
              <a:rPr lang="en-US" dirty="0" smtClean="0"/>
              <a:t> </a:t>
            </a:r>
            <a:r>
              <a:rPr lang="en-US" dirty="0" err="1" smtClean="0"/>
              <a:t>dayanarak</a:t>
            </a:r>
            <a:r>
              <a:rPr lang="en-US" dirty="0" smtClean="0"/>
              <a:t> </a:t>
            </a:r>
            <a:r>
              <a:rPr lang="en-US" dirty="0" err="1" smtClean="0"/>
              <a:t>tahmin</a:t>
            </a:r>
            <a:r>
              <a:rPr lang="en-US" dirty="0" smtClean="0"/>
              <a:t> </a:t>
            </a:r>
            <a:r>
              <a:rPr lang="en-US" dirty="0" err="1" smtClean="0"/>
              <a:t>ettiğimiz</a:t>
            </a:r>
            <a:r>
              <a:rPr lang="en-US" dirty="0" smtClean="0"/>
              <a:t> </a:t>
            </a:r>
            <a:r>
              <a:rPr lang="en-US" dirty="0" err="1" smtClean="0"/>
              <a:t>varlıkların</a:t>
            </a:r>
            <a:r>
              <a:rPr lang="en-US" dirty="0" smtClean="0"/>
              <a:t> </a:t>
            </a:r>
            <a:r>
              <a:rPr lang="en-US" dirty="0" err="1" smtClean="0"/>
              <a:t>gerçekliğinden</a:t>
            </a:r>
            <a:r>
              <a:rPr lang="en-US" dirty="0" smtClean="0"/>
              <a:t> </a:t>
            </a:r>
            <a:r>
              <a:rPr lang="en-US" dirty="0" err="1" smtClean="0"/>
              <a:t>sonuçlara</a:t>
            </a:r>
            <a:r>
              <a:rPr lang="en-US" dirty="0" smtClean="0"/>
              <a:t> </a:t>
            </a:r>
            <a:r>
              <a:rPr lang="en-US" dirty="0" err="1" smtClean="0"/>
              <a:t>varamayacağımızı</a:t>
            </a:r>
            <a:r>
              <a:rPr lang="en-US" dirty="0" smtClean="0"/>
              <a:t> </a:t>
            </a:r>
            <a:r>
              <a:rPr lang="en-US" dirty="0" err="1" smtClean="0"/>
              <a:t>savunmuştur</a:t>
            </a:r>
            <a:r>
              <a:rPr lang="en-US" dirty="0" smtClean="0"/>
              <a:t>.  </a:t>
            </a:r>
          </a:p>
        </p:txBody>
      </p:sp>
      <p:pic>
        <p:nvPicPr>
          <p:cNvPr id="4" name="Picture 3"/>
          <p:cNvPicPr>
            <a:picLocks noChangeAspect="1"/>
          </p:cNvPicPr>
          <p:nvPr/>
        </p:nvPicPr>
        <p:blipFill>
          <a:blip r:embed="rId2"/>
          <a:stretch>
            <a:fillRect/>
          </a:stretch>
        </p:blipFill>
        <p:spPr>
          <a:xfrm>
            <a:off x="0" y="0"/>
            <a:ext cx="1635760" cy="2167382"/>
          </a:xfrm>
          <a:prstGeom prst="rect">
            <a:avLst/>
          </a:prstGeom>
        </p:spPr>
      </p:pic>
    </p:spTree>
    <p:extLst>
      <p:ext uri="{BB962C8B-B14F-4D97-AF65-F5344CB8AC3E}">
        <p14:creationId xmlns:p14="http://schemas.microsoft.com/office/powerpoint/2010/main" val="415527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Carl </a:t>
            </a:r>
            <a:r>
              <a:rPr lang="en-US" dirty="0" err="1"/>
              <a:t>Hempel</a:t>
            </a:r>
            <a:r>
              <a:rPr lang="en-US" dirty="0"/>
              <a:t> </a:t>
            </a:r>
            <a:r>
              <a:rPr lang="en-US" dirty="0" smtClean="0"/>
              <a:t/>
            </a:r>
            <a:br>
              <a:rPr lang="en-US" dirty="0" smtClean="0"/>
            </a:br>
            <a:r>
              <a:rPr lang="en-US" dirty="0" smtClean="0"/>
              <a:t>1905</a:t>
            </a:r>
            <a:r>
              <a:rPr lang="en-US" dirty="0"/>
              <a:t>-</a:t>
            </a:r>
            <a:r>
              <a:rPr lang="en-US" dirty="0" smtClean="0"/>
              <a:t>1997</a:t>
            </a:r>
            <a:endParaRPr lang="en-US" dirty="0"/>
          </a:p>
        </p:txBody>
      </p:sp>
      <p:sp>
        <p:nvSpPr>
          <p:cNvPr id="3" name="Content Placeholder 2"/>
          <p:cNvSpPr>
            <a:spLocks noGrp="1"/>
          </p:cNvSpPr>
          <p:nvPr>
            <p:ph idx="1"/>
          </p:nvPr>
        </p:nvSpPr>
        <p:spPr>
          <a:xfrm>
            <a:off x="457200" y="2096434"/>
            <a:ext cx="8229600" cy="4525963"/>
          </a:xfrm>
        </p:spPr>
        <p:txBody>
          <a:bodyPr>
            <a:normAutofit/>
          </a:bodyPr>
          <a:lstStyle/>
          <a:p>
            <a:pPr marL="0" indent="0" algn="just">
              <a:buNone/>
            </a:pPr>
            <a:endParaRPr lang="en-US" dirty="0" smtClean="0"/>
          </a:p>
          <a:p>
            <a:pPr algn="just"/>
            <a:r>
              <a:rPr lang="en-US" dirty="0" err="1" smtClean="0"/>
              <a:t>Bilimsel</a:t>
            </a:r>
            <a:r>
              <a:rPr lang="en-US" dirty="0" smtClean="0"/>
              <a:t> </a:t>
            </a:r>
            <a:r>
              <a:rPr lang="en-US" dirty="0" err="1" smtClean="0"/>
              <a:t>açıklama</a:t>
            </a:r>
            <a:r>
              <a:rPr lang="en-US" dirty="0" smtClean="0"/>
              <a:t> </a:t>
            </a:r>
            <a:r>
              <a:rPr lang="en-US" dirty="0" err="1" smtClean="0"/>
              <a:t>ve</a:t>
            </a:r>
            <a:r>
              <a:rPr lang="en-US" dirty="0" smtClean="0"/>
              <a:t> </a:t>
            </a:r>
            <a:r>
              <a:rPr lang="en-US" dirty="0" err="1" smtClean="0"/>
              <a:t>teori</a:t>
            </a:r>
            <a:r>
              <a:rPr lang="en-US" dirty="0" smtClean="0"/>
              <a:t> </a:t>
            </a:r>
            <a:r>
              <a:rPr lang="en-US" dirty="0" err="1" smtClean="0"/>
              <a:t>doğrulanması</a:t>
            </a:r>
            <a:r>
              <a:rPr lang="en-US" dirty="0" smtClean="0"/>
              <a:t> </a:t>
            </a:r>
            <a:r>
              <a:rPr lang="en-US" dirty="0" err="1" smtClean="0"/>
              <a:t>ile</a:t>
            </a:r>
            <a:r>
              <a:rPr lang="en-US" dirty="0" smtClean="0"/>
              <a:t> </a:t>
            </a:r>
            <a:r>
              <a:rPr lang="en-US" dirty="0" err="1" smtClean="0"/>
              <a:t>ilgili</a:t>
            </a:r>
            <a:r>
              <a:rPr lang="en-US" dirty="0" smtClean="0"/>
              <a:t> </a:t>
            </a:r>
            <a:r>
              <a:rPr lang="en-US" dirty="0" err="1" smtClean="0"/>
              <a:t>etkili</a:t>
            </a:r>
            <a:r>
              <a:rPr lang="en-US" dirty="0" smtClean="0"/>
              <a:t> </a:t>
            </a:r>
            <a:r>
              <a:rPr lang="en-US" dirty="0" err="1" smtClean="0"/>
              <a:t>teoriler</a:t>
            </a:r>
            <a:r>
              <a:rPr lang="en-US" dirty="0" smtClean="0"/>
              <a:t> </a:t>
            </a:r>
            <a:r>
              <a:rPr lang="en-US" dirty="0" err="1" smtClean="0"/>
              <a:t>geliştirmiştir</a:t>
            </a:r>
            <a:r>
              <a:rPr lang="en-US" dirty="0" smtClean="0"/>
              <a:t>. </a:t>
            </a:r>
            <a:r>
              <a:rPr lang="en-US" dirty="0" err="1" smtClean="0"/>
              <a:t>Bir</a:t>
            </a:r>
            <a:r>
              <a:rPr lang="en-US" dirty="0" smtClean="0"/>
              <a:t> </a:t>
            </a:r>
            <a:r>
              <a:rPr lang="en-US" dirty="0" err="1" smtClean="0"/>
              <a:t>fenomenin</a:t>
            </a:r>
            <a:r>
              <a:rPr lang="en-US" dirty="0" smtClean="0"/>
              <a:t> </a:t>
            </a:r>
            <a:r>
              <a:rPr lang="en-US" dirty="0" err="1" smtClean="0"/>
              <a:t>ancak</a:t>
            </a:r>
            <a:r>
              <a:rPr lang="en-US" dirty="0" smtClean="0"/>
              <a:t> </a:t>
            </a:r>
            <a:r>
              <a:rPr lang="en-US" dirty="0" err="1" smtClean="0"/>
              <a:t>doğa</a:t>
            </a:r>
            <a:r>
              <a:rPr lang="en-US" dirty="0" smtClean="0"/>
              <a:t> </a:t>
            </a:r>
            <a:r>
              <a:rPr lang="en-US" dirty="0" err="1" smtClean="0"/>
              <a:t>kanununun</a:t>
            </a:r>
            <a:r>
              <a:rPr lang="en-US" dirty="0" smtClean="0"/>
              <a:t> </a:t>
            </a:r>
            <a:r>
              <a:rPr lang="en-US" dirty="0" err="1" smtClean="0"/>
              <a:t>mantıklı</a:t>
            </a:r>
            <a:r>
              <a:rPr lang="en-US" dirty="0" smtClean="0"/>
              <a:t> </a:t>
            </a:r>
            <a:r>
              <a:rPr lang="en-US" dirty="0" err="1" smtClean="0"/>
              <a:t>bir</a:t>
            </a:r>
            <a:r>
              <a:rPr lang="en-US" dirty="0" smtClean="0"/>
              <a:t> </a:t>
            </a:r>
            <a:r>
              <a:rPr lang="en-US" dirty="0" err="1" smtClean="0"/>
              <a:t>sonucu</a:t>
            </a:r>
            <a:r>
              <a:rPr lang="en-US" dirty="0" smtClean="0"/>
              <a:t> </a:t>
            </a:r>
            <a:r>
              <a:rPr lang="en-US" dirty="0" err="1" smtClean="0"/>
              <a:t>olarak</a:t>
            </a:r>
            <a:r>
              <a:rPr lang="en-US" dirty="0" smtClean="0"/>
              <a:t> </a:t>
            </a:r>
            <a:r>
              <a:rPr lang="en-US" dirty="0" err="1" smtClean="0"/>
              <a:t>görüldüğünde</a:t>
            </a:r>
            <a:r>
              <a:rPr lang="en-US" dirty="0" smtClean="0"/>
              <a:t> </a:t>
            </a:r>
            <a:r>
              <a:rPr lang="en-US" dirty="0" err="1" smtClean="0"/>
              <a:t>açıklanmış</a:t>
            </a:r>
            <a:r>
              <a:rPr lang="en-US" dirty="0" smtClean="0"/>
              <a:t> </a:t>
            </a:r>
            <a:r>
              <a:rPr lang="en-US" dirty="0" err="1" smtClean="0"/>
              <a:t>olacağını</a:t>
            </a:r>
            <a:r>
              <a:rPr lang="en-US" dirty="0" smtClean="0"/>
              <a:t> </a:t>
            </a:r>
            <a:r>
              <a:rPr lang="en-US" dirty="0" err="1" smtClean="0"/>
              <a:t>savunmuştur</a:t>
            </a:r>
            <a:r>
              <a:rPr lang="en-US" dirty="0" smtClean="0"/>
              <a:t>. </a:t>
            </a:r>
          </a:p>
        </p:txBody>
      </p:sp>
      <p:pic>
        <p:nvPicPr>
          <p:cNvPr id="4" name="Picture 3"/>
          <p:cNvPicPr>
            <a:picLocks noChangeAspect="1"/>
          </p:cNvPicPr>
          <p:nvPr/>
        </p:nvPicPr>
        <p:blipFill>
          <a:blip r:embed="rId2"/>
          <a:stretch>
            <a:fillRect/>
          </a:stretch>
        </p:blipFill>
        <p:spPr>
          <a:xfrm>
            <a:off x="7213600" y="-1"/>
            <a:ext cx="1930400" cy="2620543"/>
          </a:xfrm>
          <a:prstGeom prst="rect">
            <a:avLst/>
          </a:prstGeom>
        </p:spPr>
      </p:pic>
    </p:spTree>
    <p:extLst>
      <p:ext uri="{BB962C8B-B14F-4D97-AF65-F5344CB8AC3E}">
        <p14:creationId xmlns:p14="http://schemas.microsoft.com/office/powerpoint/2010/main" val="378525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Karl Popper </a:t>
            </a:r>
            <a:r>
              <a:rPr lang="en-US" dirty="0" smtClean="0"/>
              <a:t/>
            </a:r>
            <a:br>
              <a:rPr lang="en-US" dirty="0" smtClean="0"/>
            </a:br>
            <a:r>
              <a:rPr lang="en-US" dirty="0" smtClean="0"/>
              <a:t>1924</a:t>
            </a:r>
            <a:r>
              <a:rPr lang="en-US" dirty="0"/>
              <a:t>-</a:t>
            </a:r>
            <a:r>
              <a:rPr lang="en-US" dirty="0" smtClean="0"/>
              <a:t>1994 </a:t>
            </a:r>
            <a:endParaRPr lang="en-US" dirty="0"/>
          </a:p>
        </p:txBody>
      </p:sp>
      <p:sp>
        <p:nvSpPr>
          <p:cNvPr id="3" name="Content Placeholder 2"/>
          <p:cNvSpPr>
            <a:spLocks noGrp="1"/>
          </p:cNvSpPr>
          <p:nvPr>
            <p:ph idx="1"/>
          </p:nvPr>
        </p:nvSpPr>
        <p:spPr>
          <a:xfrm>
            <a:off x="457200" y="2087880"/>
            <a:ext cx="8229600" cy="4525963"/>
          </a:xfrm>
        </p:spPr>
        <p:txBody>
          <a:bodyPr>
            <a:normAutofit fontScale="92500"/>
          </a:bodyPr>
          <a:lstStyle/>
          <a:p>
            <a:pPr marL="0" indent="0" algn="just">
              <a:buNone/>
            </a:pPr>
            <a:endParaRPr lang="en-US" dirty="0" smtClean="0"/>
          </a:p>
          <a:p>
            <a:pPr algn="just"/>
            <a:r>
              <a:rPr lang="en-US" dirty="0" err="1" smtClean="0"/>
              <a:t>Yanlışlayabilmenin</a:t>
            </a:r>
            <a:r>
              <a:rPr lang="en-US" dirty="0" smtClean="0"/>
              <a:t> (</a:t>
            </a:r>
            <a:r>
              <a:rPr lang="en-US" dirty="0" err="1" smtClean="0"/>
              <a:t>falsifiye</a:t>
            </a:r>
            <a:r>
              <a:rPr lang="en-US" dirty="0" smtClean="0"/>
              <a:t>) </a:t>
            </a:r>
            <a:r>
              <a:rPr lang="en-US" dirty="0" err="1" smtClean="0"/>
              <a:t>bilimsel</a:t>
            </a:r>
            <a:r>
              <a:rPr lang="en-US" dirty="0" smtClean="0"/>
              <a:t> </a:t>
            </a:r>
            <a:r>
              <a:rPr lang="en-US" dirty="0" err="1" smtClean="0"/>
              <a:t>teorilerin</a:t>
            </a:r>
            <a:r>
              <a:rPr lang="en-US" dirty="0" smtClean="0"/>
              <a:t> </a:t>
            </a:r>
            <a:r>
              <a:rPr lang="en-US" dirty="0" err="1" smtClean="0"/>
              <a:t>temeli</a:t>
            </a:r>
            <a:r>
              <a:rPr lang="en-US" dirty="0" smtClean="0"/>
              <a:t> </a:t>
            </a:r>
            <a:r>
              <a:rPr lang="en-US" dirty="0" err="1" smtClean="0"/>
              <a:t>ve</a:t>
            </a:r>
            <a:r>
              <a:rPr lang="en-US" dirty="0" smtClean="0"/>
              <a:t> </a:t>
            </a:r>
            <a:r>
              <a:rPr lang="en-US" dirty="0" err="1" smtClean="0"/>
              <a:t>bilim</a:t>
            </a:r>
            <a:r>
              <a:rPr lang="en-US" dirty="0" smtClean="0"/>
              <a:t> </a:t>
            </a:r>
            <a:r>
              <a:rPr lang="en-US" dirty="0" err="1" smtClean="0"/>
              <a:t>insanlarının</a:t>
            </a:r>
            <a:r>
              <a:rPr lang="en-US" dirty="0" smtClean="0"/>
              <a:t> </a:t>
            </a:r>
            <a:r>
              <a:rPr lang="en-US" dirty="0" err="1" smtClean="0"/>
              <a:t>uygulaması</a:t>
            </a:r>
            <a:r>
              <a:rPr lang="en-US" dirty="0" smtClean="0"/>
              <a:t> </a:t>
            </a:r>
            <a:r>
              <a:rPr lang="en-US" dirty="0" err="1" smtClean="0"/>
              <a:t>gereken</a:t>
            </a:r>
            <a:r>
              <a:rPr lang="en-US" dirty="0" smtClean="0"/>
              <a:t> </a:t>
            </a:r>
            <a:r>
              <a:rPr lang="en-US" dirty="0" err="1" smtClean="0"/>
              <a:t>doğru</a:t>
            </a:r>
            <a:r>
              <a:rPr lang="en-US" dirty="0" smtClean="0"/>
              <a:t> </a:t>
            </a:r>
            <a:r>
              <a:rPr lang="en-US" dirty="0" err="1" smtClean="0"/>
              <a:t>metodoloji</a:t>
            </a:r>
            <a:r>
              <a:rPr lang="en-US" dirty="0" smtClean="0"/>
              <a:t> </a:t>
            </a:r>
            <a:r>
              <a:rPr lang="en-US" dirty="0" err="1" smtClean="0"/>
              <a:t>olduğunu</a:t>
            </a:r>
            <a:r>
              <a:rPr lang="en-US" dirty="0" smtClean="0"/>
              <a:t> </a:t>
            </a:r>
            <a:r>
              <a:rPr lang="en-US" dirty="0" err="1" smtClean="0"/>
              <a:t>savunmuştur</a:t>
            </a:r>
            <a:r>
              <a:rPr lang="en-US" dirty="0" smtClean="0"/>
              <a:t>. </a:t>
            </a:r>
          </a:p>
          <a:p>
            <a:pPr algn="just"/>
            <a:endParaRPr lang="en-US" dirty="0" smtClean="0"/>
          </a:p>
          <a:p>
            <a:pPr algn="just"/>
            <a:r>
              <a:rPr lang="en-US" dirty="0" err="1" smtClean="0"/>
              <a:t>Bilim</a:t>
            </a:r>
            <a:r>
              <a:rPr lang="en-US" dirty="0" smtClean="0"/>
              <a:t> </a:t>
            </a:r>
            <a:r>
              <a:rPr lang="en-US" dirty="0" err="1" smtClean="0"/>
              <a:t>insanlarının</a:t>
            </a:r>
            <a:r>
              <a:rPr lang="en-US" dirty="0" smtClean="0"/>
              <a:t> </a:t>
            </a:r>
            <a:r>
              <a:rPr lang="en-US" dirty="0" err="1" smtClean="0"/>
              <a:t>teorilerine</a:t>
            </a:r>
            <a:r>
              <a:rPr lang="en-US" dirty="0" smtClean="0"/>
              <a:t> her </a:t>
            </a:r>
            <a:r>
              <a:rPr lang="en-US" dirty="0" err="1" smtClean="0"/>
              <a:t>zaman</a:t>
            </a:r>
            <a:r>
              <a:rPr lang="en-US" dirty="0" smtClean="0"/>
              <a:t> </a:t>
            </a:r>
            <a:r>
              <a:rPr lang="en-US" dirty="0" err="1" smtClean="0"/>
              <a:t>şüpheci</a:t>
            </a:r>
            <a:r>
              <a:rPr lang="en-US" dirty="0" smtClean="0"/>
              <a:t> </a:t>
            </a:r>
            <a:r>
              <a:rPr lang="en-US" dirty="0" err="1" smtClean="0"/>
              <a:t>bir</a:t>
            </a:r>
            <a:r>
              <a:rPr lang="en-US" dirty="0" smtClean="0"/>
              <a:t> </a:t>
            </a:r>
            <a:r>
              <a:rPr lang="en-US" dirty="0" err="1" smtClean="0"/>
              <a:t>gözle</a:t>
            </a:r>
            <a:r>
              <a:rPr lang="en-US" dirty="0" smtClean="0"/>
              <a:t> </a:t>
            </a:r>
            <a:r>
              <a:rPr lang="en-US" dirty="0" err="1" smtClean="0"/>
              <a:t>bakması</a:t>
            </a:r>
            <a:r>
              <a:rPr lang="en-US" dirty="0" smtClean="0"/>
              <a:t> </a:t>
            </a:r>
            <a:r>
              <a:rPr lang="en-US" dirty="0" err="1" smtClean="0"/>
              <a:t>ve</a:t>
            </a:r>
            <a:r>
              <a:rPr lang="en-US" dirty="0" smtClean="0"/>
              <a:t> </a:t>
            </a:r>
            <a:r>
              <a:rPr lang="en-US" dirty="0" err="1" smtClean="0"/>
              <a:t>teorilerini</a:t>
            </a:r>
            <a:r>
              <a:rPr lang="en-US" dirty="0" smtClean="0"/>
              <a:t> </a:t>
            </a:r>
            <a:r>
              <a:rPr lang="en-US" dirty="0" err="1" smtClean="0"/>
              <a:t>yanlışlayabilecekleri</a:t>
            </a:r>
            <a:r>
              <a:rPr lang="en-US" dirty="0" smtClean="0"/>
              <a:t> her </a:t>
            </a:r>
            <a:r>
              <a:rPr lang="en-US" dirty="0" err="1" smtClean="0"/>
              <a:t>fırsatı</a:t>
            </a:r>
            <a:r>
              <a:rPr lang="en-US" dirty="0" smtClean="0"/>
              <a:t> </a:t>
            </a:r>
            <a:r>
              <a:rPr lang="en-US" dirty="0" err="1" smtClean="0"/>
              <a:t>değerlendirmeleri</a:t>
            </a:r>
            <a:r>
              <a:rPr lang="en-US" dirty="0" smtClean="0"/>
              <a:t> </a:t>
            </a:r>
            <a:r>
              <a:rPr lang="en-US" dirty="0" err="1" smtClean="0"/>
              <a:t>gerektiğine</a:t>
            </a:r>
            <a:r>
              <a:rPr lang="en-US" dirty="0" smtClean="0"/>
              <a:t> </a:t>
            </a:r>
            <a:r>
              <a:rPr lang="en-US" dirty="0" err="1" smtClean="0"/>
              <a:t>inanmıştır</a:t>
            </a:r>
            <a:r>
              <a:rPr lang="en-US" dirty="0" smtClean="0"/>
              <a:t>. </a:t>
            </a:r>
          </a:p>
        </p:txBody>
      </p:sp>
      <p:pic>
        <p:nvPicPr>
          <p:cNvPr id="4" name="Picture 3"/>
          <p:cNvPicPr>
            <a:picLocks noChangeAspect="1"/>
          </p:cNvPicPr>
          <p:nvPr/>
        </p:nvPicPr>
        <p:blipFill>
          <a:blip r:embed="rId2"/>
          <a:stretch>
            <a:fillRect/>
          </a:stretch>
        </p:blipFill>
        <p:spPr>
          <a:xfrm>
            <a:off x="0" y="0"/>
            <a:ext cx="1846580" cy="2366700"/>
          </a:xfrm>
          <a:prstGeom prst="rect">
            <a:avLst/>
          </a:prstGeom>
        </p:spPr>
      </p:pic>
    </p:spTree>
    <p:extLst>
      <p:ext uri="{BB962C8B-B14F-4D97-AF65-F5344CB8AC3E}">
        <p14:creationId xmlns:p14="http://schemas.microsoft.com/office/powerpoint/2010/main" val="99208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Thomas Kuhn </a:t>
            </a:r>
            <a:r>
              <a:rPr lang="en-US" dirty="0" smtClean="0"/>
              <a:t/>
            </a:r>
            <a:br>
              <a:rPr lang="en-US" dirty="0" smtClean="0"/>
            </a:br>
            <a:r>
              <a:rPr lang="en-US" dirty="0" smtClean="0"/>
              <a:t>1922</a:t>
            </a:r>
            <a:r>
              <a:rPr lang="en-US" dirty="0"/>
              <a:t>-</a:t>
            </a:r>
            <a:r>
              <a:rPr lang="en-US" dirty="0" smtClean="0"/>
              <a:t>1996</a:t>
            </a:r>
            <a:endParaRPr lang="en-US" dirty="0"/>
          </a:p>
        </p:txBody>
      </p:sp>
      <p:sp>
        <p:nvSpPr>
          <p:cNvPr id="3" name="Content Placeholder 2"/>
          <p:cNvSpPr>
            <a:spLocks noGrp="1"/>
          </p:cNvSpPr>
          <p:nvPr>
            <p:ph idx="1"/>
          </p:nvPr>
        </p:nvSpPr>
        <p:spPr>
          <a:xfrm>
            <a:off x="457200" y="2352263"/>
            <a:ext cx="8229600" cy="4525963"/>
          </a:xfrm>
        </p:spPr>
        <p:txBody>
          <a:bodyPr>
            <a:normAutofit fontScale="92500"/>
          </a:bodyPr>
          <a:lstStyle/>
          <a:p>
            <a:pPr marL="0" indent="0" algn="just">
              <a:buNone/>
            </a:pPr>
            <a:endParaRPr lang="en-US" dirty="0" smtClean="0"/>
          </a:p>
          <a:p>
            <a:pPr algn="just"/>
            <a:r>
              <a:rPr lang="en-US" dirty="0" err="1" smtClean="0"/>
              <a:t>Tarihçi</a:t>
            </a:r>
            <a:r>
              <a:rPr lang="en-US" dirty="0" smtClean="0"/>
              <a:t> </a:t>
            </a:r>
            <a:r>
              <a:rPr lang="en-US" dirty="0" err="1" smtClean="0"/>
              <a:t>ve</a:t>
            </a:r>
            <a:r>
              <a:rPr lang="en-US" dirty="0" smtClean="0"/>
              <a:t> </a:t>
            </a:r>
            <a:r>
              <a:rPr lang="en-US" dirty="0" err="1" smtClean="0"/>
              <a:t>filozof</a:t>
            </a:r>
            <a:r>
              <a:rPr lang="en-US" dirty="0" smtClean="0"/>
              <a:t>. </a:t>
            </a:r>
          </a:p>
          <a:p>
            <a:pPr algn="just"/>
            <a:r>
              <a:rPr lang="en-US" dirty="0" smtClean="0"/>
              <a:t>Popper </a:t>
            </a:r>
            <a:r>
              <a:rPr lang="en-US" dirty="0" err="1" smtClean="0"/>
              <a:t>gibi</a:t>
            </a:r>
            <a:r>
              <a:rPr lang="en-US" dirty="0" smtClean="0"/>
              <a:t> </a:t>
            </a:r>
            <a:r>
              <a:rPr lang="en-US" dirty="0" err="1" smtClean="0"/>
              <a:t>mantıksal</a:t>
            </a:r>
            <a:r>
              <a:rPr lang="en-US" dirty="0" smtClean="0"/>
              <a:t> </a:t>
            </a:r>
            <a:r>
              <a:rPr lang="en-US" dirty="0" err="1" smtClean="0"/>
              <a:t>ampirisistler</a:t>
            </a:r>
            <a:r>
              <a:rPr lang="en-US" dirty="0" smtClean="0"/>
              <a:t> </a:t>
            </a:r>
            <a:r>
              <a:rPr lang="en-US" dirty="0" err="1" smtClean="0"/>
              <a:t>tarafından</a:t>
            </a:r>
            <a:r>
              <a:rPr lang="en-US" dirty="0" smtClean="0"/>
              <a:t> </a:t>
            </a:r>
            <a:r>
              <a:rPr lang="en-US" dirty="0" err="1" smtClean="0"/>
              <a:t>oluşturulan</a:t>
            </a:r>
            <a:r>
              <a:rPr lang="en-US" dirty="0" smtClean="0"/>
              <a:t> </a:t>
            </a:r>
            <a:r>
              <a:rPr lang="en-US" dirty="0" err="1" smtClean="0"/>
              <a:t>bilim</a:t>
            </a:r>
            <a:r>
              <a:rPr lang="en-US" dirty="0" smtClean="0"/>
              <a:t> </a:t>
            </a:r>
            <a:r>
              <a:rPr lang="en-US" dirty="0" err="1" smtClean="0"/>
              <a:t>resminin</a:t>
            </a:r>
            <a:r>
              <a:rPr lang="en-US" dirty="0" smtClean="0"/>
              <a:t> </a:t>
            </a:r>
            <a:r>
              <a:rPr lang="en-US" dirty="0" err="1" smtClean="0"/>
              <a:t>bilim</a:t>
            </a:r>
            <a:r>
              <a:rPr lang="en-US" dirty="0" smtClean="0"/>
              <a:t> </a:t>
            </a:r>
            <a:r>
              <a:rPr lang="en-US" dirty="0" err="1" smtClean="0"/>
              <a:t>tarihini</a:t>
            </a:r>
            <a:r>
              <a:rPr lang="en-US" dirty="0" smtClean="0"/>
              <a:t> </a:t>
            </a:r>
            <a:r>
              <a:rPr lang="en-US" dirty="0" err="1" smtClean="0"/>
              <a:t>yansıtmadığını</a:t>
            </a:r>
            <a:r>
              <a:rPr lang="en-US" dirty="0" smtClean="0"/>
              <a:t> </a:t>
            </a:r>
            <a:r>
              <a:rPr lang="en-US" dirty="0" err="1" smtClean="0"/>
              <a:t>savunmuştur</a:t>
            </a:r>
            <a:r>
              <a:rPr lang="en-US" dirty="0" smtClean="0"/>
              <a:t>. </a:t>
            </a:r>
          </a:p>
          <a:p>
            <a:pPr algn="just"/>
            <a:r>
              <a:rPr lang="en-US" dirty="0" smtClean="0"/>
              <a:t>Kuhn </a:t>
            </a:r>
            <a:r>
              <a:rPr lang="en-US" dirty="0" err="1" smtClean="0"/>
              <a:t>bilimi</a:t>
            </a:r>
            <a:r>
              <a:rPr lang="en-US" dirty="0" smtClean="0"/>
              <a:t>, </a:t>
            </a:r>
            <a:r>
              <a:rPr lang="en-US" dirty="0" err="1" smtClean="0"/>
              <a:t>bilim</a:t>
            </a:r>
            <a:r>
              <a:rPr lang="en-US" dirty="0" smtClean="0"/>
              <a:t> </a:t>
            </a:r>
            <a:r>
              <a:rPr lang="en-US" dirty="0" err="1" smtClean="0"/>
              <a:t>insanlarının</a:t>
            </a:r>
            <a:r>
              <a:rPr lang="en-US" dirty="0" smtClean="0"/>
              <a:t> </a:t>
            </a:r>
            <a:r>
              <a:rPr lang="en-US" dirty="0" err="1" smtClean="0"/>
              <a:t>yapbozları</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çerçeve</a:t>
            </a:r>
            <a:r>
              <a:rPr lang="en-US" dirty="0" smtClean="0"/>
              <a:t> </a:t>
            </a:r>
            <a:r>
              <a:rPr lang="en-US" dirty="0" err="1" smtClean="0"/>
              <a:t>veya</a:t>
            </a:r>
            <a:r>
              <a:rPr lang="en-US" dirty="0" smtClean="0"/>
              <a:t> </a:t>
            </a:r>
            <a:r>
              <a:rPr lang="en-US" dirty="0" err="1" smtClean="0"/>
              <a:t>paradigma</a:t>
            </a:r>
            <a:r>
              <a:rPr lang="en-US" dirty="0" smtClean="0"/>
              <a:t> </a:t>
            </a:r>
            <a:r>
              <a:rPr lang="en-US" dirty="0" err="1" smtClean="0"/>
              <a:t>içinde</a:t>
            </a:r>
            <a:r>
              <a:rPr lang="en-US" dirty="0" smtClean="0"/>
              <a:t> </a:t>
            </a:r>
            <a:r>
              <a:rPr lang="en-US" dirty="0" err="1" smtClean="0"/>
              <a:t>çözdüğü</a:t>
            </a:r>
            <a:r>
              <a:rPr lang="en-US" dirty="0" smtClean="0"/>
              <a:t> normal </a:t>
            </a:r>
            <a:r>
              <a:rPr lang="en-US" dirty="0" err="1" smtClean="0"/>
              <a:t>bilim</a:t>
            </a:r>
            <a:r>
              <a:rPr lang="en-US" dirty="0" smtClean="0"/>
              <a:t> </a:t>
            </a:r>
            <a:r>
              <a:rPr lang="en-US" dirty="0" err="1" smtClean="0"/>
              <a:t>ile</a:t>
            </a:r>
            <a:r>
              <a:rPr lang="en-US" dirty="0" smtClean="0"/>
              <a:t> </a:t>
            </a:r>
            <a:r>
              <a:rPr lang="en-US" dirty="0" err="1" smtClean="0"/>
              <a:t>paradigmanın</a:t>
            </a:r>
            <a:r>
              <a:rPr lang="en-US" dirty="0" smtClean="0"/>
              <a:t> </a:t>
            </a:r>
            <a:r>
              <a:rPr lang="en-US" dirty="0" err="1" smtClean="0"/>
              <a:t>devrildiği</a:t>
            </a:r>
            <a:r>
              <a:rPr lang="en-US" dirty="0" smtClean="0"/>
              <a:t> </a:t>
            </a:r>
            <a:r>
              <a:rPr lang="en-US" dirty="0" err="1" smtClean="0"/>
              <a:t>devrimci</a:t>
            </a:r>
            <a:r>
              <a:rPr lang="en-US" dirty="0" smtClean="0"/>
              <a:t> </a:t>
            </a:r>
            <a:r>
              <a:rPr lang="en-US" dirty="0" err="1" smtClean="0"/>
              <a:t>bilim</a:t>
            </a:r>
            <a:r>
              <a:rPr lang="en-US" dirty="0" smtClean="0"/>
              <a:t> </a:t>
            </a:r>
            <a:r>
              <a:rPr lang="en-US" dirty="0" err="1" smtClean="0"/>
              <a:t>olarak</a:t>
            </a:r>
            <a:r>
              <a:rPr lang="en-US" dirty="0" smtClean="0"/>
              <a:t> </a:t>
            </a:r>
            <a:r>
              <a:rPr lang="en-US" dirty="0" err="1" smtClean="0"/>
              <a:t>birbirinden</a:t>
            </a:r>
            <a:r>
              <a:rPr lang="en-US" dirty="0" smtClean="0"/>
              <a:t> </a:t>
            </a:r>
            <a:r>
              <a:rPr lang="en-US" dirty="0" err="1" smtClean="0"/>
              <a:t>ayırmış</a:t>
            </a:r>
            <a:r>
              <a:rPr lang="en-US" dirty="0" smtClean="0"/>
              <a:t> </a:t>
            </a:r>
            <a:r>
              <a:rPr lang="en-US" dirty="0" err="1" smtClean="0"/>
              <a:t>olması</a:t>
            </a:r>
            <a:r>
              <a:rPr lang="en-US" dirty="0" smtClean="0"/>
              <a:t> </a:t>
            </a:r>
            <a:r>
              <a:rPr lang="en-US" dirty="0" err="1" smtClean="0"/>
              <a:t>ile</a:t>
            </a:r>
            <a:r>
              <a:rPr lang="en-US" dirty="0" smtClean="0"/>
              <a:t> </a:t>
            </a:r>
            <a:r>
              <a:rPr lang="en-US" dirty="0" err="1" smtClean="0"/>
              <a:t>ünlüdür</a:t>
            </a:r>
            <a:r>
              <a:rPr lang="en-US" dirty="0" smtClean="0"/>
              <a:t>.  </a:t>
            </a:r>
          </a:p>
        </p:txBody>
      </p:sp>
      <p:pic>
        <p:nvPicPr>
          <p:cNvPr id="4" name="Picture 3"/>
          <p:cNvPicPr>
            <a:picLocks noChangeAspect="1"/>
          </p:cNvPicPr>
          <p:nvPr/>
        </p:nvPicPr>
        <p:blipFill>
          <a:blip r:embed="rId2"/>
          <a:stretch>
            <a:fillRect/>
          </a:stretch>
        </p:blipFill>
        <p:spPr>
          <a:xfrm>
            <a:off x="6644641" y="0"/>
            <a:ext cx="2506400" cy="2516172"/>
          </a:xfrm>
          <a:prstGeom prst="rect">
            <a:avLst/>
          </a:prstGeom>
        </p:spPr>
      </p:pic>
    </p:spTree>
    <p:extLst>
      <p:ext uri="{BB962C8B-B14F-4D97-AF65-F5344CB8AC3E}">
        <p14:creationId xmlns:p14="http://schemas.microsoft.com/office/powerpoint/2010/main" val="157136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Paul </a:t>
            </a:r>
            <a:r>
              <a:rPr lang="en-US" dirty="0" err="1"/>
              <a:t>Feyerabend</a:t>
            </a:r>
            <a:r>
              <a:rPr lang="en-US" dirty="0"/>
              <a:t> </a:t>
            </a:r>
            <a:r>
              <a:rPr lang="en-US" dirty="0" smtClean="0"/>
              <a:t/>
            </a:r>
            <a:br>
              <a:rPr lang="en-US" dirty="0" smtClean="0"/>
            </a:br>
            <a:r>
              <a:rPr lang="en-US" dirty="0" smtClean="0"/>
              <a:t>1924</a:t>
            </a:r>
            <a:r>
              <a:rPr lang="en-US" dirty="0"/>
              <a:t>-</a:t>
            </a:r>
            <a:r>
              <a:rPr lang="en-US" dirty="0" smtClean="0"/>
              <a:t>1994 </a:t>
            </a:r>
            <a:endParaRPr lang="en-US" dirty="0"/>
          </a:p>
        </p:txBody>
      </p:sp>
      <p:sp>
        <p:nvSpPr>
          <p:cNvPr id="3" name="Content Placeholder 2"/>
          <p:cNvSpPr>
            <a:spLocks noGrp="1"/>
          </p:cNvSpPr>
          <p:nvPr>
            <p:ph idx="1"/>
          </p:nvPr>
        </p:nvSpPr>
        <p:spPr/>
        <p:txBody>
          <a:bodyPr>
            <a:normAutofit/>
          </a:bodyPr>
          <a:lstStyle/>
          <a:p>
            <a:pPr marL="0" indent="0" algn="just">
              <a:buNone/>
            </a:pPr>
            <a:endParaRPr lang="en-US" dirty="0" smtClean="0"/>
          </a:p>
          <a:p>
            <a:pPr algn="just"/>
            <a:r>
              <a:rPr lang="en-US" dirty="0" err="1" smtClean="0"/>
              <a:t>Bilim</a:t>
            </a:r>
            <a:r>
              <a:rPr lang="en-US" dirty="0" smtClean="0"/>
              <a:t> </a:t>
            </a:r>
            <a:r>
              <a:rPr lang="en-US" dirty="0" err="1" smtClean="0"/>
              <a:t>felsefesinin</a:t>
            </a:r>
            <a:r>
              <a:rPr lang="en-US" dirty="0" smtClean="0"/>
              <a:t> </a:t>
            </a:r>
            <a:r>
              <a:rPr lang="en-US" dirty="0" err="1" smtClean="0"/>
              <a:t>asisi</a:t>
            </a:r>
            <a:r>
              <a:rPr lang="en-US" dirty="0" smtClean="0"/>
              <a:t>.</a:t>
            </a:r>
          </a:p>
          <a:p>
            <a:pPr algn="just"/>
            <a:r>
              <a:rPr lang="en-US" dirty="0" err="1" smtClean="0"/>
              <a:t>Hiçbir</a:t>
            </a:r>
            <a:r>
              <a:rPr lang="en-US" dirty="0" smtClean="0"/>
              <a:t> </a:t>
            </a:r>
            <a:r>
              <a:rPr lang="en-US" dirty="0" err="1" smtClean="0"/>
              <a:t>bilimsel</a:t>
            </a:r>
            <a:r>
              <a:rPr lang="en-US" dirty="0" smtClean="0"/>
              <a:t> </a:t>
            </a:r>
            <a:r>
              <a:rPr lang="en-US" dirty="0" err="1" smtClean="0"/>
              <a:t>metod</a:t>
            </a:r>
            <a:r>
              <a:rPr lang="en-US" dirty="0" smtClean="0"/>
              <a:t> </a:t>
            </a:r>
            <a:r>
              <a:rPr lang="en-US" dirty="0" err="1" smtClean="0"/>
              <a:t>olmadığını</a:t>
            </a:r>
            <a:r>
              <a:rPr lang="en-US" dirty="0" smtClean="0"/>
              <a:t> </a:t>
            </a:r>
            <a:r>
              <a:rPr lang="en-US" dirty="0" err="1" smtClean="0"/>
              <a:t>savunmuştur</a:t>
            </a:r>
            <a:r>
              <a:rPr lang="en-US" dirty="0" smtClean="0"/>
              <a:t>.</a:t>
            </a:r>
          </a:p>
          <a:p>
            <a:pPr algn="just"/>
            <a:r>
              <a:rPr lang="en-US" dirty="0" err="1" smtClean="0"/>
              <a:t>Ona</a:t>
            </a:r>
            <a:r>
              <a:rPr lang="en-US" dirty="0" smtClean="0"/>
              <a:t> </a:t>
            </a:r>
            <a:r>
              <a:rPr lang="en-US" dirty="0" err="1" smtClean="0"/>
              <a:t>göre</a:t>
            </a:r>
            <a:r>
              <a:rPr lang="en-US" dirty="0" smtClean="0"/>
              <a:t> </a:t>
            </a:r>
            <a:r>
              <a:rPr lang="en-US" dirty="0" err="1" smtClean="0"/>
              <a:t>bilim</a:t>
            </a:r>
            <a:r>
              <a:rPr lang="en-US" dirty="0" smtClean="0"/>
              <a:t> </a:t>
            </a:r>
            <a:r>
              <a:rPr lang="en-US" dirty="0" err="1" smtClean="0"/>
              <a:t>insanlarının</a:t>
            </a:r>
            <a:r>
              <a:rPr lang="en-US" dirty="0" smtClean="0"/>
              <a:t> </a:t>
            </a:r>
            <a:r>
              <a:rPr lang="en-US" dirty="0" err="1" smtClean="0"/>
              <a:t>yeni</a:t>
            </a:r>
            <a:r>
              <a:rPr lang="en-US" dirty="0" smtClean="0"/>
              <a:t> </a:t>
            </a:r>
            <a:r>
              <a:rPr lang="en-US" dirty="0" err="1" smtClean="0"/>
              <a:t>fikirlerin</a:t>
            </a:r>
            <a:r>
              <a:rPr lang="en-US" dirty="0" smtClean="0"/>
              <a:t> </a:t>
            </a:r>
            <a:r>
              <a:rPr lang="en-US" dirty="0" err="1" smtClean="0"/>
              <a:t>ortaya</a:t>
            </a:r>
            <a:r>
              <a:rPr lang="en-US" dirty="0" smtClean="0"/>
              <a:t> </a:t>
            </a:r>
            <a:r>
              <a:rPr lang="en-US" dirty="0" err="1" smtClean="0"/>
              <a:t>çıkması</a:t>
            </a:r>
            <a:r>
              <a:rPr lang="en-US" dirty="0" smtClean="0"/>
              <a:t> </a:t>
            </a:r>
            <a:r>
              <a:rPr lang="en-US" dirty="0" err="1" smtClean="0"/>
              <a:t>için</a:t>
            </a:r>
            <a:r>
              <a:rPr lang="en-US" dirty="0" smtClean="0"/>
              <a:t> ne </a:t>
            </a:r>
            <a:r>
              <a:rPr lang="en-US" dirty="0" err="1" smtClean="0"/>
              <a:t>gerekiyorsa</a:t>
            </a:r>
            <a:r>
              <a:rPr lang="en-US" dirty="0" smtClean="0"/>
              <a:t> </a:t>
            </a:r>
            <a:r>
              <a:rPr lang="en-US" dirty="0" err="1" smtClean="0"/>
              <a:t>onu</a:t>
            </a:r>
            <a:r>
              <a:rPr lang="en-US" dirty="0" smtClean="0"/>
              <a:t> </a:t>
            </a:r>
            <a:r>
              <a:rPr lang="en-US" dirty="0" err="1" smtClean="0"/>
              <a:t>yapmaları</a:t>
            </a:r>
            <a:r>
              <a:rPr lang="en-US" dirty="0" smtClean="0"/>
              <a:t> </a:t>
            </a:r>
            <a:r>
              <a:rPr lang="en-US" dirty="0" err="1" smtClean="0"/>
              <a:t>ve</a:t>
            </a:r>
            <a:r>
              <a:rPr lang="en-US" dirty="0" smtClean="0"/>
              <a:t> </a:t>
            </a:r>
            <a:r>
              <a:rPr lang="en-US" dirty="0" err="1" smtClean="0"/>
              <a:t>diğerlerinin</a:t>
            </a:r>
            <a:r>
              <a:rPr lang="en-US" dirty="0" smtClean="0"/>
              <a:t> </a:t>
            </a:r>
            <a:r>
              <a:rPr lang="en-US" dirty="0" err="1" smtClean="0"/>
              <a:t>bunu</a:t>
            </a:r>
            <a:r>
              <a:rPr lang="en-US" dirty="0" smtClean="0"/>
              <a:t> </a:t>
            </a:r>
            <a:r>
              <a:rPr lang="en-US" dirty="0" err="1" smtClean="0"/>
              <a:t>kabul</a:t>
            </a:r>
            <a:r>
              <a:rPr lang="en-US" dirty="0" smtClean="0"/>
              <a:t> </a:t>
            </a:r>
            <a:r>
              <a:rPr lang="en-US" dirty="0" err="1" smtClean="0"/>
              <a:t>etmesi</a:t>
            </a:r>
            <a:r>
              <a:rPr lang="en-US" dirty="0" smtClean="0"/>
              <a:t> </a:t>
            </a:r>
            <a:r>
              <a:rPr lang="en-US" dirty="0" err="1" smtClean="0"/>
              <a:t>için</a:t>
            </a:r>
            <a:r>
              <a:rPr lang="en-US" dirty="0" smtClean="0"/>
              <a:t> </a:t>
            </a:r>
            <a:r>
              <a:rPr lang="en-US" dirty="0" err="1" smtClean="0"/>
              <a:t>ikna</a:t>
            </a:r>
            <a:r>
              <a:rPr lang="en-US" dirty="0" smtClean="0"/>
              <a:t> </a:t>
            </a:r>
            <a:r>
              <a:rPr lang="en-US" dirty="0" err="1" smtClean="0"/>
              <a:t>etmeleri</a:t>
            </a:r>
            <a:r>
              <a:rPr lang="en-US" dirty="0" smtClean="0"/>
              <a:t> </a:t>
            </a:r>
            <a:r>
              <a:rPr lang="en-US" dirty="0" err="1" smtClean="0"/>
              <a:t>gerektiğini</a:t>
            </a:r>
            <a:r>
              <a:rPr lang="en-US" dirty="0" smtClean="0"/>
              <a:t> </a:t>
            </a:r>
            <a:r>
              <a:rPr lang="en-US" dirty="0" err="1" smtClean="0"/>
              <a:t>yazmıştır</a:t>
            </a:r>
            <a:r>
              <a:rPr lang="en-US" dirty="0" smtClean="0"/>
              <a:t>. </a:t>
            </a:r>
          </a:p>
        </p:txBody>
      </p:sp>
      <p:pic>
        <p:nvPicPr>
          <p:cNvPr id="4" name="Picture 3"/>
          <p:cNvPicPr>
            <a:picLocks noChangeAspect="1"/>
          </p:cNvPicPr>
          <p:nvPr/>
        </p:nvPicPr>
        <p:blipFill>
          <a:blip r:embed="rId2"/>
          <a:stretch>
            <a:fillRect/>
          </a:stretch>
        </p:blipFill>
        <p:spPr>
          <a:xfrm>
            <a:off x="0" y="0"/>
            <a:ext cx="2480224" cy="1981200"/>
          </a:xfrm>
          <a:prstGeom prst="rect">
            <a:avLst/>
          </a:prstGeom>
        </p:spPr>
      </p:pic>
    </p:spTree>
    <p:extLst>
      <p:ext uri="{BB962C8B-B14F-4D97-AF65-F5344CB8AC3E}">
        <p14:creationId xmlns:p14="http://schemas.microsoft.com/office/powerpoint/2010/main" val="255027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Evelyn Fox Keller </a:t>
            </a:r>
            <a:r>
              <a:rPr lang="en-US" dirty="0" smtClean="0"/>
              <a:t/>
            </a:r>
            <a:br>
              <a:rPr lang="en-US" dirty="0" smtClean="0"/>
            </a:br>
            <a:r>
              <a:rPr lang="en-US" dirty="0" smtClean="0"/>
              <a:t>1936-</a:t>
            </a:r>
            <a:endParaRPr lang="en-US" dirty="0"/>
          </a:p>
        </p:txBody>
      </p:sp>
      <p:sp>
        <p:nvSpPr>
          <p:cNvPr id="3" name="Content Placeholder 2"/>
          <p:cNvSpPr>
            <a:spLocks noGrp="1"/>
          </p:cNvSpPr>
          <p:nvPr>
            <p:ph idx="1"/>
          </p:nvPr>
        </p:nvSpPr>
        <p:spPr>
          <a:xfrm>
            <a:off x="457200" y="2286000"/>
            <a:ext cx="8229600" cy="4525963"/>
          </a:xfrm>
        </p:spPr>
        <p:txBody>
          <a:bodyPr>
            <a:normAutofit/>
          </a:bodyPr>
          <a:lstStyle/>
          <a:p>
            <a:pPr marL="0" indent="0" algn="just">
              <a:buNone/>
            </a:pPr>
            <a:endParaRPr lang="en-US" dirty="0" smtClean="0"/>
          </a:p>
          <a:p>
            <a:pPr algn="just"/>
            <a:r>
              <a:rPr lang="en-US" dirty="0" err="1" smtClean="0"/>
              <a:t>Fizikçi</a:t>
            </a:r>
            <a:r>
              <a:rPr lang="en-US" dirty="0" smtClean="0"/>
              <a:t>, </a:t>
            </a:r>
            <a:r>
              <a:rPr lang="en-US" dirty="0" err="1" smtClean="0"/>
              <a:t>tarihçi</a:t>
            </a:r>
            <a:r>
              <a:rPr lang="en-US" dirty="0" smtClean="0"/>
              <a:t> </a:t>
            </a:r>
            <a:r>
              <a:rPr lang="en-US" dirty="0" err="1" smtClean="0"/>
              <a:t>ve</a:t>
            </a:r>
            <a:r>
              <a:rPr lang="en-US" dirty="0" smtClean="0"/>
              <a:t> feminist </a:t>
            </a:r>
            <a:r>
              <a:rPr lang="en-US" dirty="0" err="1" smtClean="0"/>
              <a:t>bilim</a:t>
            </a:r>
            <a:r>
              <a:rPr lang="en-US" dirty="0" smtClean="0"/>
              <a:t> </a:t>
            </a:r>
            <a:r>
              <a:rPr lang="en-US" dirty="0" err="1" smtClean="0"/>
              <a:t>felsefesinin</a:t>
            </a:r>
            <a:r>
              <a:rPr lang="en-US" dirty="0" smtClean="0"/>
              <a:t> </a:t>
            </a:r>
            <a:r>
              <a:rPr lang="en-US" dirty="0" err="1" smtClean="0"/>
              <a:t>öncülerindendir</a:t>
            </a:r>
            <a:r>
              <a:rPr lang="en-US" dirty="0" smtClean="0"/>
              <a:t>.</a:t>
            </a:r>
          </a:p>
          <a:p>
            <a:pPr algn="just"/>
            <a:r>
              <a:rPr lang="en-US" dirty="0" smtClean="0"/>
              <a:t>Barbara McClintock </a:t>
            </a:r>
            <a:r>
              <a:rPr lang="en-US" dirty="0" err="1" smtClean="0"/>
              <a:t>ve</a:t>
            </a:r>
            <a:r>
              <a:rPr lang="en-US" dirty="0" smtClean="0"/>
              <a:t> 20. </a:t>
            </a:r>
            <a:r>
              <a:rPr lang="en-US" dirty="0" err="1" smtClean="0"/>
              <a:t>yüzyılda</a:t>
            </a:r>
            <a:r>
              <a:rPr lang="en-US" dirty="0" smtClean="0"/>
              <a:t> </a:t>
            </a:r>
            <a:r>
              <a:rPr lang="en-US" dirty="0" err="1" smtClean="0"/>
              <a:t>genetiğin</a:t>
            </a:r>
            <a:r>
              <a:rPr lang="en-US" dirty="0" smtClean="0"/>
              <a:t> </a:t>
            </a:r>
            <a:r>
              <a:rPr lang="en-US" dirty="0" err="1" smtClean="0"/>
              <a:t>tarihine</a:t>
            </a:r>
            <a:r>
              <a:rPr lang="en-US" dirty="0" smtClean="0"/>
              <a:t> </a:t>
            </a:r>
            <a:r>
              <a:rPr lang="en-US" dirty="0" err="1" smtClean="0"/>
              <a:t>dair</a:t>
            </a:r>
            <a:r>
              <a:rPr lang="en-US" dirty="0" smtClean="0"/>
              <a:t> </a:t>
            </a:r>
            <a:r>
              <a:rPr lang="en-US" dirty="0" err="1" smtClean="0"/>
              <a:t>yaptığı</a:t>
            </a:r>
            <a:r>
              <a:rPr lang="en-US" dirty="0" smtClean="0"/>
              <a:t> </a:t>
            </a:r>
            <a:r>
              <a:rPr lang="en-US" dirty="0" err="1" smtClean="0"/>
              <a:t>çalışmalarla</a:t>
            </a:r>
            <a:r>
              <a:rPr lang="en-US" dirty="0" smtClean="0"/>
              <a:t> </a:t>
            </a:r>
            <a:r>
              <a:rPr lang="en-US" dirty="0" err="1" smtClean="0"/>
              <a:t>tanınır</a:t>
            </a:r>
            <a:r>
              <a:rPr lang="en-US" dirty="0" smtClean="0"/>
              <a:t>. </a:t>
            </a:r>
          </a:p>
        </p:txBody>
      </p:sp>
      <p:pic>
        <p:nvPicPr>
          <p:cNvPr id="4" name="Picture 3"/>
          <p:cNvPicPr>
            <a:picLocks noChangeAspect="1"/>
          </p:cNvPicPr>
          <p:nvPr/>
        </p:nvPicPr>
        <p:blipFill>
          <a:blip r:embed="rId2"/>
          <a:stretch>
            <a:fillRect/>
          </a:stretch>
        </p:blipFill>
        <p:spPr>
          <a:xfrm>
            <a:off x="7071360" y="-1"/>
            <a:ext cx="2072640" cy="2784143"/>
          </a:xfrm>
          <a:prstGeom prst="rect">
            <a:avLst/>
          </a:prstGeom>
        </p:spPr>
      </p:pic>
    </p:spTree>
    <p:extLst>
      <p:ext uri="{BB962C8B-B14F-4D97-AF65-F5344CB8AC3E}">
        <p14:creationId xmlns:p14="http://schemas.microsoft.com/office/powerpoint/2010/main" val="387004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Nancy Cartwright </a:t>
            </a:r>
            <a:r>
              <a:rPr lang="en-US" dirty="0" smtClean="0"/>
              <a:t/>
            </a:r>
            <a:br>
              <a:rPr lang="en-US" dirty="0" smtClean="0"/>
            </a:br>
            <a:r>
              <a:rPr lang="en-US" dirty="0" smtClean="0"/>
              <a:t>1944- </a:t>
            </a:r>
            <a:endParaRPr lang="en-US" dirty="0"/>
          </a:p>
        </p:txBody>
      </p:sp>
      <p:sp>
        <p:nvSpPr>
          <p:cNvPr id="3" name="Content Placeholder 2"/>
          <p:cNvSpPr>
            <a:spLocks noGrp="1"/>
          </p:cNvSpPr>
          <p:nvPr>
            <p:ph idx="1"/>
          </p:nvPr>
        </p:nvSpPr>
        <p:spPr>
          <a:xfrm>
            <a:off x="457200" y="1996440"/>
            <a:ext cx="8229600" cy="4525963"/>
          </a:xfrm>
        </p:spPr>
        <p:txBody>
          <a:bodyPr>
            <a:normAutofit/>
          </a:bodyPr>
          <a:lstStyle/>
          <a:p>
            <a:pPr marL="0" indent="0" algn="just">
              <a:buNone/>
            </a:pPr>
            <a:endParaRPr lang="en-US" dirty="0" smtClean="0"/>
          </a:p>
          <a:p>
            <a:pPr algn="just"/>
            <a:r>
              <a:rPr lang="en-US" dirty="0" err="1" smtClean="0"/>
              <a:t>Fizik</a:t>
            </a:r>
            <a:r>
              <a:rPr lang="en-US" dirty="0" smtClean="0"/>
              <a:t> </a:t>
            </a:r>
            <a:r>
              <a:rPr lang="en-US" dirty="0" err="1" smtClean="0"/>
              <a:t>filozofu</a:t>
            </a:r>
            <a:r>
              <a:rPr lang="en-US" dirty="0" smtClean="0"/>
              <a:t>.</a:t>
            </a:r>
          </a:p>
          <a:p>
            <a:pPr algn="just"/>
            <a:r>
              <a:rPr lang="en-US" dirty="0" err="1" smtClean="0"/>
              <a:t>Fizik</a:t>
            </a:r>
            <a:r>
              <a:rPr lang="en-US" dirty="0" smtClean="0"/>
              <a:t> </a:t>
            </a:r>
            <a:r>
              <a:rPr lang="en-US" dirty="0" err="1" smtClean="0"/>
              <a:t>kanunlarının</a:t>
            </a:r>
            <a:r>
              <a:rPr lang="en-US" dirty="0" smtClean="0"/>
              <a:t> </a:t>
            </a:r>
            <a:r>
              <a:rPr lang="en-US" dirty="0" err="1" smtClean="0"/>
              <a:t>doğruyu</a:t>
            </a:r>
            <a:r>
              <a:rPr lang="en-US" dirty="0" smtClean="0"/>
              <a:t> </a:t>
            </a:r>
            <a:r>
              <a:rPr lang="en-US" dirty="0" err="1" smtClean="0"/>
              <a:t>söylemediğini</a:t>
            </a:r>
            <a:r>
              <a:rPr lang="en-US" dirty="0" smtClean="0"/>
              <a:t> </a:t>
            </a:r>
            <a:r>
              <a:rPr lang="en-US" dirty="0" err="1" smtClean="0"/>
              <a:t>bu</a:t>
            </a:r>
            <a:r>
              <a:rPr lang="en-US" dirty="0" smtClean="0"/>
              <a:t> </a:t>
            </a:r>
            <a:r>
              <a:rPr lang="en-US" dirty="0" err="1" smtClean="0"/>
              <a:t>kanunların</a:t>
            </a:r>
            <a:r>
              <a:rPr lang="en-US" dirty="0" smtClean="0"/>
              <a:t> </a:t>
            </a:r>
            <a:r>
              <a:rPr lang="en-US" dirty="0" err="1" smtClean="0"/>
              <a:t>yalnızca</a:t>
            </a:r>
            <a:r>
              <a:rPr lang="en-US" dirty="0" smtClean="0"/>
              <a:t> ideal </a:t>
            </a:r>
            <a:r>
              <a:rPr lang="en-US" dirty="0" err="1" smtClean="0"/>
              <a:t>şartlar</a:t>
            </a:r>
            <a:r>
              <a:rPr lang="en-US" dirty="0" smtClean="0"/>
              <a:t> </a:t>
            </a:r>
            <a:r>
              <a:rPr lang="en-US" dirty="0" err="1" smtClean="0"/>
              <a:t>içinde</a:t>
            </a:r>
            <a:r>
              <a:rPr lang="en-US" dirty="0" smtClean="0"/>
              <a:t> </a:t>
            </a:r>
            <a:r>
              <a:rPr lang="en-US" dirty="0" err="1" smtClean="0"/>
              <a:t>geçerli</a:t>
            </a:r>
            <a:r>
              <a:rPr lang="en-US" dirty="0" smtClean="0"/>
              <a:t> </a:t>
            </a:r>
            <a:r>
              <a:rPr lang="en-US" dirty="0" err="1" smtClean="0"/>
              <a:t>olduğunu</a:t>
            </a:r>
            <a:r>
              <a:rPr lang="en-US" dirty="0" smtClean="0"/>
              <a:t> </a:t>
            </a:r>
            <a:r>
              <a:rPr lang="en-US" dirty="0" err="1" smtClean="0"/>
              <a:t>söyler</a:t>
            </a:r>
            <a:endParaRPr lang="en-US" dirty="0" smtClean="0"/>
          </a:p>
          <a:p>
            <a:pPr algn="just"/>
            <a:r>
              <a:rPr lang="en-US" dirty="0" smtClean="0"/>
              <a:t>Causation, </a:t>
            </a:r>
            <a:r>
              <a:rPr lang="en-US" dirty="0" err="1" smtClean="0"/>
              <a:t>olasılığın</a:t>
            </a:r>
            <a:r>
              <a:rPr lang="en-US" dirty="0" smtClean="0"/>
              <a:t> </a:t>
            </a:r>
            <a:r>
              <a:rPr lang="en-US" dirty="0" err="1" smtClean="0"/>
              <a:t>yorumları</a:t>
            </a:r>
            <a:r>
              <a:rPr lang="en-US" dirty="0" smtClean="0"/>
              <a:t>, </a:t>
            </a:r>
            <a:r>
              <a:rPr lang="en-US" dirty="0" err="1" smtClean="0"/>
              <a:t>kuantum</a:t>
            </a:r>
            <a:r>
              <a:rPr lang="en-US" dirty="0" smtClean="0"/>
              <a:t> </a:t>
            </a:r>
            <a:r>
              <a:rPr lang="en-US" dirty="0" err="1" smtClean="0"/>
              <a:t>mekaniği</a:t>
            </a:r>
            <a:r>
              <a:rPr lang="en-US" dirty="0" smtClean="0"/>
              <a:t> </a:t>
            </a:r>
            <a:r>
              <a:rPr lang="en-US" dirty="0" err="1" smtClean="0"/>
              <a:t>ve</a:t>
            </a:r>
            <a:r>
              <a:rPr lang="en-US" dirty="0" smtClean="0"/>
              <a:t> modern </a:t>
            </a:r>
            <a:r>
              <a:rPr lang="en-US" dirty="0" err="1" smtClean="0"/>
              <a:t>bilimin</a:t>
            </a:r>
            <a:r>
              <a:rPr lang="en-US" dirty="0" smtClean="0"/>
              <a:t> </a:t>
            </a:r>
            <a:r>
              <a:rPr lang="en-US" dirty="0" err="1" smtClean="0"/>
              <a:t>metafizik</a:t>
            </a:r>
            <a:r>
              <a:rPr lang="en-US" dirty="0" smtClean="0"/>
              <a:t> </a:t>
            </a:r>
            <a:r>
              <a:rPr lang="en-US" dirty="0" err="1" smtClean="0"/>
              <a:t>temelleri</a:t>
            </a:r>
            <a:r>
              <a:rPr lang="en-US" dirty="0" smtClean="0"/>
              <a:t> </a:t>
            </a:r>
            <a:r>
              <a:rPr lang="en-US" dirty="0" err="1" smtClean="0"/>
              <a:t>üzerinde</a:t>
            </a:r>
            <a:r>
              <a:rPr lang="en-US" dirty="0" smtClean="0"/>
              <a:t> </a:t>
            </a:r>
            <a:r>
              <a:rPr lang="en-US" dirty="0" err="1" smtClean="0"/>
              <a:t>çalışmıştır</a:t>
            </a:r>
            <a:r>
              <a:rPr lang="en-US" dirty="0" smtClean="0"/>
              <a:t>. </a:t>
            </a:r>
            <a:endParaRPr lang="en-US" dirty="0"/>
          </a:p>
        </p:txBody>
      </p:sp>
      <p:pic>
        <p:nvPicPr>
          <p:cNvPr id="4" name="Picture 3"/>
          <p:cNvPicPr>
            <a:picLocks noChangeAspect="1"/>
          </p:cNvPicPr>
          <p:nvPr/>
        </p:nvPicPr>
        <p:blipFill>
          <a:blip r:embed="rId2"/>
          <a:stretch>
            <a:fillRect/>
          </a:stretch>
        </p:blipFill>
        <p:spPr>
          <a:xfrm>
            <a:off x="-2540" y="0"/>
            <a:ext cx="1892300" cy="2625750"/>
          </a:xfrm>
          <a:prstGeom prst="rect">
            <a:avLst/>
          </a:prstGeom>
        </p:spPr>
      </p:pic>
    </p:spTree>
    <p:extLst>
      <p:ext uri="{BB962C8B-B14F-4D97-AF65-F5344CB8AC3E}">
        <p14:creationId xmlns:p14="http://schemas.microsoft.com/office/powerpoint/2010/main" val="277612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Elliott </a:t>
            </a:r>
            <a:r>
              <a:rPr lang="en-US" dirty="0" smtClean="0"/>
              <a:t>Sober</a:t>
            </a:r>
            <a:br>
              <a:rPr lang="en-US" dirty="0" smtClean="0"/>
            </a:br>
            <a:r>
              <a:rPr lang="en-US" dirty="0" smtClean="0"/>
              <a:t>1948- </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r>
              <a:rPr lang="en-US" dirty="0" err="1" smtClean="0"/>
              <a:t>Evrimsel</a:t>
            </a:r>
            <a:r>
              <a:rPr lang="en-US" dirty="0" smtClean="0"/>
              <a:t> </a:t>
            </a:r>
            <a:r>
              <a:rPr lang="en-US" dirty="0" err="1" smtClean="0"/>
              <a:t>biyolojinin</a:t>
            </a:r>
            <a:r>
              <a:rPr lang="en-US" dirty="0" smtClean="0"/>
              <a:t> </a:t>
            </a:r>
            <a:r>
              <a:rPr lang="en-US" dirty="0" err="1" smtClean="0"/>
              <a:t>kavramsal</a:t>
            </a:r>
            <a:r>
              <a:rPr lang="en-US" dirty="0" smtClean="0"/>
              <a:t> </a:t>
            </a:r>
            <a:r>
              <a:rPr lang="en-US" dirty="0" err="1" smtClean="0"/>
              <a:t>temelleri</a:t>
            </a:r>
            <a:r>
              <a:rPr lang="en-US" dirty="0" smtClean="0"/>
              <a:t> </a:t>
            </a:r>
            <a:r>
              <a:rPr lang="en-US" dirty="0" err="1" smtClean="0"/>
              <a:t>ve</a:t>
            </a:r>
            <a:r>
              <a:rPr lang="en-US" dirty="0" smtClean="0"/>
              <a:t> </a:t>
            </a:r>
            <a:r>
              <a:rPr lang="en-US" dirty="0" err="1" smtClean="0"/>
              <a:t>parsimoni</a:t>
            </a:r>
            <a:r>
              <a:rPr lang="en-US" dirty="0" smtClean="0"/>
              <a:t> </a:t>
            </a:r>
            <a:r>
              <a:rPr lang="en-US" dirty="0" err="1" smtClean="0"/>
              <a:t>üzerindeki</a:t>
            </a:r>
            <a:r>
              <a:rPr lang="en-US" dirty="0" smtClean="0"/>
              <a:t> </a:t>
            </a:r>
            <a:r>
              <a:rPr lang="en-US" dirty="0" err="1" smtClean="0"/>
              <a:t>çalışmaları</a:t>
            </a:r>
            <a:r>
              <a:rPr lang="en-US" dirty="0" smtClean="0"/>
              <a:t> </a:t>
            </a:r>
            <a:r>
              <a:rPr lang="en-US" dirty="0" err="1" smtClean="0"/>
              <a:t>ile</a:t>
            </a:r>
            <a:r>
              <a:rPr lang="en-US" dirty="0" smtClean="0"/>
              <a:t> </a:t>
            </a:r>
            <a:r>
              <a:rPr lang="en-US" dirty="0" err="1" smtClean="0"/>
              <a:t>tanınır</a:t>
            </a:r>
            <a:r>
              <a:rPr lang="en-US" dirty="0" smtClean="0"/>
              <a:t>.</a:t>
            </a:r>
          </a:p>
          <a:p>
            <a:pPr algn="just"/>
            <a:r>
              <a:rPr lang="en-US" dirty="0" err="1" smtClean="0"/>
              <a:t>Grup</a:t>
            </a:r>
            <a:r>
              <a:rPr lang="en-US" dirty="0" smtClean="0"/>
              <a:t> </a:t>
            </a:r>
            <a:r>
              <a:rPr lang="en-US" dirty="0" err="1" smtClean="0"/>
              <a:t>seçimi</a:t>
            </a:r>
            <a:r>
              <a:rPr lang="en-US" dirty="0" smtClean="0"/>
              <a:t> </a:t>
            </a:r>
            <a:r>
              <a:rPr lang="en-US" dirty="0" err="1" smtClean="0"/>
              <a:t>biyoloji</a:t>
            </a:r>
            <a:r>
              <a:rPr lang="en-US" dirty="0" smtClean="0"/>
              <a:t> </a:t>
            </a:r>
            <a:r>
              <a:rPr lang="en-US" dirty="0" err="1" smtClean="0"/>
              <a:t>teorisine</a:t>
            </a:r>
            <a:r>
              <a:rPr lang="en-US" dirty="0" smtClean="0"/>
              <a:t> </a:t>
            </a:r>
            <a:r>
              <a:rPr lang="en-US" dirty="0" err="1" smtClean="0"/>
              <a:t>önemli</a:t>
            </a:r>
            <a:r>
              <a:rPr lang="en-US" dirty="0" smtClean="0"/>
              <a:t> </a:t>
            </a:r>
            <a:r>
              <a:rPr lang="en-US" dirty="0" err="1" smtClean="0"/>
              <a:t>katkıları</a:t>
            </a:r>
            <a:r>
              <a:rPr lang="en-US" dirty="0" smtClean="0"/>
              <a:t> </a:t>
            </a:r>
            <a:r>
              <a:rPr lang="en-US" dirty="0" err="1" smtClean="0"/>
              <a:t>vardır</a:t>
            </a:r>
            <a:r>
              <a:rPr lang="en-US" dirty="0" smtClean="0"/>
              <a:t>. </a:t>
            </a:r>
          </a:p>
        </p:txBody>
      </p:sp>
      <p:pic>
        <p:nvPicPr>
          <p:cNvPr id="4" name="Picture 3"/>
          <p:cNvPicPr>
            <a:picLocks noChangeAspect="1"/>
          </p:cNvPicPr>
          <p:nvPr/>
        </p:nvPicPr>
        <p:blipFill>
          <a:blip r:embed="rId2"/>
          <a:stretch>
            <a:fillRect/>
          </a:stretch>
        </p:blipFill>
        <p:spPr>
          <a:xfrm>
            <a:off x="6583680" y="-4762"/>
            <a:ext cx="2560320" cy="1920240"/>
          </a:xfrm>
          <a:prstGeom prst="rect">
            <a:avLst/>
          </a:prstGeom>
        </p:spPr>
      </p:pic>
    </p:spTree>
    <p:extLst>
      <p:ext uri="{BB962C8B-B14F-4D97-AF65-F5344CB8AC3E}">
        <p14:creationId xmlns:p14="http://schemas.microsoft.com/office/powerpoint/2010/main" val="228756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pPr algn="just"/>
            <a:r>
              <a:rPr lang="en-US" dirty="0" smtClean="0"/>
              <a:t>Epistemology — branch of philosophy that deals with what knowledge is, how we come to accept some things as true, and how we justify that acceptance.</a:t>
            </a:r>
          </a:p>
          <a:p>
            <a:pPr algn="just"/>
            <a:r>
              <a:rPr lang="en-US" dirty="0" smtClean="0"/>
              <a:t>Empiricism — set of philosophical approaches to building knowledge that emphasizes the importance of observable evidence from the natural world.</a:t>
            </a:r>
          </a:p>
          <a:p>
            <a:pPr algn="just"/>
            <a:r>
              <a:rPr lang="en-US" dirty="0" smtClean="0"/>
              <a:t>Induction — method of reasoning in which a generalization is argued to be true based on individual examples that seem to fit with that generalization. For example, after observing that trees, bacteria, sea anemones, fruit flies, and humans have cells, one might inductively infer that all organisms have cells.</a:t>
            </a:r>
          </a:p>
          <a:p>
            <a:pPr algn="just"/>
            <a:r>
              <a:rPr lang="en-US" dirty="0" smtClean="0"/>
              <a:t>Deduction — method of reasoning in which a conclusion is logically reached from premises. For example, if we know the current relative positions of the moon, sun, and Earth, as well as exactly how these move with respect to one another, we can deduce the date and location of the next solar eclipse.</a:t>
            </a:r>
          </a:p>
          <a:p>
            <a:pPr algn="just"/>
            <a:r>
              <a:rPr lang="en-US" dirty="0" smtClean="0"/>
              <a:t>Parsimony/Occam's razor — idea that, all other things being equal, we should prefer a simpler explanation over a more complex one.</a:t>
            </a:r>
          </a:p>
          <a:p>
            <a:pPr algn="just"/>
            <a:r>
              <a:rPr lang="en-US" dirty="0" smtClean="0"/>
              <a:t>Demarcation problem — the problem of reliably distinguishing science from non-science. Modern philosophers of science largely agree that there is no single, simple criterion that can be used to demarcate the boundaries of science.</a:t>
            </a:r>
          </a:p>
          <a:p>
            <a:pPr algn="just"/>
            <a:r>
              <a:rPr lang="en-US" dirty="0" smtClean="0"/>
              <a:t>Falsification — the view, associated with philosopher Karl Popper, that evidence can only be used to rule out ideas, not to support them. Popper proposed that scientific ideas can only be tested through falsification, never through a search for supporting evidence.</a:t>
            </a:r>
          </a:p>
          <a:p>
            <a:pPr algn="just"/>
            <a:r>
              <a:rPr lang="en-US" dirty="0" smtClean="0"/>
              <a:t>Paradigm shifts and scientific revolutions — a view of science, associated with philosopher Thomas Kuhn, which suggests that the history of science can be divided up into times of normal science (when scientists add to, elaborate on, and work with a central, accepted scientific theory) and briefer periods of revolutionary science. Kuhn asserted that during times of revolutionary science, anomalies refuting the accepted theory have built up to such a point that the old theory is broken down and a new one is built to take its place in a so-called "paradigm shift."</a:t>
            </a:r>
            <a:endParaRPr lang="en-US" dirty="0"/>
          </a:p>
        </p:txBody>
      </p:sp>
    </p:spTree>
    <p:extLst>
      <p:ext uri="{BB962C8B-B14F-4D97-AF65-F5344CB8AC3E}">
        <p14:creationId xmlns:p14="http://schemas.microsoft.com/office/powerpoint/2010/main" val="289465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Aristo </a:t>
            </a:r>
            <a:br>
              <a:rPr lang="en-US" dirty="0" smtClean="0"/>
            </a:br>
            <a:r>
              <a:rPr lang="en-US" dirty="0" smtClean="0"/>
              <a:t>MÖ 384</a:t>
            </a:r>
            <a:r>
              <a:rPr lang="en-US" dirty="0"/>
              <a:t>-</a:t>
            </a:r>
            <a:r>
              <a:rPr lang="en-US" dirty="0" smtClean="0"/>
              <a:t>322</a:t>
            </a:r>
            <a:endParaRPr lang="en-US" dirty="0"/>
          </a:p>
        </p:txBody>
      </p:sp>
      <p:sp>
        <p:nvSpPr>
          <p:cNvPr id="3" name="Content Placeholder 2"/>
          <p:cNvSpPr>
            <a:spLocks noGrp="1"/>
          </p:cNvSpPr>
          <p:nvPr>
            <p:ph idx="1"/>
          </p:nvPr>
        </p:nvSpPr>
        <p:spPr>
          <a:xfrm>
            <a:off x="457200" y="1766621"/>
            <a:ext cx="8229600" cy="4525963"/>
          </a:xfrm>
        </p:spPr>
        <p:txBody>
          <a:bodyPr>
            <a:normAutofit/>
          </a:bodyPr>
          <a:lstStyle/>
          <a:p>
            <a:pPr algn="just">
              <a:lnSpc>
                <a:spcPct val="120000"/>
              </a:lnSpc>
            </a:pPr>
            <a:r>
              <a:rPr lang="en-US" dirty="0" err="1" smtClean="0"/>
              <a:t>Bilim</a:t>
            </a:r>
            <a:r>
              <a:rPr lang="en-US" dirty="0" smtClean="0"/>
              <a:t> </a:t>
            </a:r>
            <a:r>
              <a:rPr lang="en-US" dirty="0" err="1" smtClean="0"/>
              <a:t>ve</a:t>
            </a:r>
            <a:r>
              <a:rPr lang="en-US" dirty="0" smtClean="0"/>
              <a:t> </a:t>
            </a:r>
            <a:r>
              <a:rPr lang="en-US" dirty="0" err="1" smtClean="0"/>
              <a:t>bilim</a:t>
            </a:r>
            <a:r>
              <a:rPr lang="en-US" dirty="0" smtClean="0"/>
              <a:t> </a:t>
            </a:r>
            <a:r>
              <a:rPr lang="en-US" dirty="0" err="1" smtClean="0"/>
              <a:t>felsefesinin</a:t>
            </a:r>
            <a:r>
              <a:rPr lang="en-US" dirty="0" smtClean="0"/>
              <a:t> </a:t>
            </a:r>
            <a:r>
              <a:rPr lang="en-US" dirty="0" err="1" smtClean="0"/>
              <a:t>kurucusu</a:t>
            </a:r>
            <a:r>
              <a:rPr lang="en-US" dirty="0" smtClean="0"/>
              <a:t>.</a:t>
            </a:r>
          </a:p>
          <a:p>
            <a:pPr algn="just">
              <a:lnSpc>
                <a:spcPct val="120000"/>
              </a:lnSpc>
            </a:pPr>
            <a:r>
              <a:rPr lang="en-US" dirty="0" err="1" smtClean="0"/>
              <a:t>Fizik</a:t>
            </a:r>
            <a:r>
              <a:rPr lang="en-US" dirty="0" smtClean="0"/>
              <a:t>, </a:t>
            </a:r>
            <a:r>
              <a:rPr lang="en-US" dirty="0" err="1" smtClean="0"/>
              <a:t>astronomi</a:t>
            </a:r>
            <a:r>
              <a:rPr lang="en-US" dirty="0" smtClean="0"/>
              <a:t>, </a:t>
            </a:r>
            <a:r>
              <a:rPr lang="en-US" dirty="0" err="1" smtClean="0"/>
              <a:t>psikoloji</a:t>
            </a:r>
            <a:r>
              <a:rPr lang="en-US" dirty="0" smtClean="0"/>
              <a:t>, </a:t>
            </a:r>
            <a:r>
              <a:rPr lang="en-US" dirty="0" err="1" smtClean="0"/>
              <a:t>biyoloji</a:t>
            </a:r>
            <a:r>
              <a:rPr lang="en-US" dirty="0" smtClean="0"/>
              <a:t>, </a:t>
            </a:r>
            <a:r>
              <a:rPr lang="en-US" dirty="0" err="1" smtClean="0"/>
              <a:t>kimya</a:t>
            </a:r>
            <a:r>
              <a:rPr lang="en-US" dirty="0" smtClean="0"/>
              <a:t>, </a:t>
            </a:r>
            <a:r>
              <a:rPr lang="en-US" dirty="0" err="1" smtClean="0"/>
              <a:t>mantık</a:t>
            </a:r>
            <a:r>
              <a:rPr lang="en-US" dirty="0" smtClean="0"/>
              <a:t>, </a:t>
            </a:r>
            <a:r>
              <a:rPr lang="en-US" dirty="0" err="1" smtClean="0"/>
              <a:t>matematik</a:t>
            </a:r>
            <a:r>
              <a:rPr lang="en-US" dirty="0" smtClean="0"/>
              <a:t> </a:t>
            </a:r>
            <a:r>
              <a:rPr lang="en-US" dirty="0" err="1" smtClean="0"/>
              <a:t>ve</a:t>
            </a:r>
            <a:r>
              <a:rPr lang="en-US" dirty="0" smtClean="0"/>
              <a:t> </a:t>
            </a:r>
            <a:r>
              <a:rPr lang="en-US" dirty="0" err="1" smtClean="0"/>
              <a:t>epistemoloji</a:t>
            </a:r>
            <a:r>
              <a:rPr lang="en-US" dirty="0" smtClean="0"/>
              <a:t> ilk </a:t>
            </a:r>
            <a:r>
              <a:rPr lang="en-US" dirty="0" err="1" smtClean="0"/>
              <a:t>kez</a:t>
            </a:r>
            <a:r>
              <a:rPr lang="en-US" dirty="0" smtClean="0"/>
              <a:t> </a:t>
            </a:r>
            <a:r>
              <a:rPr lang="en-US" dirty="0" err="1" smtClean="0"/>
              <a:t>onun</a:t>
            </a:r>
            <a:r>
              <a:rPr lang="en-US" dirty="0" smtClean="0"/>
              <a:t> </a:t>
            </a:r>
            <a:r>
              <a:rPr lang="en-US" dirty="0" err="1" smtClean="0"/>
              <a:t>yazdığı</a:t>
            </a:r>
            <a:r>
              <a:rPr lang="en-US" dirty="0" smtClean="0"/>
              <a:t> </a:t>
            </a:r>
            <a:r>
              <a:rPr lang="en-US" dirty="0" err="1" smtClean="0"/>
              <a:t>metinlerde</a:t>
            </a:r>
            <a:r>
              <a:rPr lang="en-US" dirty="0" smtClean="0"/>
              <a:t> </a:t>
            </a:r>
            <a:r>
              <a:rPr lang="en-US" dirty="0" err="1" smtClean="0"/>
              <a:t>yer</a:t>
            </a:r>
            <a:r>
              <a:rPr lang="en-US" dirty="0" smtClean="0"/>
              <a:t> </a:t>
            </a:r>
            <a:r>
              <a:rPr lang="en-US" dirty="0" err="1" smtClean="0"/>
              <a:t>almıştır</a:t>
            </a:r>
            <a:r>
              <a:rPr lang="en-US" dirty="0" smtClean="0"/>
              <a:t>. </a:t>
            </a:r>
          </a:p>
        </p:txBody>
      </p:sp>
      <p:pic>
        <p:nvPicPr>
          <p:cNvPr id="4" name="Picture 3"/>
          <p:cNvPicPr>
            <a:picLocks noChangeAspect="1"/>
          </p:cNvPicPr>
          <p:nvPr/>
        </p:nvPicPr>
        <p:blipFill>
          <a:blip r:embed="rId2"/>
          <a:stretch>
            <a:fillRect/>
          </a:stretch>
        </p:blipFill>
        <p:spPr>
          <a:xfrm>
            <a:off x="7741920" y="0"/>
            <a:ext cx="1402080" cy="1766621"/>
          </a:xfrm>
          <a:prstGeom prst="rect">
            <a:avLst/>
          </a:prstGeom>
        </p:spPr>
      </p:pic>
      <p:sp>
        <p:nvSpPr>
          <p:cNvPr id="5" name="TextBox 4"/>
          <p:cNvSpPr txBox="1"/>
          <p:nvPr/>
        </p:nvSpPr>
        <p:spPr>
          <a:xfrm>
            <a:off x="6271817" y="4348865"/>
            <a:ext cx="2566385" cy="2308324"/>
          </a:xfrm>
          <a:prstGeom prst="rect">
            <a:avLst/>
          </a:prstGeom>
          <a:noFill/>
          <a:ln w="57150" cmpd="thickThin">
            <a:solidFill>
              <a:schemeClr val="tx1"/>
            </a:solidFill>
          </a:ln>
        </p:spPr>
        <p:txBody>
          <a:bodyPr wrap="square" rtlCol="0">
            <a:spAutoFit/>
          </a:bodyPr>
          <a:lstStyle/>
          <a:p>
            <a:pPr algn="just"/>
            <a:r>
              <a:rPr lang="en-US" dirty="0"/>
              <a:t>Epistemology — branch of philosophy that deals with what knowledge is, how we come to accept some things as true, and how we justify that acceptance.</a:t>
            </a:r>
          </a:p>
          <a:p>
            <a:pPr algn="just"/>
            <a:endParaRPr lang="en-US" dirty="0"/>
          </a:p>
        </p:txBody>
      </p:sp>
    </p:spTree>
    <p:extLst>
      <p:ext uri="{BB962C8B-B14F-4D97-AF65-F5344CB8AC3E}">
        <p14:creationId xmlns:p14="http://schemas.microsoft.com/office/powerpoint/2010/main" val="174848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Farabi</a:t>
            </a:r>
            <a:r>
              <a:rPr lang="en-US" dirty="0" smtClean="0"/>
              <a:t> </a:t>
            </a:r>
            <a:br>
              <a:rPr lang="en-US" dirty="0" smtClean="0"/>
            </a:br>
            <a:r>
              <a:rPr lang="en-US" dirty="0" smtClean="0"/>
              <a:t>870-950</a:t>
            </a:r>
            <a:endParaRPr lang="en-US" dirty="0"/>
          </a:p>
        </p:txBody>
      </p:sp>
      <p:sp>
        <p:nvSpPr>
          <p:cNvPr id="3" name="Content Placeholder 2"/>
          <p:cNvSpPr>
            <a:spLocks noGrp="1"/>
          </p:cNvSpPr>
          <p:nvPr>
            <p:ph idx="1"/>
          </p:nvPr>
        </p:nvSpPr>
        <p:spPr>
          <a:xfrm>
            <a:off x="457200" y="2084848"/>
            <a:ext cx="8229600" cy="4525963"/>
          </a:xfrm>
        </p:spPr>
        <p:txBody>
          <a:bodyPr>
            <a:normAutofit fontScale="62500" lnSpcReduction="20000"/>
          </a:bodyPr>
          <a:lstStyle/>
          <a:p>
            <a:pPr algn="just">
              <a:lnSpc>
                <a:spcPct val="140000"/>
              </a:lnSpc>
            </a:pPr>
            <a:r>
              <a:rPr lang="en-US" dirty="0" err="1"/>
              <a:t>Yorumları</a:t>
            </a:r>
            <a:r>
              <a:rPr lang="en-US" dirty="0"/>
              <a:t> </a:t>
            </a:r>
            <a:r>
              <a:rPr lang="en-US" dirty="0" err="1"/>
              <a:t>ve</a:t>
            </a:r>
            <a:r>
              <a:rPr lang="en-US" dirty="0"/>
              <a:t> </a:t>
            </a:r>
            <a:r>
              <a:rPr lang="en-US" dirty="0" err="1"/>
              <a:t>incelemeleri</a:t>
            </a:r>
            <a:r>
              <a:rPr lang="en-US" dirty="0"/>
              <a:t> </a:t>
            </a:r>
            <a:r>
              <a:rPr lang="en-US" dirty="0" err="1"/>
              <a:t>sayesinde</a:t>
            </a:r>
            <a:r>
              <a:rPr lang="en-US" dirty="0"/>
              <a:t> </a:t>
            </a:r>
            <a:r>
              <a:rPr lang="en-US" dirty="0" err="1"/>
              <a:t>Farabi</a:t>
            </a:r>
            <a:r>
              <a:rPr lang="en-US" dirty="0"/>
              <a:t> </a:t>
            </a:r>
            <a:r>
              <a:rPr lang="en-US" dirty="0" err="1"/>
              <a:t>ortaçağ</a:t>
            </a:r>
            <a:r>
              <a:rPr lang="en-US" dirty="0"/>
              <a:t> </a:t>
            </a:r>
            <a:r>
              <a:rPr lang="en-US" dirty="0" err="1"/>
              <a:t>islam</a:t>
            </a:r>
            <a:r>
              <a:rPr lang="en-US" dirty="0"/>
              <a:t> </a:t>
            </a:r>
            <a:r>
              <a:rPr lang="en-US" dirty="0" err="1"/>
              <a:t>aydınları</a:t>
            </a:r>
            <a:r>
              <a:rPr lang="en-US" dirty="0"/>
              <a:t> </a:t>
            </a:r>
            <a:r>
              <a:rPr lang="en-US" dirty="0" err="1"/>
              <a:t>arasında</a:t>
            </a:r>
            <a:r>
              <a:rPr lang="en-US" dirty="0"/>
              <a:t> </a:t>
            </a:r>
            <a:r>
              <a:rPr lang="en-US" dirty="0" err="1"/>
              <a:t>Muallim-i</a:t>
            </a:r>
            <a:r>
              <a:rPr lang="en-US" dirty="0"/>
              <a:t> </a:t>
            </a:r>
            <a:r>
              <a:rPr lang="en-US" dirty="0" err="1"/>
              <a:t>Sânî</a:t>
            </a:r>
            <a:r>
              <a:rPr lang="en-US" dirty="0"/>
              <a:t> </a:t>
            </a:r>
            <a:r>
              <a:rPr lang="en-US" dirty="0" err="1"/>
              <a:t>ya</a:t>
            </a:r>
            <a:r>
              <a:rPr lang="en-US" dirty="0"/>
              <a:t> da </a:t>
            </a:r>
            <a:r>
              <a:rPr lang="en-US" dirty="0" err="1"/>
              <a:t>Hace-i</a:t>
            </a:r>
            <a:r>
              <a:rPr lang="en-US" dirty="0"/>
              <a:t> </a:t>
            </a:r>
            <a:r>
              <a:rPr lang="en-US" dirty="0" err="1"/>
              <a:t>Sâni</a:t>
            </a:r>
            <a:r>
              <a:rPr lang="en-US" dirty="0"/>
              <a:t> (</a:t>
            </a:r>
            <a:r>
              <a:rPr lang="en-US" dirty="0" err="1" smtClean="0"/>
              <a:t>İkinci</a:t>
            </a:r>
            <a:r>
              <a:rPr lang="en-US" dirty="0" smtClean="0"/>
              <a:t> </a:t>
            </a:r>
            <a:r>
              <a:rPr lang="en-US" dirty="0" err="1" smtClean="0"/>
              <a:t>Üstad</a:t>
            </a:r>
            <a:r>
              <a:rPr lang="en-US" dirty="0" smtClean="0"/>
              <a:t> </a:t>
            </a:r>
            <a:r>
              <a:rPr lang="en-US" dirty="0"/>
              <a:t>/ Magister </a:t>
            </a:r>
            <a:r>
              <a:rPr lang="en-US" dirty="0" err="1"/>
              <a:t>secundus</a:t>
            </a:r>
            <a:r>
              <a:rPr lang="en-US" dirty="0"/>
              <a:t>) </a:t>
            </a:r>
            <a:r>
              <a:rPr lang="en-US" dirty="0" err="1"/>
              <a:t>olarak</a:t>
            </a:r>
            <a:r>
              <a:rPr lang="en-US" dirty="0"/>
              <a:t> </a:t>
            </a:r>
            <a:r>
              <a:rPr lang="en-US" dirty="0" err="1"/>
              <a:t>bilinir</a:t>
            </a:r>
            <a:r>
              <a:rPr lang="en-US" dirty="0"/>
              <a:t>. </a:t>
            </a:r>
            <a:r>
              <a:rPr lang="en-US" dirty="0" err="1"/>
              <a:t>Hace-i</a:t>
            </a:r>
            <a:r>
              <a:rPr lang="en-US" dirty="0"/>
              <a:t> </a:t>
            </a:r>
            <a:r>
              <a:rPr lang="en-US" dirty="0" err="1"/>
              <a:t>Evvel</a:t>
            </a:r>
            <a:r>
              <a:rPr lang="en-US" dirty="0"/>
              <a:t> (</a:t>
            </a:r>
            <a:r>
              <a:rPr lang="en-US" dirty="0" err="1"/>
              <a:t>Birinci</a:t>
            </a:r>
            <a:r>
              <a:rPr lang="en-US" dirty="0"/>
              <a:t> </a:t>
            </a:r>
            <a:r>
              <a:rPr lang="en-US" dirty="0" err="1"/>
              <a:t>Üstad</a:t>
            </a:r>
            <a:r>
              <a:rPr lang="en-US" dirty="0"/>
              <a:t> / Magister Primus) </a:t>
            </a:r>
            <a:r>
              <a:rPr lang="en-US" dirty="0" err="1"/>
              <a:t>ise</a:t>
            </a:r>
            <a:r>
              <a:rPr lang="en-US" dirty="0"/>
              <a:t> </a:t>
            </a:r>
            <a:r>
              <a:rPr lang="en-US" dirty="0" err="1"/>
              <a:t>Aristo'dur</a:t>
            </a:r>
            <a:r>
              <a:rPr lang="en-US" dirty="0" smtClean="0"/>
              <a:t>.</a:t>
            </a:r>
          </a:p>
          <a:p>
            <a:pPr algn="just">
              <a:lnSpc>
                <a:spcPct val="140000"/>
              </a:lnSpc>
            </a:pPr>
            <a:r>
              <a:rPr lang="en-US" dirty="0" err="1"/>
              <a:t>Farabi'nin</a:t>
            </a:r>
            <a:r>
              <a:rPr lang="en-US" dirty="0"/>
              <a:t> </a:t>
            </a:r>
            <a:r>
              <a:rPr lang="en-US" dirty="0" err="1"/>
              <a:t>bu</a:t>
            </a:r>
            <a:r>
              <a:rPr lang="en-US" dirty="0"/>
              <a:t> </a:t>
            </a:r>
            <a:r>
              <a:rPr lang="en-US" dirty="0" err="1"/>
              <a:t>büyük</a:t>
            </a:r>
            <a:r>
              <a:rPr lang="en-US" dirty="0"/>
              <a:t> </a:t>
            </a:r>
            <a:r>
              <a:rPr lang="en-US" dirty="0" err="1"/>
              <a:t>katkısının</a:t>
            </a:r>
            <a:r>
              <a:rPr lang="en-US" dirty="0"/>
              <a:t> </a:t>
            </a:r>
            <a:r>
              <a:rPr lang="en-US" dirty="0" err="1"/>
              <a:t>yanında</a:t>
            </a:r>
            <a:r>
              <a:rPr lang="en-US" dirty="0"/>
              <a:t> </a:t>
            </a:r>
            <a:r>
              <a:rPr lang="en-US" dirty="0" err="1"/>
              <a:t>İkinci</a:t>
            </a:r>
            <a:r>
              <a:rPr lang="en-US" dirty="0"/>
              <a:t> </a:t>
            </a:r>
            <a:r>
              <a:rPr lang="en-US" dirty="0" err="1"/>
              <a:t>Üstad</a:t>
            </a:r>
            <a:r>
              <a:rPr lang="en-US" dirty="0"/>
              <a:t> </a:t>
            </a:r>
            <a:r>
              <a:rPr lang="en-US" dirty="0" err="1"/>
              <a:t>kabul</a:t>
            </a:r>
            <a:r>
              <a:rPr lang="en-US" dirty="0"/>
              <a:t> </a:t>
            </a:r>
            <a:r>
              <a:rPr lang="en-US" dirty="0" err="1"/>
              <a:t>edilmesinin</a:t>
            </a:r>
            <a:r>
              <a:rPr lang="en-US" dirty="0"/>
              <a:t> </a:t>
            </a:r>
            <a:r>
              <a:rPr lang="en-US" dirty="0" err="1"/>
              <a:t>ana</a:t>
            </a:r>
            <a:r>
              <a:rPr lang="en-US" dirty="0"/>
              <a:t> </a:t>
            </a:r>
            <a:r>
              <a:rPr lang="en-US" dirty="0" err="1"/>
              <a:t>nedeni</a:t>
            </a:r>
            <a:r>
              <a:rPr lang="en-US" dirty="0"/>
              <a:t> </a:t>
            </a:r>
            <a:r>
              <a:rPr lang="en-US" dirty="0" err="1"/>
              <a:t>İbn</a:t>
            </a:r>
            <a:r>
              <a:rPr lang="en-US" dirty="0" smtClean="0"/>
              <a:t>-I </a:t>
            </a:r>
            <a:r>
              <a:rPr lang="en-US" dirty="0" err="1" smtClean="0"/>
              <a:t>Haldun'a</a:t>
            </a:r>
            <a:r>
              <a:rPr lang="en-US" dirty="0" smtClean="0"/>
              <a:t> </a:t>
            </a:r>
            <a:r>
              <a:rPr lang="en-US" dirty="0" err="1"/>
              <a:t>göre</a:t>
            </a:r>
            <a:r>
              <a:rPr lang="en-US" dirty="0"/>
              <a:t> </a:t>
            </a:r>
            <a:r>
              <a:rPr lang="en-US" dirty="0" err="1"/>
              <a:t>onun</a:t>
            </a:r>
            <a:r>
              <a:rPr lang="en-US" dirty="0"/>
              <a:t> </a:t>
            </a:r>
            <a:r>
              <a:rPr lang="en-US" dirty="0" err="1"/>
              <a:t>mantık</a:t>
            </a:r>
            <a:r>
              <a:rPr lang="en-US" dirty="0"/>
              <a:t> </a:t>
            </a:r>
            <a:r>
              <a:rPr lang="en-US" dirty="0" err="1"/>
              <a:t>alanında</a:t>
            </a:r>
            <a:r>
              <a:rPr lang="en-US" dirty="0"/>
              <a:t> </a:t>
            </a:r>
            <a:r>
              <a:rPr lang="en-US" dirty="0" err="1"/>
              <a:t>yaptığı</a:t>
            </a:r>
            <a:r>
              <a:rPr lang="en-US" dirty="0"/>
              <a:t> </a:t>
            </a:r>
            <a:r>
              <a:rPr lang="en-US" dirty="0" err="1"/>
              <a:t>çalışmalardır</a:t>
            </a:r>
            <a:r>
              <a:rPr lang="en-US" dirty="0"/>
              <a:t>.[7] </a:t>
            </a:r>
            <a:r>
              <a:rPr lang="en-US" dirty="0" err="1"/>
              <a:t>Farabi</a:t>
            </a:r>
            <a:r>
              <a:rPr lang="en-US" dirty="0"/>
              <a:t>, </a:t>
            </a:r>
            <a:r>
              <a:rPr lang="en-US" dirty="0" err="1"/>
              <a:t>Aristo'nun</a:t>
            </a:r>
            <a:r>
              <a:rPr lang="en-US" dirty="0"/>
              <a:t> 6 </a:t>
            </a:r>
            <a:r>
              <a:rPr lang="en-US" dirty="0" err="1"/>
              <a:t>ciltlik</a:t>
            </a:r>
            <a:r>
              <a:rPr lang="en-US" dirty="0"/>
              <a:t> </a:t>
            </a:r>
            <a:r>
              <a:rPr lang="en-US" dirty="0" err="1"/>
              <a:t>temel</a:t>
            </a:r>
            <a:r>
              <a:rPr lang="en-US" dirty="0"/>
              <a:t> </a:t>
            </a:r>
            <a:r>
              <a:rPr lang="en-US" dirty="0" err="1"/>
              <a:t>mantık</a:t>
            </a:r>
            <a:r>
              <a:rPr lang="en-US" dirty="0"/>
              <a:t> </a:t>
            </a:r>
            <a:r>
              <a:rPr lang="en-US" dirty="0" err="1"/>
              <a:t>kitabı</a:t>
            </a:r>
            <a:r>
              <a:rPr lang="en-US" dirty="0"/>
              <a:t> </a:t>
            </a:r>
            <a:r>
              <a:rPr lang="en-US" dirty="0" err="1"/>
              <a:t>Organon'un</a:t>
            </a:r>
            <a:r>
              <a:rPr lang="en-US" dirty="0"/>
              <a:t> </a:t>
            </a:r>
            <a:r>
              <a:rPr lang="en-US" dirty="0" err="1"/>
              <a:t>tüm</a:t>
            </a:r>
            <a:r>
              <a:rPr lang="en-US" dirty="0"/>
              <a:t> </a:t>
            </a:r>
            <a:r>
              <a:rPr lang="en-US" dirty="0" err="1"/>
              <a:t>bölümlerini</a:t>
            </a:r>
            <a:r>
              <a:rPr lang="en-US" dirty="0"/>
              <a:t> </a:t>
            </a:r>
            <a:r>
              <a:rPr lang="en-US" dirty="0" err="1"/>
              <a:t>içeren</a:t>
            </a:r>
            <a:r>
              <a:rPr lang="en-US" dirty="0"/>
              <a:t> </a:t>
            </a:r>
            <a:r>
              <a:rPr lang="en-US" dirty="0" err="1"/>
              <a:t>çeviriler</a:t>
            </a:r>
            <a:r>
              <a:rPr lang="en-US" dirty="0"/>
              <a:t> </a:t>
            </a:r>
            <a:r>
              <a:rPr lang="en-US" dirty="0" err="1"/>
              <a:t>ve</a:t>
            </a:r>
            <a:r>
              <a:rPr lang="en-US" dirty="0"/>
              <a:t> </a:t>
            </a:r>
            <a:r>
              <a:rPr lang="en-US" dirty="0" err="1"/>
              <a:t>şerhler</a:t>
            </a:r>
            <a:r>
              <a:rPr lang="en-US" dirty="0"/>
              <a:t> </a:t>
            </a:r>
            <a:r>
              <a:rPr lang="en-US" dirty="0" err="1"/>
              <a:t>kaleme</a:t>
            </a:r>
            <a:r>
              <a:rPr lang="en-US" dirty="0"/>
              <a:t> </a:t>
            </a:r>
            <a:r>
              <a:rPr lang="en-US" dirty="0" err="1"/>
              <a:t>aldı</a:t>
            </a:r>
            <a:r>
              <a:rPr lang="en-US" dirty="0"/>
              <a:t> </a:t>
            </a:r>
            <a:r>
              <a:rPr lang="en-US" dirty="0" err="1"/>
              <a:t>ve</a:t>
            </a:r>
            <a:r>
              <a:rPr lang="en-US" dirty="0"/>
              <a:t> </a:t>
            </a:r>
            <a:r>
              <a:rPr lang="en-US" dirty="0" err="1" smtClean="0"/>
              <a:t>Organon’u</a:t>
            </a:r>
            <a:r>
              <a:rPr lang="en-US" dirty="0"/>
              <a:t> </a:t>
            </a:r>
            <a:r>
              <a:rPr lang="en-US" dirty="0" err="1" smtClean="0"/>
              <a:t>iki</a:t>
            </a:r>
            <a:r>
              <a:rPr lang="en-US" dirty="0" smtClean="0"/>
              <a:t> </a:t>
            </a:r>
            <a:r>
              <a:rPr lang="en-US" dirty="0" err="1"/>
              <a:t>bölüm</a:t>
            </a:r>
            <a:r>
              <a:rPr lang="en-US" dirty="0"/>
              <a:t> </a:t>
            </a:r>
            <a:r>
              <a:rPr lang="en-US" dirty="0" err="1"/>
              <a:t>daha</a:t>
            </a:r>
            <a:r>
              <a:rPr lang="en-US" dirty="0"/>
              <a:t> </a:t>
            </a:r>
            <a:r>
              <a:rPr lang="en-US" dirty="0" err="1"/>
              <a:t>ekleyerek</a:t>
            </a:r>
            <a:r>
              <a:rPr lang="en-US" dirty="0"/>
              <a:t> 8 </a:t>
            </a:r>
            <a:r>
              <a:rPr lang="en-US" dirty="0" err="1"/>
              <a:t>kitaba</a:t>
            </a:r>
            <a:r>
              <a:rPr lang="en-US" dirty="0"/>
              <a:t> </a:t>
            </a:r>
            <a:r>
              <a:rPr lang="en-US" dirty="0" err="1"/>
              <a:t>çıkardı</a:t>
            </a:r>
            <a:r>
              <a:rPr lang="en-US" dirty="0"/>
              <a:t>. </a:t>
            </a:r>
            <a:r>
              <a:rPr lang="en-US" dirty="0" err="1"/>
              <a:t>Mantık</a:t>
            </a:r>
            <a:r>
              <a:rPr lang="en-US" dirty="0"/>
              <a:t> </a:t>
            </a:r>
            <a:r>
              <a:rPr lang="en-US" dirty="0" err="1"/>
              <a:t>ifadeleri</a:t>
            </a:r>
            <a:r>
              <a:rPr lang="en-US" dirty="0"/>
              <a:t>, </a:t>
            </a:r>
            <a:r>
              <a:rPr lang="en-US" dirty="0" err="1"/>
              <a:t>onu</a:t>
            </a:r>
            <a:r>
              <a:rPr lang="en-US" dirty="0"/>
              <a:t> </a:t>
            </a:r>
            <a:r>
              <a:rPr lang="en-US" dirty="0" err="1"/>
              <a:t>ifade</a:t>
            </a:r>
            <a:r>
              <a:rPr lang="en-US" dirty="0"/>
              <a:t> </a:t>
            </a:r>
            <a:r>
              <a:rPr lang="en-US" dirty="0" err="1"/>
              <a:t>etmek</a:t>
            </a:r>
            <a:r>
              <a:rPr lang="en-US" dirty="0"/>
              <a:t> </a:t>
            </a:r>
            <a:r>
              <a:rPr lang="en-US" dirty="0" err="1"/>
              <a:t>için</a:t>
            </a:r>
            <a:r>
              <a:rPr lang="en-US" dirty="0"/>
              <a:t> </a:t>
            </a:r>
            <a:r>
              <a:rPr lang="en-US" dirty="0" err="1"/>
              <a:t>kullanılan</a:t>
            </a:r>
            <a:r>
              <a:rPr lang="en-US" dirty="0"/>
              <a:t> </a:t>
            </a:r>
            <a:r>
              <a:rPr lang="en-US" dirty="0" err="1"/>
              <a:t>dil</a:t>
            </a:r>
            <a:r>
              <a:rPr lang="en-US" dirty="0"/>
              <a:t> </a:t>
            </a:r>
            <a:r>
              <a:rPr lang="en-US" dirty="0" err="1"/>
              <a:t>ve</a:t>
            </a:r>
            <a:r>
              <a:rPr lang="en-US" dirty="0"/>
              <a:t> </a:t>
            </a:r>
            <a:r>
              <a:rPr lang="en-US" dirty="0" err="1"/>
              <a:t>bilgi</a:t>
            </a:r>
            <a:r>
              <a:rPr lang="en-US" dirty="0"/>
              <a:t> </a:t>
            </a:r>
            <a:r>
              <a:rPr lang="en-US" dirty="0" err="1"/>
              <a:t>ile</a:t>
            </a:r>
            <a:r>
              <a:rPr lang="en-US" dirty="0"/>
              <a:t> </a:t>
            </a:r>
            <a:r>
              <a:rPr lang="en-US" dirty="0" err="1"/>
              <a:t>ilişkili</a:t>
            </a:r>
            <a:r>
              <a:rPr lang="en-US" dirty="0"/>
              <a:t> </a:t>
            </a:r>
            <a:r>
              <a:rPr lang="en-US" dirty="0" err="1"/>
              <a:t>olduğu</a:t>
            </a:r>
            <a:r>
              <a:rPr lang="en-US" dirty="0"/>
              <a:t> </a:t>
            </a:r>
            <a:r>
              <a:rPr lang="en-US" dirty="0" err="1"/>
              <a:t>için</a:t>
            </a:r>
            <a:r>
              <a:rPr lang="en-US" dirty="0"/>
              <a:t> </a:t>
            </a:r>
            <a:r>
              <a:rPr lang="en-US" dirty="0" err="1"/>
              <a:t>Farabi'nin</a:t>
            </a:r>
            <a:r>
              <a:rPr lang="en-US" dirty="0"/>
              <a:t> </a:t>
            </a:r>
            <a:r>
              <a:rPr lang="en-US" dirty="0" err="1"/>
              <a:t>mantık</a:t>
            </a:r>
            <a:r>
              <a:rPr lang="en-US" dirty="0"/>
              <a:t> </a:t>
            </a:r>
            <a:r>
              <a:rPr lang="en-US" dirty="0" err="1"/>
              <a:t>dışında</a:t>
            </a:r>
            <a:r>
              <a:rPr lang="en-US" dirty="0"/>
              <a:t> </a:t>
            </a:r>
            <a:r>
              <a:rPr lang="en-US" dirty="0" err="1"/>
              <a:t>dil</a:t>
            </a:r>
            <a:r>
              <a:rPr lang="en-US" dirty="0"/>
              <a:t> </a:t>
            </a:r>
            <a:r>
              <a:rPr lang="en-US" dirty="0" err="1"/>
              <a:t>felsefesi</a:t>
            </a:r>
            <a:r>
              <a:rPr lang="en-US" dirty="0"/>
              <a:t> </a:t>
            </a:r>
            <a:r>
              <a:rPr lang="en-US" dirty="0" err="1"/>
              <a:t>ve</a:t>
            </a:r>
            <a:r>
              <a:rPr lang="en-US" dirty="0"/>
              <a:t> </a:t>
            </a:r>
            <a:r>
              <a:rPr lang="en-US" dirty="0" err="1"/>
              <a:t>epistemoloji</a:t>
            </a:r>
            <a:r>
              <a:rPr lang="en-US" dirty="0"/>
              <a:t> </a:t>
            </a:r>
            <a:r>
              <a:rPr lang="en-US" dirty="0" err="1"/>
              <a:t>üzerinde</a:t>
            </a:r>
            <a:r>
              <a:rPr lang="en-US" dirty="0"/>
              <a:t> de </a:t>
            </a:r>
            <a:r>
              <a:rPr lang="en-US" dirty="0" err="1"/>
              <a:t>yoğun</a:t>
            </a:r>
            <a:r>
              <a:rPr lang="en-US" dirty="0"/>
              <a:t> </a:t>
            </a:r>
            <a:r>
              <a:rPr lang="en-US" dirty="0" err="1"/>
              <a:t>şekilde</a:t>
            </a:r>
            <a:r>
              <a:rPr lang="en-US" dirty="0"/>
              <a:t> </a:t>
            </a:r>
            <a:r>
              <a:rPr lang="en-US" dirty="0" err="1"/>
              <a:t>durduğu</a:t>
            </a:r>
            <a:r>
              <a:rPr lang="en-US" dirty="0"/>
              <a:t> </a:t>
            </a:r>
            <a:r>
              <a:rPr lang="en-US" dirty="0" err="1"/>
              <a:t>görülür</a:t>
            </a:r>
            <a:r>
              <a:rPr lang="en-US" dirty="0"/>
              <a:t>.</a:t>
            </a:r>
          </a:p>
        </p:txBody>
      </p:sp>
      <p:pic>
        <p:nvPicPr>
          <p:cNvPr id="4" name="Picture 3"/>
          <p:cNvPicPr>
            <a:picLocks noChangeAspect="1"/>
          </p:cNvPicPr>
          <p:nvPr/>
        </p:nvPicPr>
        <p:blipFill>
          <a:blip r:embed="rId2"/>
          <a:stretch>
            <a:fillRect/>
          </a:stretch>
        </p:blipFill>
        <p:spPr>
          <a:xfrm>
            <a:off x="0" y="0"/>
            <a:ext cx="1541780" cy="2039128"/>
          </a:xfrm>
          <a:prstGeom prst="rect">
            <a:avLst/>
          </a:prstGeom>
        </p:spPr>
      </p:pic>
    </p:spTree>
    <p:extLst>
      <p:ext uri="{BB962C8B-B14F-4D97-AF65-F5344CB8AC3E}">
        <p14:creationId xmlns:p14="http://schemas.microsoft.com/office/powerpoint/2010/main" val="193405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İbn-i</a:t>
            </a:r>
            <a:r>
              <a:rPr lang="en-US" dirty="0" smtClean="0"/>
              <a:t> </a:t>
            </a:r>
            <a:r>
              <a:rPr lang="en-US" dirty="0" err="1" smtClean="0"/>
              <a:t>Heysem</a:t>
            </a:r>
            <a:r>
              <a:rPr lang="en-US" dirty="0" smtClean="0"/>
              <a:t> </a:t>
            </a:r>
            <a:r>
              <a:rPr lang="en-US" dirty="0"/>
              <a:t/>
            </a:r>
            <a:br>
              <a:rPr lang="en-US" dirty="0"/>
            </a:br>
            <a:r>
              <a:rPr lang="en-US" dirty="0" smtClean="0"/>
              <a:t>965-1038</a:t>
            </a:r>
            <a:endParaRPr lang="en-US" dirty="0"/>
          </a:p>
        </p:txBody>
      </p:sp>
      <p:sp>
        <p:nvSpPr>
          <p:cNvPr id="3" name="Content Placeholder 2"/>
          <p:cNvSpPr>
            <a:spLocks noGrp="1"/>
          </p:cNvSpPr>
          <p:nvPr>
            <p:ph idx="1"/>
          </p:nvPr>
        </p:nvSpPr>
        <p:spPr>
          <a:xfrm>
            <a:off x="457200" y="1996440"/>
            <a:ext cx="8229600" cy="4525963"/>
          </a:xfrm>
        </p:spPr>
        <p:txBody>
          <a:bodyPr>
            <a:normAutofit lnSpcReduction="10000"/>
          </a:bodyPr>
          <a:lstStyle/>
          <a:p>
            <a:r>
              <a:rPr lang="en-US" dirty="0" err="1" smtClean="0"/>
              <a:t>Gözlem</a:t>
            </a:r>
            <a:endParaRPr lang="en-US" dirty="0"/>
          </a:p>
          <a:p>
            <a:r>
              <a:rPr lang="en-US" dirty="0" err="1" smtClean="0"/>
              <a:t>Problemin</a:t>
            </a:r>
            <a:r>
              <a:rPr lang="en-US" dirty="0" smtClean="0"/>
              <a:t> </a:t>
            </a:r>
            <a:r>
              <a:rPr lang="en-US" dirty="0" err="1" smtClean="0"/>
              <a:t>belirlenmesi</a:t>
            </a:r>
            <a:endParaRPr lang="en-US" dirty="0"/>
          </a:p>
          <a:p>
            <a:r>
              <a:rPr lang="en-US" dirty="0" err="1" smtClean="0"/>
              <a:t>Hipotezin</a:t>
            </a:r>
            <a:r>
              <a:rPr lang="en-US" dirty="0" smtClean="0"/>
              <a:t> </a:t>
            </a:r>
            <a:r>
              <a:rPr lang="en-US" dirty="0" err="1" smtClean="0"/>
              <a:t>oluşturulması</a:t>
            </a:r>
            <a:endParaRPr lang="en-US" dirty="0"/>
          </a:p>
          <a:p>
            <a:r>
              <a:rPr lang="en-US" dirty="0" err="1" smtClean="0"/>
              <a:t>Hipotezin</a:t>
            </a:r>
            <a:r>
              <a:rPr lang="en-US" dirty="0" smtClean="0"/>
              <a:t> </a:t>
            </a:r>
            <a:r>
              <a:rPr lang="en-US" dirty="0" err="1" smtClean="0"/>
              <a:t>deney</a:t>
            </a:r>
            <a:r>
              <a:rPr lang="en-US" dirty="0" smtClean="0"/>
              <a:t> </a:t>
            </a:r>
            <a:r>
              <a:rPr lang="en-US" dirty="0" err="1" smtClean="0"/>
              <a:t>ile</a:t>
            </a:r>
            <a:r>
              <a:rPr lang="en-US" dirty="0" smtClean="0"/>
              <a:t> test </a:t>
            </a:r>
            <a:r>
              <a:rPr lang="en-US" dirty="0" err="1" smtClean="0"/>
              <a:t>edilmesi</a:t>
            </a:r>
            <a:r>
              <a:rPr lang="en-US" dirty="0" smtClean="0"/>
              <a:t> </a:t>
            </a:r>
          </a:p>
          <a:p>
            <a:r>
              <a:rPr lang="en-US" dirty="0" err="1" smtClean="0"/>
              <a:t>Deneysel</a:t>
            </a:r>
            <a:r>
              <a:rPr lang="en-US" dirty="0" smtClean="0"/>
              <a:t> </a:t>
            </a:r>
            <a:r>
              <a:rPr lang="en-US" dirty="0" err="1" smtClean="0"/>
              <a:t>sonuçların</a:t>
            </a:r>
            <a:r>
              <a:rPr lang="en-US" dirty="0" smtClean="0"/>
              <a:t> </a:t>
            </a:r>
            <a:r>
              <a:rPr lang="en-US" dirty="0" err="1" smtClean="0"/>
              <a:t>analizi</a:t>
            </a:r>
            <a:r>
              <a:rPr lang="en-US" dirty="0" smtClean="0"/>
              <a:t> </a:t>
            </a:r>
          </a:p>
          <a:p>
            <a:r>
              <a:rPr lang="en-US" dirty="0" err="1" smtClean="0"/>
              <a:t>Verinin</a:t>
            </a:r>
            <a:r>
              <a:rPr lang="en-US" dirty="0" smtClean="0"/>
              <a:t> </a:t>
            </a:r>
            <a:r>
              <a:rPr lang="en-US" dirty="0" err="1" smtClean="0"/>
              <a:t>yorumlanması</a:t>
            </a:r>
            <a:r>
              <a:rPr lang="en-US" dirty="0" smtClean="0"/>
              <a:t> </a:t>
            </a:r>
            <a:r>
              <a:rPr lang="en-US" dirty="0" err="1" smtClean="0"/>
              <a:t>ve</a:t>
            </a:r>
            <a:r>
              <a:rPr lang="en-US" dirty="0" smtClean="0"/>
              <a:t> </a:t>
            </a:r>
            <a:r>
              <a:rPr lang="en-US" dirty="0" err="1" smtClean="0"/>
              <a:t>sonuçların</a:t>
            </a:r>
            <a:r>
              <a:rPr lang="en-US" dirty="0" smtClean="0"/>
              <a:t> </a:t>
            </a:r>
            <a:r>
              <a:rPr lang="en-US" dirty="0" err="1" smtClean="0"/>
              <a:t>çıkarılması</a:t>
            </a:r>
            <a:r>
              <a:rPr lang="en-US" dirty="0" smtClean="0"/>
              <a:t> </a:t>
            </a:r>
          </a:p>
          <a:p>
            <a:r>
              <a:rPr lang="en-US" dirty="0" err="1" smtClean="0"/>
              <a:t>Bulguların</a:t>
            </a:r>
            <a:r>
              <a:rPr lang="en-US" dirty="0" smtClean="0"/>
              <a:t> </a:t>
            </a:r>
            <a:r>
              <a:rPr lang="en-US" dirty="0" err="1" smtClean="0"/>
              <a:t>yayınlanması</a:t>
            </a:r>
            <a:endParaRPr lang="en-US" dirty="0"/>
          </a:p>
        </p:txBody>
      </p:sp>
      <p:pic>
        <p:nvPicPr>
          <p:cNvPr id="4" name="Picture 3"/>
          <p:cNvPicPr>
            <a:picLocks noChangeAspect="1"/>
          </p:cNvPicPr>
          <p:nvPr/>
        </p:nvPicPr>
        <p:blipFill>
          <a:blip r:embed="rId2"/>
          <a:stretch>
            <a:fillRect/>
          </a:stretch>
        </p:blipFill>
        <p:spPr>
          <a:xfrm>
            <a:off x="0" y="0"/>
            <a:ext cx="1733466" cy="2106877"/>
          </a:xfrm>
          <a:prstGeom prst="rect">
            <a:avLst/>
          </a:prstGeom>
        </p:spPr>
      </p:pic>
    </p:spTree>
    <p:extLst>
      <p:ext uri="{BB962C8B-B14F-4D97-AF65-F5344CB8AC3E}">
        <p14:creationId xmlns:p14="http://schemas.microsoft.com/office/powerpoint/2010/main" val="178137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İbn-i</a:t>
            </a:r>
            <a:r>
              <a:rPr lang="en-US" dirty="0" smtClean="0"/>
              <a:t> </a:t>
            </a:r>
            <a:r>
              <a:rPr lang="en-US" dirty="0" err="1" smtClean="0"/>
              <a:t>Sina</a:t>
            </a:r>
            <a:r>
              <a:rPr lang="en-US" dirty="0" smtClean="0"/>
              <a:t> </a:t>
            </a:r>
            <a:br>
              <a:rPr lang="en-US" dirty="0" smtClean="0"/>
            </a:br>
            <a:r>
              <a:rPr lang="en-US" dirty="0" smtClean="0"/>
              <a:t>980-1037</a:t>
            </a:r>
            <a:endParaRPr lang="en-US" dirty="0"/>
          </a:p>
        </p:txBody>
      </p:sp>
      <p:sp>
        <p:nvSpPr>
          <p:cNvPr id="3" name="Content Placeholder 2"/>
          <p:cNvSpPr>
            <a:spLocks noGrp="1"/>
          </p:cNvSpPr>
          <p:nvPr>
            <p:ph idx="1"/>
          </p:nvPr>
        </p:nvSpPr>
        <p:spPr>
          <a:xfrm>
            <a:off x="182880" y="2332037"/>
            <a:ext cx="8229600" cy="4525963"/>
          </a:xfrm>
        </p:spPr>
        <p:txBody>
          <a:bodyPr>
            <a:normAutofit fontScale="55000" lnSpcReduction="20000"/>
          </a:bodyPr>
          <a:lstStyle/>
          <a:p>
            <a:pPr algn="just">
              <a:lnSpc>
                <a:spcPct val="130000"/>
              </a:lnSpc>
            </a:pPr>
            <a:r>
              <a:rPr lang="en-US" dirty="0" err="1" smtClean="0"/>
              <a:t>İyileşme</a:t>
            </a:r>
            <a:r>
              <a:rPr lang="en-US" dirty="0" smtClean="0"/>
              <a:t> </a:t>
            </a:r>
            <a:r>
              <a:rPr lang="en-US" dirty="0" err="1" smtClean="0"/>
              <a:t>Kitabı’nda</a:t>
            </a:r>
            <a:r>
              <a:rPr lang="en-US" dirty="0" smtClean="0"/>
              <a:t> </a:t>
            </a:r>
            <a:r>
              <a:rPr lang="en-US" dirty="0" err="1" smtClean="0"/>
              <a:t>bilim</a:t>
            </a:r>
            <a:r>
              <a:rPr lang="en-US" dirty="0" smtClean="0"/>
              <a:t> </a:t>
            </a:r>
            <a:r>
              <a:rPr lang="en-US" dirty="0" err="1" smtClean="0"/>
              <a:t>felsefesini</a:t>
            </a:r>
            <a:r>
              <a:rPr lang="en-US" dirty="0" smtClean="0"/>
              <a:t> </a:t>
            </a:r>
            <a:r>
              <a:rPr lang="en-US" dirty="0" err="1" smtClean="0"/>
              <a:t>tartışmış</a:t>
            </a:r>
            <a:r>
              <a:rPr lang="en-US" dirty="0" smtClean="0"/>
              <a:t> </a:t>
            </a:r>
            <a:r>
              <a:rPr lang="en-US" dirty="0" err="1" smtClean="0"/>
              <a:t>sorgulamanın</a:t>
            </a:r>
            <a:r>
              <a:rPr lang="en-US" dirty="0" smtClean="0"/>
              <a:t> ilk </a:t>
            </a:r>
            <a:r>
              <a:rPr lang="en-US" dirty="0" err="1" smtClean="0"/>
              <a:t>bilimsel</a:t>
            </a:r>
            <a:r>
              <a:rPr lang="en-US" dirty="0" smtClean="0"/>
              <a:t> </a:t>
            </a:r>
            <a:r>
              <a:rPr lang="en-US" dirty="0" err="1" smtClean="0"/>
              <a:t>metodlarını</a:t>
            </a:r>
            <a:r>
              <a:rPr lang="en-US" dirty="0" smtClean="0"/>
              <a:t> </a:t>
            </a:r>
            <a:r>
              <a:rPr lang="en-US" dirty="0" err="1" smtClean="0"/>
              <a:t>tanımlamıştır</a:t>
            </a:r>
            <a:r>
              <a:rPr lang="en-US" dirty="0" smtClean="0"/>
              <a:t>. </a:t>
            </a:r>
          </a:p>
          <a:p>
            <a:pPr algn="just">
              <a:lnSpc>
                <a:spcPct val="130000"/>
              </a:lnSpc>
            </a:pPr>
            <a:r>
              <a:rPr lang="en-US" dirty="0" err="1" smtClean="0"/>
              <a:t>Aristo’nun</a:t>
            </a:r>
            <a:r>
              <a:rPr lang="en-US" dirty="0" smtClean="0"/>
              <a:t> </a:t>
            </a:r>
            <a:r>
              <a:rPr lang="en-US" dirty="0" err="1" smtClean="0"/>
              <a:t>posteriyör</a:t>
            </a:r>
            <a:r>
              <a:rPr lang="en-US" dirty="0" smtClean="0"/>
              <a:t> </a:t>
            </a:r>
            <a:r>
              <a:rPr lang="en-US" dirty="0" err="1" smtClean="0"/>
              <a:t>analitiğini</a:t>
            </a:r>
            <a:r>
              <a:rPr lang="en-US" dirty="0"/>
              <a:t> </a:t>
            </a:r>
            <a:r>
              <a:rPr lang="en-US" dirty="0" err="1" smtClean="0"/>
              <a:t>tartışmaya</a:t>
            </a:r>
            <a:r>
              <a:rPr lang="en-US" dirty="0" smtClean="0"/>
              <a:t> </a:t>
            </a:r>
            <a:r>
              <a:rPr lang="en-US" dirty="0" err="1" smtClean="0"/>
              <a:t>açmış</a:t>
            </a:r>
            <a:r>
              <a:rPr lang="en-US" dirty="0" smtClean="0"/>
              <a:t> </a:t>
            </a:r>
            <a:r>
              <a:rPr lang="en-US" dirty="0" err="1" smtClean="0"/>
              <a:t>ve</a:t>
            </a:r>
            <a:r>
              <a:rPr lang="en-US" dirty="0" smtClean="0"/>
              <a:t> </a:t>
            </a:r>
            <a:r>
              <a:rPr lang="en-US" dirty="0" err="1" smtClean="0"/>
              <a:t>önemli</a:t>
            </a:r>
            <a:r>
              <a:rPr lang="en-US" dirty="0" smtClean="0"/>
              <a:t> </a:t>
            </a:r>
            <a:r>
              <a:rPr lang="en-US" dirty="0" err="1" smtClean="0"/>
              <a:t>noktalarda</a:t>
            </a:r>
            <a:r>
              <a:rPr lang="en-US" dirty="0" smtClean="0"/>
              <a:t> </a:t>
            </a:r>
            <a:r>
              <a:rPr lang="en-US" dirty="0" err="1" smtClean="0"/>
              <a:t>ayrılmıştır</a:t>
            </a:r>
            <a:r>
              <a:rPr lang="en-US" dirty="0" smtClean="0"/>
              <a:t>. </a:t>
            </a:r>
          </a:p>
          <a:p>
            <a:pPr algn="just">
              <a:lnSpc>
                <a:spcPct val="130000"/>
              </a:lnSpc>
            </a:pPr>
            <a:r>
              <a:rPr lang="en-US" dirty="0" err="1" smtClean="0"/>
              <a:t>Şu</a:t>
            </a:r>
            <a:r>
              <a:rPr lang="en-US" dirty="0" smtClean="0"/>
              <a:t> </a:t>
            </a:r>
            <a:r>
              <a:rPr lang="en-US" dirty="0" err="1" smtClean="0"/>
              <a:t>soruları</a:t>
            </a:r>
            <a:r>
              <a:rPr lang="en-US" dirty="0" smtClean="0"/>
              <a:t> </a:t>
            </a:r>
            <a:r>
              <a:rPr lang="en-US" dirty="0" err="1" smtClean="0"/>
              <a:t>sormuştur</a:t>
            </a:r>
            <a:r>
              <a:rPr lang="en-US" dirty="0" smtClean="0"/>
              <a:t>:</a:t>
            </a:r>
          </a:p>
          <a:p>
            <a:pPr lvl="1" algn="just">
              <a:lnSpc>
                <a:spcPct val="130000"/>
              </a:lnSpc>
            </a:pPr>
            <a:r>
              <a:rPr lang="en-US" dirty="0" err="1" smtClean="0"/>
              <a:t>Bilimin</a:t>
            </a:r>
            <a:r>
              <a:rPr lang="en-US" dirty="0" smtClean="0"/>
              <a:t> </a:t>
            </a:r>
            <a:r>
              <a:rPr lang="en-US" dirty="0" err="1" smtClean="0"/>
              <a:t>öncelikli</a:t>
            </a:r>
            <a:r>
              <a:rPr lang="en-US" dirty="0" smtClean="0"/>
              <a:t> </a:t>
            </a:r>
            <a:r>
              <a:rPr lang="en-US" dirty="0" err="1" smtClean="0"/>
              <a:t>prensiplerine</a:t>
            </a:r>
            <a:r>
              <a:rPr lang="en-US" dirty="0" smtClean="0"/>
              <a:t> </a:t>
            </a:r>
            <a:r>
              <a:rPr lang="en-US" dirty="0" err="1" smtClean="0"/>
              <a:t>nasıl</a:t>
            </a:r>
            <a:r>
              <a:rPr lang="en-US" dirty="0" smtClean="0"/>
              <a:t> </a:t>
            </a:r>
            <a:r>
              <a:rPr lang="en-US" dirty="0" err="1" smtClean="0"/>
              <a:t>ulaşılır</a:t>
            </a:r>
            <a:r>
              <a:rPr lang="en-US" dirty="0" smtClean="0"/>
              <a:t>?</a:t>
            </a:r>
          </a:p>
          <a:p>
            <a:pPr lvl="1" algn="just">
              <a:lnSpc>
                <a:spcPct val="130000"/>
              </a:lnSpc>
            </a:pPr>
            <a:r>
              <a:rPr lang="en-US" dirty="0" err="1" smtClean="0"/>
              <a:t>Bir</a:t>
            </a:r>
            <a:r>
              <a:rPr lang="en-US" dirty="0" smtClean="0"/>
              <a:t> </a:t>
            </a:r>
            <a:r>
              <a:rPr lang="en-US" dirty="0" err="1" smtClean="0"/>
              <a:t>bilim</a:t>
            </a:r>
            <a:r>
              <a:rPr lang="en-US" dirty="0" smtClean="0"/>
              <a:t> </a:t>
            </a:r>
            <a:r>
              <a:rPr lang="en-US" dirty="0" err="1" smtClean="0"/>
              <a:t>insanı</a:t>
            </a:r>
            <a:r>
              <a:rPr lang="en-US" dirty="0" smtClean="0"/>
              <a:t> </a:t>
            </a:r>
            <a:r>
              <a:rPr lang="en-US" dirty="0" err="1" smtClean="0"/>
              <a:t>daha</a:t>
            </a:r>
            <a:r>
              <a:rPr lang="en-US" dirty="0" smtClean="0"/>
              <a:t> </a:t>
            </a:r>
            <a:r>
              <a:rPr lang="en-US" dirty="0" err="1" smtClean="0"/>
              <a:t>temel</a:t>
            </a:r>
            <a:r>
              <a:rPr lang="en-US" dirty="0" smtClean="0"/>
              <a:t> </a:t>
            </a:r>
            <a:r>
              <a:rPr lang="en-US" dirty="0" err="1" smtClean="0"/>
              <a:t>önermelere</a:t>
            </a:r>
            <a:r>
              <a:rPr lang="en-US" dirty="0" smtClean="0"/>
              <a:t> </a:t>
            </a:r>
            <a:r>
              <a:rPr lang="en-US" dirty="0" err="1" smtClean="0"/>
              <a:t>dayanmadan</a:t>
            </a:r>
            <a:r>
              <a:rPr lang="en-US" dirty="0" smtClean="0"/>
              <a:t> </a:t>
            </a:r>
            <a:r>
              <a:rPr lang="en-US" dirty="0" err="1" smtClean="0"/>
              <a:t>tümden</a:t>
            </a:r>
            <a:r>
              <a:rPr lang="en-US" dirty="0" smtClean="0"/>
              <a:t> </a:t>
            </a:r>
            <a:r>
              <a:rPr lang="en-US" dirty="0" err="1" smtClean="0"/>
              <a:t>gelimci</a:t>
            </a:r>
            <a:r>
              <a:rPr lang="en-US" dirty="0" smtClean="0"/>
              <a:t> </a:t>
            </a:r>
            <a:r>
              <a:rPr lang="en-US" dirty="0" err="1" smtClean="0"/>
              <a:t>bilimde</a:t>
            </a:r>
            <a:r>
              <a:rPr lang="en-US" dirty="0" smtClean="0"/>
              <a:t> ilk </a:t>
            </a:r>
            <a:r>
              <a:rPr lang="en-US" dirty="0" err="1" smtClean="0"/>
              <a:t>aksiyom</a:t>
            </a:r>
            <a:r>
              <a:rPr lang="en-US" dirty="0" smtClean="0"/>
              <a:t> </a:t>
            </a:r>
            <a:r>
              <a:rPr lang="en-US" dirty="0" err="1" smtClean="0"/>
              <a:t>veya</a:t>
            </a:r>
            <a:r>
              <a:rPr lang="en-US" dirty="0" smtClean="0"/>
              <a:t> </a:t>
            </a:r>
            <a:r>
              <a:rPr lang="en-US" dirty="0" err="1" smtClean="0"/>
              <a:t>hipotezlere</a:t>
            </a:r>
            <a:r>
              <a:rPr lang="en-US" dirty="0" smtClean="0"/>
              <a:t> </a:t>
            </a:r>
            <a:r>
              <a:rPr lang="en-US" dirty="0" err="1" smtClean="0"/>
              <a:t>nasıl</a:t>
            </a:r>
            <a:r>
              <a:rPr lang="en-US" dirty="0" smtClean="0"/>
              <a:t> </a:t>
            </a:r>
            <a:r>
              <a:rPr lang="en-US" dirty="0" err="1" smtClean="0"/>
              <a:t>ulaşır</a:t>
            </a:r>
            <a:r>
              <a:rPr lang="en-US" dirty="0" smtClean="0"/>
              <a:t>? </a:t>
            </a:r>
          </a:p>
          <a:p>
            <a:pPr algn="just">
              <a:lnSpc>
                <a:spcPct val="130000"/>
              </a:lnSpc>
            </a:pPr>
            <a:r>
              <a:rPr lang="en-US" dirty="0" err="1" smtClean="0"/>
              <a:t>İbni</a:t>
            </a:r>
            <a:r>
              <a:rPr lang="en-US" dirty="0"/>
              <a:t> </a:t>
            </a:r>
            <a:r>
              <a:rPr lang="en-US" dirty="0" err="1" smtClean="0"/>
              <a:t>Sina’ya</a:t>
            </a:r>
            <a:r>
              <a:rPr lang="en-US" dirty="0" smtClean="0"/>
              <a:t> </a:t>
            </a:r>
            <a:r>
              <a:rPr lang="en-US" dirty="0" err="1" smtClean="0"/>
              <a:t>göre</a:t>
            </a:r>
            <a:r>
              <a:rPr lang="en-US" dirty="0" smtClean="0"/>
              <a:t> ilk </a:t>
            </a:r>
            <a:r>
              <a:rPr lang="en-US" dirty="0" err="1" smtClean="0"/>
              <a:t>prensiplere</a:t>
            </a:r>
            <a:r>
              <a:rPr lang="en-US" dirty="0" smtClean="0"/>
              <a:t> </a:t>
            </a:r>
            <a:r>
              <a:rPr lang="en-US" dirty="0" err="1" smtClean="0"/>
              <a:t>ulaşmak</a:t>
            </a:r>
            <a:r>
              <a:rPr lang="en-US" dirty="0" smtClean="0"/>
              <a:t> </a:t>
            </a:r>
            <a:r>
              <a:rPr lang="en-US" dirty="0" err="1" smtClean="0"/>
              <a:t>için</a:t>
            </a:r>
            <a:r>
              <a:rPr lang="en-US" dirty="0" smtClean="0"/>
              <a:t> </a:t>
            </a:r>
            <a:r>
              <a:rPr lang="en-US" dirty="0" err="1" smtClean="0"/>
              <a:t>iki</a:t>
            </a:r>
            <a:r>
              <a:rPr lang="en-US" dirty="0" smtClean="0"/>
              <a:t> </a:t>
            </a:r>
            <a:r>
              <a:rPr lang="en-US" dirty="0" err="1" smtClean="0"/>
              <a:t>metod</a:t>
            </a:r>
            <a:r>
              <a:rPr lang="en-US" dirty="0" smtClean="0"/>
              <a:t> </a:t>
            </a:r>
            <a:r>
              <a:rPr lang="en-US" dirty="0" err="1" smtClean="0"/>
              <a:t>tanımlar</a:t>
            </a:r>
            <a:r>
              <a:rPr lang="en-US" dirty="0" smtClean="0"/>
              <a:t>:</a:t>
            </a:r>
          </a:p>
          <a:p>
            <a:pPr algn="just">
              <a:lnSpc>
                <a:spcPct val="130000"/>
              </a:lnSpc>
            </a:pPr>
            <a:r>
              <a:rPr lang="en-US" dirty="0" err="1" smtClean="0"/>
              <a:t>Aristo’nun</a:t>
            </a:r>
            <a:r>
              <a:rPr lang="en-US" dirty="0" smtClean="0"/>
              <a:t> </a:t>
            </a:r>
            <a:r>
              <a:rPr lang="en-US" dirty="0" err="1" smtClean="0"/>
              <a:t>indüksiyonu</a:t>
            </a:r>
            <a:r>
              <a:rPr lang="en-US" dirty="0" smtClean="0"/>
              <a:t>/</a:t>
            </a:r>
            <a:r>
              <a:rPr lang="en-US" dirty="0" err="1" smtClean="0"/>
              <a:t>istikra</a:t>
            </a:r>
            <a:endParaRPr lang="en-US" dirty="0" smtClean="0"/>
          </a:p>
          <a:p>
            <a:pPr algn="just">
              <a:lnSpc>
                <a:spcPct val="130000"/>
              </a:lnSpc>
            </a:pPr>
            <a:r>
              <a:rPr lang="en-US" dirty="0" err="1" smtClean="0"/>
              <a:t>İnceleme</a:t>
            </a:r>
            <a:r>
              <a:rPr lang="en-US" dirty="0" smtClean="0"/>
              <a:t> </a:t>
            </a:r>
            <a:r>
              <a:rPr lang="en-US" dirty="0" err="1" smtClean="0"/>
              <a:t>ve</a:t>
            </a:r>
            <a:r>
              <a:rPr lang="en-US" dirty="0" smtClean="0"/>
              <a:t> </a:t>
            </a:r>
            <a:r>
              <a:rPr lang="en-US" dirty="0" err="1" smtClean="0"/>
              <a:t>deneme</a:t>
            </a:r>
            <a:r>
              <a:rPr lang="en-US" dirty="0" smtClean="0"/>
              <a:t> </a:t>
            </a:r>
            <a:r>
              <a:rPr lang="en-US" dirty="0" err="1" smtClean="0"/>
              <a:t>metodu</a:t>
            </a:r>
            <a:r>
              <a:rPr lang="en-US" dirty="0" smtClean="0"/>
              <a:t> (</a:t>
            </a:r>
            <a:r>
              <a:rPr lang="en-US" dirty="0" err="1" smtClean="0"/>
              <a:t>tecrübe</a:t>
            </a:r>
            <a:r>
              <a:rPr lang="en-US" dirty="0" smtClean="0"/>
              <a:t>) </a:t>
            </a:r>
          </a:p>
          <a:p>
            <a:pPr algn="just">
              <a:lnSpc>
                <a:spcPct val="130000"/>
              </a:lnSpc>
            </a:pPr>
            <a:r>
              <a:rPr lang="en-US" dirty="0" err="1" smtClean="0"/>
              <a:t>İbni</a:t>
            </a:r>
            <a:r>
              <a:rPr lang="en-US" dirty="0" smtClean="0"/>
              <a:t> </a:t>
            </a:r>
            <a:r>
              <a:rPr lang="en-US" dirty="0" err="1" smtClean="0"/>
              <a:t>Sina</a:t>
            </a:r>
            <a:r>
              <a:rPr lang="en-US" dirty="0" smtClean="0"/>
              <a:t>, </a:t>
            </a:r>
            <a:r>
              <a:rPr lang="en-US" dirty="0" err="1" smtClean="0"/>
              <a:t>Aristo’nun</a:t>
            </a:r>
            <a:r>
              <a:rPr lang="en-US" dirty="0" smtClean="0"/>
              <a:t> </a:t>
            </a:r>
            <a:r>
              <a:rPr lang="en-US" dirty="0" err="1" smtClean="0"/>
              <a:t>indüksiyonunu</a:t>
            </a:r>
            <a:r>
              <a:rPr lang="en-US" dirty="0" smtClean="0"/>
              <a:t> </a:t>
            </a:r>
            <a:r>
              <a:rPr lang="en-US" dirty="0" err="1" smtClean="0"/>
              <a:t>eleştirmiş</a:t>
            </a:r>
            <a:r>
              <a:rPr lang="en-US" dirty="0" smtClean="0"/>
              <a:t> </a:t>
            </a:r>
            <a:r>
              <a:rPr lang="en-US" dirty="0" err="1" smtClean="0"/>
              <a:t>ve</a:t>
            </a:r>
            <a:r>
              <a:rPr lang="en-US" dirty="0" smtClean="0"/>
              <a:t> “</a:t>
            </a:r>
            <a:r>
              <a:rPr lang="en-US" dirty="0" err="1" smtClean="0"/>
              <a:t>evrensel</a:t>
            </a:r>
            <a:r>
              <a:rPr lang="en-US" dirty="0" smtClean="0"/>
              <a:t>, </a:t>
            </a:r>
            <a:r>
              <a:rPr lang="en-US" dirty="0" err="1" smtClean="0"/>
              <a:t>mutlak</a:t>
            </a:r>
            <a:r>
              <a:rPr lang="en-US" dirty="0" smtClean="0"/>
              <a:t> </a:t>
            </a:r>
            <a:r>
              <a:rPr lang="en-US" dirty="0" err="1" smtClean="0"/>
              <a:t>ve</a:t>
            </a:r>
            <a:r>
              <a:rPr lang="en-US" dirty="0" smtClean="0"/>
              <a:t> </a:t>
            </a:r>
            <a:r>
              <a:rPr lang="en-US" dirty="0" err="1" smtClean="0"/>
              <a:t>kesin</a:t>
            </a:r>
            <a:r>
              <a:rPr lang="en-US" dirty="0" smtClean="0"/>
              <a:t> </a:t>
            </a:r>
            <a:r>
              <a:rPr lang="en-US" dirty="0" err="1" smtClean="0"/>
              <a:t>önermelere</a:t>
            </a:r>
            <a:r>
              <a:rPr lang="en-US" dirty="0" smtClean="0"/>
              <a:t> </a:t>
            </a:r>
            <a:r>
              <a:rPr lang="en-US" dirty="0" err="1" smtClean="0"/>
              <a:t>götürmüyor</a:t>
            </a:r>
            <a:r>
              <a:rPr lang="en-US" dirty="0" smtClean="0"/>
              <a:t>” </a:t>
            </a:r>
            <a:r>
              <a:rPr lang="en-US" dirty="0" err="1" smtClean="0"/>
              <a:t>demiştir</a:t>
            </a:r>
            <a:r>
              <a:rPr lang="en-US" dirty="0" smtClean="0"/>
              <a:t>.</a:t>
            </a:r>
          </a:p>
          <a:p>
            <a:pPr algn="just">
              <a:lnSpc>
                <a:spcPct val="130000"/>
              </a:lnSpc>
            </a:pPr>
            <a:r>
              <a:rPr lang="en-US" dirty="0" err="1" smtClean="0"/>
              <a:t>Kendi</a:t>
            </a:r>
            <a:r>
              <a:rPr lang="en-US" dirty="0" smtClean="0"/>
              <a:t> </a:t>
            </a:r>
            <a:r>
              <a:rPr lang="en-US" dirty="0" err="1" smtClean="0"/>
              <a:t>metodu</a:t>
            </a:r>
            <a:r>
              <a:rPr lang="en-US" dirty="0" smtClean="0"/>
              <a:t> </a:t>
            </a:r>
            <a:r>
              <a:rPr lang="en-US" dirty="0" err="1" smtClean="0"/>
              <a:t>ise</a:t>
            </a:r>
            <a:r>
              <a:rPr lang="en-US" dirty="0" smtClean="0"/>
              <a:t> </a:t>
            </a:r>
            <a:r>
              <a:rPr lang="en-US" dirty="0" err="1" smtClean="0"/>
              <a:t>bilimsel</a:t>
            </a:r>
            <a:r>
              <a:rPr lang="en-US" dirty="0" smtClean="0"/>
              <a:t> </a:t>
            </a:r>
            <a:r>
              <a:rPr lang="en-US" dirty="0" err="1" smtClean="0"/>
              <a:t>sorgulama</a:t>
            </a:r>
            <a:r>
              <a:rPr lang="en-US" dirty="0" smtClean="0"/>
              <a:t> </a:t>
            </a:r>
            <a:r>
              <a:rPr lang="en-US" dirty="0" err="1" smtClean="0"/>
              <a:t>için</a:t>
            </a:r>
            <a:r>
              <a:rPr lang="en-US" dirty="0" smtClean="0"/>
              <a:t> </a:t>
            </a:r>
            <a:r>
              <a:rPr lang="en-US" dirty="0" err="1" smtClean="0"/>
              <a:t>deneysel</a:t>
            </a:r>
            <a:r>
              <a:rPr lang="en-US" dirty="0" smtClean="0"/>
              <a:t> </a:t>
            </a:r>
            <a:r>
              <a:rPr lang="en-US" dirty="0" err="1" smtClean="0"/>
              <a:t>metodu</a:t>
            </a:r>
            <a:r>
              <a:rPr lang="en-US" dirty="0" smtClean="0"/>
              <a:t> </a:t>
            </a:r>
            <a:r>
              <a:rPr lang="en-US" dirty="0" err="1" smtClean="0"/>
              <a:t>içerir</a:t>
            </a:r>
            <a:r>
              <a:rPr lang="en-US" dirty="0" smtClean="0"/>
              <a:t>.</a:t>
            </a:r>
            <a:endParaRPr lang="en-US" dirty="0"/>
          </a:p>
        </p:txBody>
      </p:sp>
      <p:pic>
        <p:nvPicPr>
          <p:cNvPr id="4" name="Picture 3"/>
          <p:cNvPicPr>
            <a:picLocks noChangeAspect="1"/>
          </p:cNvPicPr>
          <p:nvPr/>
        </p:nvPicPr>
        <p:blipFill>
          <a:blip r:embed="rId2"/>
          <a:stretch>
            <a:fillRect/>
          </a:stretch>
        </p:blipFill>
        <p:spPr>
          <a:xfrm>
            <a:off x="7383120" y="0"/>
            <a:ext cx="1760880" cy="2440319"/>
          </a:xfrm>
          <a:prstGeom prst="rect">
            <a:avLst/>
          </a:prstGeom>
        </p:spPr>
      </p:pic>
      <p:sp>
        <p:nvSpPr>
          <p:cNvPr id="5" name="TextBox 4"/>
          <p:cNvSpPr txBox="1"/>
          <p:nvPr/>
        </p:nvSpPr>
        <p:spPr>
          <a:xfrm>
            <a:off x="1" y="124976"/>
            <a:ext cx="3576320" cy="2308324"/>
          </a:xfrm>
          <a:prstGeom prst="rect">
            <a:avLst/>
          </a:prstGeom>
          <a:noFill/>
          <a:ln w="57150" cmpd="thickThin">
            <a:solidFill>
              <a:schemeClr val="tx1"/>
            </a:solidFill>
          </a:ln>
        </p:spPr>
        <p:txBody>
          <a:bodyPr wrap="square" rtlCol="0">
            <a:spAutoFit/>
          </a:bodyPr>
          <a:lstStyle/>
          <a:p>
            <a:pPr algn="just"/>
            <a:r>
              <a:rPr lang="en-US" sz="1600" dirty="0"/>
              <a:t>Induction — method of reasoning in which a generalization is argued to be true based on individual examples that seem to fit with that generalization. For example, after observing that trees, bacteria, sea anemones, fruit flies, and humans have cells, one might inductively infer that all organisms have cells.</a:t>
            </a:r>
          </a:p>
          <a:p>
            <a:pPr algn="just"/>
            <a:endParaRPr lang="en-US" sz="1600" dirty="0"/>
          </a:p>
        </p:txBody>
      </p:sp>
    </p:spTree>
    <p:extLst>
      <p:ext uri="{BB962C8B-B14F-4D97-AF65-F5344CB8AC3E}">
        <p14:creationId xmlns:p14="http://schemas.microsoft.com/office/powerpoint/2010/main" val="64209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İmam-</a:t>
            </a:r>
            <a:r>
              <a:rPr lang="en-US" dirty="0" err="1" smtClean="0"/>
              <a:t>ı</a:t>
            </a:r>
            <a:r>
              <a:rPr lang="en-US" dirty="0" smtClean="0"/>
              <a:t> </a:t>
            </a:r>
            <a:r>
              <a:rPr lang="en-US" dirty="0" err="1" smtClean="0"/>
              <a:t>Gazali</a:t>
            </a:r>
            <a:r>
              <a:rPr lang="en-US" dirty="0"/>
              <a:t/>
            </a:r>
            <a:br>
              <a:rPr lang="en-US" dirty="0"/>
            </a:br>
            <a:r>
              <a:rPr lang="en-US" dirty="0" smtClean="0"/>
              <a:t>1058-1111</a:t>
            </a:r>
            <a:endParaRPr lang="en-US" dirty="0"/>
          </a:p>
        </p:txBody>
      </p:sp>
      <p:sp>
        <p:nvSpPr>
          <p:cNvPr id="3" name="Content Placeholder 2"/>
          <p:cNvSpPr>
            <a:spLocks noGrp="1"/>
          </p:cNvSpPr>
          <p:nvPr>
            <p:ph idx="1"/>
          </p:nvPr>
        </p:nvSpPr>
        <p:spPr>
          <a:xfrm>
            <a:off x="457200" y="1829117"/>
            <a:ext cx="8229600" cy="4525963"/>
          </a:xfrm>
        </p:spPr>
        <p:txBody>
          <a:bodyPr>
            <a:noAutofit/>
          </a:bodyPr>
          <a:lstStyle/>
          <a:p>
            <a:pPr algn="just">
              <a:lnSpc>
                <a:spcPct val="80000"/>
              </a:lnSpc>
            </a:pPr>
            <a:r>
              <a:rPr lang="en-US" sz="1300" dirty="0" err="1" smtClean="0"/>
              <a:t>İhya</a:t>
            </a:r>
            <a:r>
              <a:rPr lang="en-US" sz="1300" dirty="0" smtClean="0"/>
              <a:t>-u </a:t>
            </a:r>
            <a:r>
              <a:rPr lang="en-US" sz="1300" dirty="0" err="1" smtClean="0"/>
              <a:t>Ulumiddin</a:t>
            </a:r>
            <a:endParaRPr lang="en-US" sz="1300" dirty="0" smtClean="0"/>
          </a:p>
          <a:p>
            <a:pPr algn="just">
              <a:lnSpc>
                <a:spcPct val="80000"/>
              </a:lnSpc>
            </a:pPr>
            <a:r>
              <a:rPr lang="en-US" sz="1300" dirty="0" err="1"/>
              <a:t>Felsefe'ye</a:t>
            </a:r>
            <a:r>
              <a:rPr lang="en-US" sz="1300" dirty="0"/>
              <a:t> </a:t>
            </a:r>
            <a:r>
              <a:rPr lang="en-US" sz="1300" dirty="0" err="1"/>
              <a:t>gelince</a:t>
            </a:r>
            <a:r>
              <a:rPr lang="en-US" sz="1300" dirty="0"/>
              <a:t>: </a:t>
            </a:r>
            <a:r>
              <a:rPr lang="en-US" sz="1300" dirty="0" err="1"/>
              <a:t>Felsefe</a:t>
            </a:r>
            <a:r>
              <a:rPr lang="en-US" sz="1300" dirty="0"/>
              <a:t> </a:t>
            </a:r>
            <a:r>
              <a:rPr lang="en-US" sz="1300" dirty="0" err="1"/>
              <a:t>başlı</a:t>
            </a:r>
            <a:r>
              <a:rPr lang="en-US" sz="1300" dirty="0"/>
              <a:t> </a:t>
            </a:r>
            <a:r>
              <a:rPr lang="en-US" sz="1300" dirty="0" err="1"/>
              <a:t>başına</a:t>
            </a:r>
            <a:r>
              <a:rPr lang="en-US" sz="1300" dirty="0"/>
              <a:t> </a:t>
            </a:r>
            <a:r>
              <a:rPr lang="en-US" sz="1300" dirty="0" err="1"/>
              <a:t>bir</a:t>
            </a:r>
            <a:r>
              <a:rPr lang="en-US" sz="1300" dirty="0"/>
              <a:t> </a:t>
            </a:r>
            <a:r>
              <a:rPr lang="en-US" sz="1300" dirty="0" err="1"/>
              <a:t>ilim</a:t>
            </a:r>
            <a:r>
              <a:rPr lang="en-US" sz="1300" dirty="0"/>
              <a:t> </a:t>
            </a:r>
            <a:r>
              <a:rPr lang="en-US" sz="1300" dirty="0" err="1"/>
              <a:t>değildir</a:t>
            </a:r>
            <a:r>
              <a:rPr lang="en-US" sz="1300" dirty="0"/>
              <a:t>. </a:t>
            </a:r>
            <a:r>
              <a:rPr lang="en-US" sz="1300" dirty="0" err="1"/>
              <a:t>Çünkü</a:t>
            </a:r>
            <a:r>
              <a:rPr lang="en-US" sz="1300" dirty="0"/>
              <a:t> </a:t>
            </a:r>
            <a:r>
              <a:rPr lang="en-US" sz="1300" dirty="0" err="1"/>
              <a:t>Felsefe</a:t>
            </a:r>
            <a:r>
              <a:rPr lang="en-US" sz="1300" dirty="0"/>
              <a:t> de </a:t>
            </a:r>
            <a:r>
              <a:rPr lang="en-US" sz="1300" dirty="0" err="1"/>
              <a:t>dört</a:t>
            </a:r>
            <a:r>
              <a:rPr lang="en-US" sz="1300" dirty="0"/>
              <a:t> </a:t>
            </a:r>
            <a:r>
              <a:rPr lang="en-US" sz="1300" dirty="0" err="1"/>
              <a:t>bölümden</a:t>
            </a:r>
            <a:r>
              <a:rPr lang="en-US" sz="1300" dirty="0"/>
              <a:t> </a:t>
            </a:r>
            <a:r>
              <a:rPr lang="en-US" sz="1300" dirty="0" err="1"/>
              <a:t>meydana</a:t>
            </a:r>
            <a:r>
              <a:rPr lang="en-US" sz="1300" dirty="0"/>
              <a:t> </a:t>
            </a:r>
            <a:r>
              <a:rPr lang="en-US" sz="1300" dirty="0" err="1"/>
              <a:t>gelen</a:t>
            </a:r>
            <a:r>
              <a:rPr lang="en-US" sz="1300" dirty="0"/>
              <a:t> </a:t>
            </a:r>
            <a:r>
              <a:rPr lang="en-US" sz="1300" dirty="0" err="1"/>
              <a:t>bir</a:t>
            </a:r>
            <a:r>
              <a:rPr lang="en-US" sz="1300" dirty="0"/>
              <a:t> </a:t>
            </a:r>
            <a:r>
              <a:rPr lang="en-US" sz="1300" dirty="0" err="1"/>
              <a:t>ekoldür</a:t>
            </a:r>
            <a:r>
              <a:rPr lang="en-US" sz="1300" dirty="0"/>
              <a:t>.</a:t>
            </a:r>
          </a:p>
          <a:p>
            <a:pPr algn="just">
              <a:lnSpc>
                <a:spcPct val="80000"/>
              </a:lnSpc>
            </a:pPr>
            <a:endParaRPr lang="en-US" sz="1300" dirty="0"/>
          </a:p>
          <a:p>
            <a:pPr algn="just">
              <a:lnSpc>
                <a:spcPct val="80000"/>
              </a:lnSpc>
            </a:pPr>
            <a:r>
              <a:rPr lang="en-US" sz="1300" dirty="0"/>
              <a:t>1. </a:t>
            </a:r>
            <a:r>
              <a:rPr lang="en-US" sz="1300" dirty="0" err="1"/>
              <a:t>Hendese</a:t>
            </a:r>
            <a:r>
              <a:rPr lang="en-US" sz="1300" dirty="0"/>
              <a:t> </a:t>
            </a:r>
            <a:r>
              <a:rPr lang="en-US" sz="1300" dirty="0" err="1"/>
              <a:t>ve</a:t>
            </a:r>
            <a:r>
              <a:rPr lang="en-US" sz="1300" dirty="0"/>
              <a:t> </a:t>
            </a:r>
            <a:r>
              <a:rPr lang="en-US" sz="1300" dirty="0" err="1"/>
              <a:t>Hesâb</a:t>
            </a:r>
            <a:r>
              <a:rPr lang="en-US" sz="1300" dirty="0"/>
              <a:t> </a:t>
            </a:r>
            <a:r>
              <a:rPr lang="en-US" sz="1300" dirty="0" err="1"/>
              <a:t>İlmi</a:t>
            </a:r>
            <a:r>
              <a:rPr lang="en-US" sz="1300" dirty="0"/>
              <a:t> Bu </a:t>
            </a:r>
            <a:r>
              <a:rPr lang="en-US" sz="1300" dirty="0" err="1"/>
              <a:t>iki</a:t>
            </a:r>
            <a:r>
              <a:rPr lang="en-US" sz="1300" dirty="0"/>
              <a:t> </a:t>
            </a:r>
            <a:r>
              <a:rPr lang="en-US" sz="1300" dirty="0" err="1"/>
              <a:t>ilim</a:t>
            </a:r>
            <a:r>
              <a:rPr lang="en-US" sz="1300" dirty="0"/>
              <a:t> </a:t>
            </a:r>
            <a:r>
              <a:rPr lang="en-US" sz="1300" dirty="0" err="1"/>
              <a:t>daha</a:t>
            </a:r>
            <a:r>
              <a:rPr lang="en-US" sz="1300" dirty="0"/>
              <a:t> </a:t>
            </a:r>
            <a:r>
              <a:rPr lang="en-US" sz="1300" dirty="0" err="1"/>
              <a:t>önce</a:t>
            </a:r>
            <a:r>
              <a:rPr lang="en-US" sz="1300" dirty="0"/>
              <a:t> de </a:t>
            </a:r>
            <a:r>
              <a:rPr lang="en-US" sz="1300" dirty="0" err="1"/>
              <a:t>bildirdiğimiz</a:t>
            </a:r>
            <a:r>
              <a:rPr lang="en-US" sz="1300" dirty="0"/>
              <a:t> </a:t>
            </a:r>
            <a:r>
              <a:rPr lang="en-US" sz="1300" dirty="0" err="1"/>
              <a:t>gibi</a:t>
            </a:r>
            <a:r>
              <a:rPr lang="en-US" sz="1300" dirty="0"/>
              <a:t> </a:t>
            </a:r>
            <a:r>
              <a:rPr lang="en-US" sz="1300" dirty="0" err="1"/>
              <a:t>mübahdır</a:t>
            </a:r>
            <a:r>
              <a:rPr lang="en-US" sz="1300" dirty="0"/>
              <a:t>. </a:t>
            </a:r>
            <a:r>
              <a:rPr lang="en-US" sz="1300" dirty="0" err="1"/>
              <a:t>Ancak</a:t>
            </a:r>
            <a:r>
              <a:rPr lang="en-US" sz="1300" dirty="0"/>
              <a:t> </a:t>
            </a:r>
            <a:r>
              <a:rPr lang="en-US" sz="1300" dirty="0" err="1"/>
              <a:t>bu</a:t>
            </a:r>
            <a:r>
              <a:rPr lang="en-US" sz="1300" dirty="0"/>
              <a:t> </a:t>
            </a:r>
            <a:r>
              <a:rPr lang="en-US" sz="1300" dirty="0" err="1"/>
              <a:t>ilimler</a:t>
            </a:r>
            <a:r>
              <a:rPr lang="en-US" sz="1300" dirty="0"/>
              <a:t> </a:t>
            </a:r>
            <a:r>
              <a:rPr lang="en-US" sz="1300" dirty="0" err="1"/>
              <a:t>vasıtasıyla</a:t>
            </a:r>
            <a:r>
              <a:rPr lang="en-US" sz="1300" dirty="0"/>
              <a:t> </a:t>
            </a:r>
            <a:r>
              <a:rPr lang="en-US" sz="1300" dirty="0" err="1"/>
              <a:t>haddi</a:t>
            </a:r>
            <a:r>
              <a:rPr lang="en-US" sz="1300" dirty="0"/>
              <a:t> </a:t>
            </a:r>
            <a:r>
              <a:rPr lang="en-US" sz="1300" dirty="0" err="1"/>
              <a:t>tecavüz</a:t>
            </a:r>
            <a:r>
              <a:rPr lang="en-US" sz="1300" dirty="0"/>
              <a:t> </a:t>
            </a:r>
            <a:r>
              <a:rPr lang="en-US" sz="1300" dirty="0" err="1"/>
              <a:t>ederek</a:t>
            </a:r>
            <a:r>
              <a:rPr lang="en-US" sz="1300" dirty="0"/>
              <a:t> </a:t>
            </a:r>
            <a:r>
              <a:rPr lang="en-US" sz="1300" dirty="0" err="1"/>
              <a:t>harama</a:t>
            </a:r>
            <a:r>
              <a:rPr lang="en-US" sz="1300" dirty="0"/>
              <a:t> </a:t>
            </a:r>
            <a:r>
              <a:rPr lang="en-US" sz="1300" dirty="0" err="1"/>
              <a:t>girmesi</a:t>
            </a:r>
            <a:r>
              <a:rPr lang="en-US" sz="1300" dirty="0"/>
              <a:t> </a:t>
            </a:r>
            <a:r>
              <a:rPr lang="en-US" sz="1300" dirty="0" err="1"/>
              <a:t>muhte</a:t>
            </a:r>
            <a:r>
              <a:rPr lang="en-US" sz="1300" dirty="0"/>
              <a:t> </a:t>
            </a:r>
            <a:r>
              <a:rPr lang="en-US" sz="1300" dirty="0" err="1"/>
              <a:t>mel</a:t>
            </a:r>
            <a:r>
              <a:rPr lang="en-US" sz="1300" dirty="0"/>
              <a:t> </a:t>
            </a:r>
            <a:r>
              <a:rPr lang="en-US" sz="1300" dirty="0" err="1"/>
              <a:t>olan</a:t>
            </a:r>
            <a:r>
              <a:rPr lang="en-US" sz="1300" dirty="0"/>
              <a:t> </a:t>
            </a:r>
            <a:r>
              <a:rPr lang="en-US" sz="1300" dirty="0" err="1"/>
              <a:t>kimselerin</a:t>
            </a:r>
            <a:r>
              <a:rPr lang="en-US" sz="1300" dirty="0"/>
              <a:t> </a:t>
            </a:r>
            <a:r>
              <a:rPr lang="en-US" sz="1300" dirty="0" err="1"/>
              <a:t>bu</a:t>
            </a:r>
            <a:r>
              <a:rPr lang="en-US" sz="1300" dirty="0"/>
              <a:t> </a:t>
            </a:r>
            <a:r>
              <a:rPr lang="en-US" sz="1300" dirty="0" err="1"/>
              <a:t>ilimlerle</a:t>
            </a:r>
            <a:r>
              <a:rPr lang="en-US" sz="1300" dirty="0"/>
              <a:t> </a:t>
            </a:r>
            <a:r>
              <a:rPr lang="en-US" sz="1300" dirty="0" err="1"/>
              <a:t>uğraşmaları</a:t>
            </a:r>
            <a:r>
              <a:rPr lang="en-US" sz="1300" dirty="0"/>
              <a:t> </a:t>
            </a:r>
            <a:r>
              <a:rPr lang="en-US" sz="1300" dirty="0" err="1"/>
              <a:t>yasaktır</a:t>
            </a:r>
            <a:r>
              <a:rPr lang="en-US" sz="1300" dirty="0"/>
              <a:t>; </a:t>
            </a:r>
            <a:r>
              <a:rPr lang="en-US" sz="1300" dirty="0" err="1"/>
              <a:t>zira</a:t>
            </a:r>
            <a:r>
              <a:rPr lang="en-US" sz="1300" dirty="0"/>
              <a:t> </a:t>
            </a:r>
            <a:r>
              <a:rPr lang="en-US" sz="1300" dirty="0" err="1"/>
              <a:t>bu</a:t>
            </a:r>
            <a:r>
              <a:rPr lang="en-US" sz="1300" dirty="0"/>
              <a:t> </a:t>
            </a:r>
            <a:r>
              <a:rPr lang="en-US" sz="1300" dirty="0" err="1"/>
              <a:t>iki</a:t>
            </a:r>
            <a:r>
              <a:rPr lang="en-US" sz="1300" dirty="0"/>
              <a:t> </a:t>
            </a:r>
            <a:r>
              <a:rPr lang="en-US" sz="1300" dirty="0" err="1"/>
              <a:t>ilmi</a:t>
            </a:r>
            <a:r>
              <a:rPr lang="en-US" sz="1300" dirty="0"/>
              <a:t> </a:t>
            </a:r>
            <a:r>
              <a:rPr lang="en-US" sz="1300" dirty="0" err="1"/>
              <a:t>tahsil</a:t>
            </a:r>
            <a:r>
              <a:rPr lang="en-US" sz="1300" dirty="0"/>
              <a:t> </a:t>
            </a:r>
            <a:r>
              <a:rPr lang="en-US" sz="1300" dirty="0" err="1"/>
              <a:t>edenlerin</a:t>
            </a:r>
            <a:r>
              <a:rPr lang="en-US" sz="1300" dirty="0"/>
              <a:t> </a:t>
            </a:r>
            <a:r>
              <a:rPr lang="en-US" sz="1300" dirty="0" err="1"/>
              <a:t>çoğu</a:t>
            </a:r>
            <a:r>
              <a:rPr lang="en-US" sz="1300" dirty="0"/>
              <a:t> </a:t>
            </a:r>
            <a:r>
              <a:rPr lang="en-US" sz="1300" dirty="0" err="1"/>
              <a:t>hududu</a:t>
            </a:r>
            <a:r>
              <a:rPr lang="en-US" sz="1300" dirty="0"/>
              <a:t> </a:t>
            </a:r>
            <a:r>
              <a:rPr lang="en-US" sz="1300" dirty="0" err="1"/>
              <a:t>aşmış</a:t>
            </a:r>
            <a:r>
              <a:rPr lang="en-US" sz="1300" dirty="0"/>
              <a:t> </a:t>
            </a:r>
            <a:r>
              <a:rPr lang="en-US" sz="1300" dirty="0" err="1"/>
              <a:t>ve</a:t>
            </a:r>
            <a:r>
              <a:rPr lang="en-US" sz="1300" dirty="0"/>
              <a:t> </a:t>
            </a:r>
            <a:r>
              <a:rPr lang="en-US" sz="1300" dirty="0" err="1"/>
              <a:t>bid'atlara</a:t>
            </a:r>
            <a:r>
              <a:rPr lang="en-US" sz="1300" dirty="0"/>
              <a:t> </a:t>
            </a:r>
            <a:r>
              <a:rPr lang="en-US" sz="1300" dirty="0" err="1"/>
              <a:t>sapmışlardır</a:t>
            </a:r>
            <a:r>
              <a:rPr lang="en-US" sz="1300" dirty="0"/>
              <a:t>. </a:t>
            </a:r>
            <a:r>
              <a:rPr lang="en-US" sz="1300" dirty="0" err="1"/>
              <a:t>Zayıf</a:t>
            </a:r>
            <a:r>
              <a:rPr lang="en-US" sz="1300" dirty="0"/>
              <a:t> </a:t>
            </a:r>
            <a:r>
              <a:rPr lang="en-US" sz="1300" dirty="0" err="1"/>
              <a:t>kimselerin</a:t>
            </a:r>
            <a:r>
              <a:rPr lang="en-US" sz="1300" dirty="0"/>
              <a:t> </a:t>
            </a:r>
            <a:r>
              <a:rPr lang="en-US" sz="1300" dirty="0" err="1"/>
              <a:t>bu</a:t>
            </a:r>
            <a:r>
              <a:rPr lang="en-US" sz="1300" dirty="0"/>
              <a:t> </a:t>
            </a:r>
            <a:r>
              <a:rPr lang="en-US" sz="1300" dirty="0" err="1"/>
              <a:t>ilimlerle</a:t>
            </a:r>
            <a:r>
              <a:rPr lang="en-US" sz="1300" dirty="0"/>
              <a:t> </a:t>
            </a:r>
            <a:r>
              <a:rPr lang="en-US" sz="1300" dirty="0" err="1"/>
              <a:t>uğraşmaktan</a:t>
            </a:r>
            <a:r>
              <a:rPr lang="en-US" sz="1300" dirty="0"/>
              <a:t> </a:t>
            </a:r>
            <a:r>
              <a:rPr lang="en-US" sz="1300" dirty="0" err="1"/>
              <a:t>mene</a:t>
            </a:r>
            <a:r>
              <a:rPr lang="en-US" sz="1300" dirty="0"/>
              <a:t> </a:t>
            </a:r>
            <a:r>
              <a:rPr lang="en-US" sz="1300" dirty="0" err="1"/>
              <a:t>dilmeleri</a:t>
            </a:r>
            <a:r>
              <a:rPr lang="en-US" sz="1300" dirty="0"/>
              <a:t>, </a:t>
            </a:r>
            <a:r>
              <a:rPr lang="en-US" sz="1300" dirty="0" err="1"/>
              <a:t>bu</a:t>
            </a:r>
            <a:r>
              <a:rPr lang="en-US" sz="1300" dirty="0"/>
              <a:t> </a:t>
            </a:r>
            <a:r>
              <a:rPr lang="en-US" sz="1300" dirty="0" err="1"/>
              <a:t>iki</a:t>
            </a:r>
            <a:r>
              <a:rPr lang="en-US" sz="1300" dirty="0"/>
              <a:t> </a:t>
            </a:r>
            <a:r>
              <a:rPr lang="en-US" sz="1300" dirty="0" err="1"/>
              <a:t>ilimin</a:t>
            </a:r>
            <a:r>
              <a:rPr lang="en-US" sz="1300" dirty="0"/>
              <a:t> </a:t>
            </a:r>
            <a:r>
              <a:rPr lang="en-US" sz="1300" dirty="0" err="1"/>
              <a:t>bizatihi</a:t>
            </a:r>
            <a:r>
              <a:rPr lang="en-US" sz="1300" dirty="0"/>
              <a:t> </a:t>
            </a:r>
            <a:r>
              <a:rPr lang="en-US" sz="1300" dirty="0" err="1"/>
              <a:t>haranı</a:t>
            </a:r>
            <a:r>
              <a:rPr lang="en-US" sz="1300" dirty="0"/>
              <a:t> </a:t>
            </a:r>
            <a:r>
              <a:rPr lang="en-US" sz="1300" dirty="0" err="1"/>
              <a:t>olmalarından</a:t>
            </a:r>
            <a:r>
              <a:rPr lang="en-US" sz="1300" dirty="0"/>
              <a:t> </a:t>
            </a:r>
            <a:r>
              <a:rPr lang="en-US" sz="1300" dirty="0" err="1"/>
              <a:t>değil</a:t>
            </a:r>
            <a:r>
              <a:rPr lang="en-US" sz="1300" dirty="0"/>
              <a:t>, o </a:t>
            </a:r>
            <a:r>
              <a:rPr lang="en-US" sz="1300" dirty="0" err="1"/>
              <a:t>kimselerin</a:t>
            </a:r>
            <a:r>
              <a:rPr lang="en-US" sz="1300" dirty="0"/>
              <a:t> </a:t>
            </a:r>
            <a:r>
              <a:rPr lang="en-US" sz="1300" dirty="0" err="1"/>
              <a:t>zayıf</a:t>
            </a:r>
            <a:r>
              <a:rPr lang="en-US" sz="1300" dirty="0"/>
              <a:t> </a:t>
            </a:r>
            <a:r>
              <a:rPr lang="en-US" sz="1300" dirty="0" err="1"/>
              <a:t>olmalarındandır</a:t>
            </a:r>
            <a:r>
              <a:rPr lang="en-US" sz="1300" dirty="0"/>
              <a:t>. Bu </a:t>
            </a:r>
            <a:r>
              <a:rPr lang="en-US" sz="1300" dirty="0" err="1"/>
              <a:t>tıpkı</a:t>
            </a:r>
            <a:r>
              <a:rPr lang="en-US" sz="1300" dirty="0"/>
              <a:t> </a:t>
            </a:r>
            <a:r>
              <a:rPr lang="en-US" sz="1300" dirty="0" err="1"/>
              <a:t>yüzme</a:t>
            </a:r>
            <a:r>
              <a:rPr lang="en-US" sz="1300" dirty="0"/>
              <a:t> </a:t>
            </a:r>
            <a:r>
              <a:rPr lang="en-US" sz="1300" dirty="0" err="1"/>
              <a:t>bilmeyen</a:t>
            </a:r>
            <a:r>
              <a:rPr lang="en-US" sz="1300" dirty="0"/>
              <a:t> </a:t>
            </a:r>
            <a:r>
              <a:rPr lang="en-US" sz="1300" dirty="0" err="1"/>
              <a:t>bir</a:t>
            </a:r>
            <a:r>
              <a:rPr lang="en-US" sz="1300" dirty="0"/>
              <a:t> </a:t>
            </a:r>
            <a:r>
              <a:rPr lang="en-US" sz="1300" dirty="0" err="1"/>
              <a:t>çocuğun</a:t>
            </a:r>
            <a:r>
              <a:rPr lang="en-US" sz="1300" dirty="0"/>
              <a:t> </a:t>
            </a:r>
            <a:r>
              <a:rPr lang="en-US" sz="1300" dirty="0" err="1"/>
              <a:t>dere</a:t>
            </a:r>
            <a:r>
              <a:rPr lang="en-US" sz="1300" dirty="0"/>
              <a:t> </a:t>
            </a:r>
            <a:r>
              <a:rPr lang="en-US" sz="1300" dirty="0" err="1"/>
              <a:t>kenarına</a:t>
            </a:r>
            <a:r>
              <a:rPr lang="en-US" sz="1300" dirty="0"/>
              <a:t> </a:t>
            </a:r>
            <a:r>
              <a:rPr lang="en-US" sz="1300" dirty="0" err="1"/>
              <a:t>bırakılmaması</a:t>
            </a:r>
            <a:r>
              <a:rPr lang="en-US" sz="1300" dirty="0"/>
              <a:t> </a:t>
            </a:r>
            <a:r>
              <a:rPr lang="en-US" sz="1300" dirty="0" err="1"/>
              <a:t>veya</a:t>
            </a:r>
            <a:r>
              <a:rPr lang="en-US" sz="1300" dirty="0"/>
              <a:t> </a:t>
            </a:r>
            <a:r>
              <a:rPr lang="en-US" sz="1300" dirty="0" err="1"/>
              <a:t>yeni</a:t>
            </a:r>
            <a:r>
              <a:rPr lang="en-US" sz="1300" dirty="0"/>
              <a:t> </a:t>
            </a:r>
            <a:r>
              <a:rPr lang="en-US" sz="1300" dirty="0" err="1"/>
              <a:t>müslüman</a:t>
            </a:r>
            <a:r>
              <a:rPr lang="en-US" sz="1300" dirty="0"/>
              <a:t> </a:t>
            </a:r>
            <a:r>
              <a:rPr lang="en-US" sz="1300" dirty="0" err="1"/>
              <a:t>olan</a:t>
            </a:r>
            <a:r>
              <a:rPr lang="en-US" sz="1300" dirty="0"/>
              <a:t> </a:t>
            </a:r>
            <a:r>
              <a:rPr lang="en-US" sz="1300" dirty="0" err="1"/>
              <a:t>bir</a:t>
            </a:r>
            <a:r>
              <a:rPr lang="en-US" sz="1300" dirty="0"/>
              <a:t> </a:t>
            </a:r>
            <a:r>
              <a:rPr lang="en-US" sz="1300" dirty="0" err="1"/>
              <a:t>kimsenin</a:t>
            </a:r>
            <a:r>
              <a:rPr lang="en-US" sz="1300" dirty="0"/>
              <a:t> </a:t>
            </a:r>
            <a:r>
              <a:rPr lang="en-US" sz="1300" dirty="0" err="1"/>
              <a:t>İslâm</a:t>
            </a:r>
            <a:r>
              <a:rPr lang="en-US" sz="1300" dirty="0"/>
              <a:t> </a:t>
            </a:r>
            <a:r>
              <a:rPr lang="en-US" sz="1300" dirty="0" err="1"/>
              <a:t>dininden</a:t>
            </a:r>
            <a:r>
              <a:rPr lang="en-US" sz="1300" dirty="0"/>
              <a:t> </a:t>
            </a:r>
            <a:r>
              <a:rPr lang="en-US" sz="1300" dirty="0" err="1"/>
              <a:t>dönmemesi</a:t>
            </a:r>
            <a:r>
              <a:rPr lang="en-US" sz="1300" dirty="0"/>
              <a:t> </a:t>
            </a:r>
            <a:r>
              <a:rPr lang="en-US" sz="1300" dirty="0" err="1"/>
              <a:t>için</a:t>
            </a:r>
            <a:r>
              <a:rPr lang="en-US" sz="1300" dirty="0"/>
              <a:t> </a:t>
            </a:r>
            <a:r>
              <a:rPr lang="en-US" sz="1300" dirty="0" err="1"/>
              <a:t>kâfirlerle</a:t>
            </a:r>
            <a:r>
              <a:rPr lang="en-US" sz="1300" dirty="0"/>
              <a:t> </a:t>
            </a:r>
            <a:r>
              <a:rPr lang="en-US" sz="1300" dirty="0" err="1"/>
              <a:t>teşrik-i</a:t>
            </a:r>
            <a:r>
              <a:rPr lang="en-US" sz="1300" dirty="0"/>
              <a:t> </a:t>
            </a:r>
            <a:r>
              <a:rPr lang="en-US" sz="1300" dirty="0" err="1"/>
              <a:t>mesâi</a:t>
            </a:r>
            <a:r>
              <a:rPr lang="en-US" sz="1300" dirty="0"/>
              <a:t> </a:t>
            </a:r>
            <a:r>
              <a:rPr lang="en-US" sz="1300" dirty="0" err="1"/>
              <a:t>etmesinin</a:t>
            </a:r>
            <a:r>
              <a:rPr lang="en-US" sz="1300" dirty="0"/>
              <a:t> </a:t>
            </a:r>
            <a:r>
              <a:rPr lang="en-US" sz="1300" dirty="0" err="1"/>
              <a:t>yasaklanması</a:t>
            </a:r>
            <a:r>
              <a:rPr lang="en-US" sz="1300" dirty="0"/>
              <a:t> </a:t>
            </a:r>
            <a:r>
              <a:rPr lang="en-US" sz="1300" dirty="0" err="1"/>
              <a:t>gibidir</a:t>
            </a:r>
            <a:r>
              <a:rPr lang="en-US" sz="1300" dirty="0"/>
              <a:t>. </a:t>
            </a:r>
            <a:r>
              <a:rPr lang="en-US" sz="1300" dirty="0" err="1"/>
              <a:t>Aslında</a:t>
            </a:r>
            <a:r>
              <a:rPr lang="en-US" sz="1300" dirty="0"/>
              <a:t> </a:t>
            </a:r>
            <a:r>
              <a:rPr lang="en-US" sz="1300" dirty="0" err="1"/>
              <a:t>imanı</a:t>
            </a:r>
            <a:r>
              <a:rPr lang="en-US" sz="1300" dirty="0"/>
              <a:t> </a:t>
            </a:r>
            <a:r>
              <a:rPr lang="en-US" sz="1300" dirty="0" err="1"/>
              <a:t>kuvvetli</a:t>
            </a:r>
            <a:r>
              <a:rPr lang="en-US" sz="1300" dirty="0"/>
              <a:t> </a:t>
            </a:r>
            <a:r>
              <a:rPr lang="en-US" sz="1300" dirty="0" err="1"/>
              <a:t>olan</a:t>
            </a:r>
            <a:r>
              <a:rPr lang="en-US" sz="1300" dirty="0"/>
              <a:t> </a:t>
            </a:r>
            <a:r>
              <a:rPr lang="en-US" sz="1300" dirty="0" err="1"/>
              <a:t>kimsenin</a:t>
            </a:r>
            <a:r>
              <a:rPr lang="en-US" sz="1300" dirty="0"/>
              <a:t>, </a:t>
            </a:r>
            <a:r>
              <a:rPr lang="en-US" sz="1300" dirty="0" err="1"/>
              <a:t>kendiliğinden</a:t>
            </a:r>
            <a:r>
              <a:rPr lang="en-US" sz="1300" dirty="0"/>
              <a:t> </a:t>
            </a:r>
            <a:r>
              <a:rPr lang="en-US" sz="1300" dirty="0" err="1"/>
              <a:t>eski</a:t>
            </a:r>
            <a:r>
              <a:rPr lang="en-US" sz="1300" dirty="0"/>
              <a:t> </a:t>
            </a:r>
            <a:r>
              <a:rPr lang="en-US" sz="1300" dirty="0" err="1"/>
              <a:t>arkadaş</a:t>
            </a:r>
            <a:r>
              <a:rPr lang="en-US" sz="1300" dirty="0"/>
              <a:t> </a:t>
            </a:r>
            <a:r>
              <a:rPr lang="en-US" sz="1300" dirty="0" err="1"/>
              <a:t>ve</a:t>
            </a:r>
            <a:r>
              <a:rPr lang="en-US" sz="1300" dirty="0"/>
              <a:t> </a:t>
            </a:r>
            <a:r>
              <a:rPr lang="en-US" sz="1300" dirty="0" err="1"/>
              <a:t>dindaşlarıyla</a:t>
            </a:r>
            <a:r>
              <a:rPr lang="en-US" sz="1300" dirty="0"/>
              <a:t> </a:t>
            </a:r>
            <a:r>
              <a:rPr lang="en-US" sz="1300" dirty="0" err="1"/>
              <a:t>alâ</a:t>
            </a:r>
            <a:r>
              <a:rPr lang="en-US" sz="1300" dirty="0"/>
              <a:t> </a:t>
            </a:r>
            <a:r>
              <a:rPr lang="en-US" sz="1300" dirty="0" err="1"/>
              <a:t>kasını</a:t>
            </a:r>
            <a:r>
              <a:rPr lang="en-US" sz="1300" dirty="0"/>
              <a:t> </a:t>
            </a:r>
            <a:r>
              <a:rPr lang="en-US" sz="1300" dirty="0" err="1"/>
              <a:t>kesip</a:t>
            </a:r>
            <a:r>
              <a:rPr lang="en-US" sz="1300" dirty="0"/>
              <a:t>, </a:t>
            </a:r>
            <a:r>
              <a:rPr lang="en-US" sz="1300" dirty="0" err="1"/>
              <a:t>onlarla</a:t>
            </a:r>
            <a:r>
              <a:rPr lang="en-US" sz="1300" dirty="0"/>
              <a:t> </a:t>
            </a:r>
            <a:r>
              <a:rPr lang="en-US" sz="1300" dirty="0" err="1"/>
              <a:t>birlikte</a:t>
            </a:r>
            <a:r>
              <a:rPr lang="en-US" sz="1300" dirty="0"/>
              <a:t> </a:t>
            </a:r>
            <a:r>
              <a:rPr lang="en-US" sz="1300" dirty="0" err="1"/>
              <a:t>olmayı</a:t>
            </a:r>
            <a:r>
              <a:rPr lang="en-US" sz="1300" dirty="0"/>
              <a:t> </a:t>
            </a:r>
            <a:r>
              <a:rPr lang="en-US" sz="1300" dirty="0" err="1"/>
              <a:t>kendisine</a:t>
            </a:r>
            <a:r>
              <a:rPr lang="en-US" sz="1300" dirty="0"/>
              <a:t> </a:t>
            </a:r>
            <a:r>
              <a:rPr lang="en-US" sz="1300" dirty="0" err="1"/>
              <a:t>yasak</a:t>
            </a:r>
            <a:r>
              <a:rPr lang="en-US" sz="1300" dirty="0"/>
              <a:t> </a:t>
            </a:r>
            <a:r>
              <a:rPr lang="en-US" sz="1300" dirty="0" err="1"/>
              <a:t>edeceği</a:t>
            </a:r>
            <a:r>
              <a:rPr lang="en-US" sz="1300" dirty="0"/>
              <a:t> </a:t>
            </a:r>
            <a:r>
              <a:rPr lang="en-US" sz="1300" dirty="0" err="1"/>
              <a:t>açıktır</a:t>
            </a:r>
            <a:r>
              <a:rPr lang="en-US" sz="1300" dirty="0"/>
              <a:t>.</a:t>
            </a:r>
          </a:p>
          <a:p>
            <a:pPr algn="just">
              <a:lnSpc>
                <a:spcPct val="80000"/>
              </a:lnSpc>
            </a:pPr>
            <a:endParaRPr lang="en-US" sz="1300" dirty="0"/>
          </a:p>
          <a:p>
            <a:pPr algn="just">
              <a:lnSpc>
                <a:spcPct val="80000"/>
              </a:lnSpc>
            </a:pPr>
            <a:r>
              <a:rPr lang="en-US" sz="1300" dirty="0"/>
              <a:t>2. </a:t>
            </a:r>
            <a:r>
              <a:rPr lang="en-US" sz="1300" dirty="0" err="1"/>
              <a:t>Mantık</a:t>
            </a:r>
            <a:r>
              <a:rPr lang="en-US" sz="1300" dirty="0"/>
              <a:t> </a:t>
            </a:r>
            <a:r>
              <a:rPr lang="en-US" sz="1300" dirty="0" err="1"/>
              <a:t>İlmi</a:t>
            </a:r>
            <a:r>
              <a:rPr lang="en-US" sz="1300" dirty="0"/>
              <a:t> </a:t>
            </a:r>
            <a:r>
              <a:rPr lang="en-US" sz="1300" dirty="0" err="1"/>
              <a:t>Mantık</a:t>
            </a:r>
            <a:r>
              <a:rPr lang="en-US" sz="1300" dirty="0"/>
              <a:t> </a:t>
            </a:r>
            <a:r>
              <a:rPr lang="en-US" sz="1300" dirty="0" err="1"/>
              <a:t>İlmi</a:t>
            </a:r>
            <a:r>
              <a:rPr lang="en-US" sz="1300" dirty="0"/>
              <a:t> </a:t>
            </a:r>
            <a:r>
              <a:rPr lang="en-US" sz="1300" dirty="0" err="1"/>
              <a:t>delilin</a:t>
            </a:r>
            <a:r>
              <a:rPr lang="en-US" sz="1300" dirty="0"/>
              <a:t> </a:t>
            </a:r>
            <a:r>
              <a:rPr lang="en-US" sz="1300" dirty="0" err="1"/>
              <a:t>şartlarından</a:t>
            </a:r>
            <a:r>
              <a:rPr lang="en-US" sz="1300" dirty="0"/>
              <a:t> </a:t>
            </a:r>
            <a:r>
              <a:rPr lang="en-US" sz="1300" dirty="0" err="1"/>
              <a:t>ve</a:t>
            </a:r>
            <a:r>
              <a:rPr lang="en-US" sz="1300" dirty="0"/>
              <a:t> </a:t>
            </a:r>
            <a:r>
              <a:rPr lang="en-US" sz="1300" dirty="0" err="1"/>
              <a:t>mahiyetinden</a:t>
            </a:r>
            <a:r>
              <a:rPr lang="en-US" sz="1300" dirty="0"/>
              <a:t> </a:t>
            </a:r>
            <a:r>
              <a:rPr lang="en-US" sz="1300" dirty="0" err="1"/>
              <a:t>bahseder</a:t>
            </a:r>
            <a:r>
              <a:rPr lang="en-US" sz="1300" dirty="0"/>
              <a:t>. </a:t>
            </a:r>
            <a:r>
              <a:rPr lang="en-US" sz="1300" dirty="0" err="1"/>
              <a:t>Delilin</a:t>
            </a:r>
            <a:r>
              <a:rPr lang="en-US" sz="1300" dirty="0"/>
              <a:t> </a:t>
            </a:r>
            <a:r>
              <a:rPr lang="en-US" sz="1300" dirty="0" err="1"/>
              <a:t>şartlarını</a:t>
            </a:r>
            <a:r>
              <a:rPr lang="en-US" sz="1300" dirty="0"/>
              <a:t> </a:t>
            </a:r>
            <a:r>
              <a:rPr lang="en-US" sz="1300" dirty="0" err="1"/>
              <a:t>ve</a:t>
            </a:r>
            <a:r>
              <a:rPr lang="en-US" sz="1300" dirty="0"/>
              <a:t> </a:t>
            </a:r>
            <a:r>
              <a:rPr lang="en-US" sz="1300" dirty="0" err="1"/>
              <a:t>târifini</a:t>
            </a:r>
            <a:r>
              <a:rPr lang="en-US" sz="1300" dirty="0"/>
              <a:t> </a:t>
            </a:r>
            <a:r>
              <a:rPr lang="en-US" sz="1300" dirty="0" err="1"/>
              <a:t>bildirir</a:t>
            </a:r>
            <a:r>
              <a:rPr lang="en-US" sz="1300" dirty="0"/>
              <a:t>. </a:t>
            </a:r>
            <a:r>
              <a:rPr lang="en-US" sz="1300" dirty="0" err="1"/>
              <a:t>Bn</a:t>
            </a:r>
            <a:r>
              <a:rPr lang="en-US" sz="1300" dirty="0"/>
              <a:t> </a:t>
            </a:r>
            <a:r>
              <a:rPr lang="en-US" sz="1300" dirty="0" err="1"/>
              <a:t>iki</a:t>
            </a:r>
            <a:r>
              <a:rPr lang="en-US" sz="1300" dirty="0"/>
              <a:t> </a:t>
            </a:r>
            <a:r>
              <a:rPr lang="en-US" sz="1300" dirty="0" err="1"/>
              <a:t>konuda</a:t>
            </a:r>
            <a:r>
              <a:rPr lang="en-US" sz="1300" dirty="0"/>
              <a:t> da </a:t>
            </a:r>
            <a:r>
              <a:rPr lang="en-US" sz="1300" dirty="0" err="1"/>
              <a:t>Kelâm</a:t>
            </a:r>
            <a:r>
              <a:rPr lang="en-US" sz="1300" dirty="0"/>
              <a:t> </a:t>
            </a:r>
            <a:r>
              <a:rPr lang="en-US" sz="1300" dirty="0" err="1"/>
              <a:t>İlmine</a:t>
            </a:r>
            <a:r>
              <a:rPr lang="en-US" sz="1300" dirty="0"/>
              <a:t> </a:t>
            </a:r>
            <a:r>
              <a:rPr lang="en-US" sz="1300" dirty="0" err="1"/>
              <a:t>dahildir</a:t>
            </a:r>
            <a:r>
              <a:rPr lang="en-US" sz="1300" dirty="0"/>
              <a:t>.</a:t>
            </a:r>
          </a:p>
          <a:p>
            <a:pPr algn="just">
              <a:lnSpc>
                <a:spcPct val="80000"/>
              </a:lnSpc>
            </a:pPr>
            <a:endParaRPr lang="en-US" sz="1300" dirty="0"/>
          </a:p>
          <a:p>
            <a:pPr algn="just">
              <a:lnSpc>
                <a:spcPct val="80000"/>
              </a:lnSpc>
            </a:pPr>
            <a:r>
              <a:rPr lang="en-US" sz="1300" dirty="0"/>
              <a:t>3. </a:t>
            </a:r>
            <a:r>
              <a:rPr lang="en-US" sz="1300" dirty="0" err="1"/>
              <a:t>ilâhiyat</a:t>
            </a:r>
            <a:r>
              <a:rPr lang="en-US" sz="1300" dirty="0"/>
              <a:t> </a:t>
            </a:r>
            <a:r>
              <a:rPr lang="en-US" sz="1300" dirty="0" err="1"/>
              <a:t>İlmi</a:t>
            </a:r>
            <a:r>
              <a:rPr lang="en-US" sz="1300" dirty="0"/>
              <a:t> </a:t>
            </a:r>
            <a:r>
              <a:rPr lang="en-US" sz="1300" dirty="0" err="1"/>
              <a:t>İlâhiyat</a:t>
            </a:r>
            <a:r>
              <a:rPr lang="en-US" sz="1300" dirty="0"/>
              <a:t> </a:t>
            </a:r>
            <a:r>
              <a:rPr lang="en-US" sz="1300" dirty="0" err="1"/>
              <a:t>İlmi</a:t>
            </a:r>
            <a:r>
              <a:rPr lang="en-US" sz="1300" dirty="0"/>
              <a:t> </a:t>
            </a:r>
            <a:r>
              <a:rPr lang="en-US" sz="1300" dirty="0" err="1"/>
              <a:t>Allah'ın</a:t>
            </a:r>
            <a:r>
              <a:rPr lang="en-US" sz="1300" dirty="0"/>
              <a:t> </a:t>
            </a:r>
            <a:r>
              <a:rPr lang="en-US" sz="1300" dirty="0" err="1"/>
              <a:t>zâtından</a:t>
            </a:r>
            <a:r>
              <a:rPr lang="en-US" sz="1300" dirty="0"/>
              <a:t> </a:t>
            </a:r>
            <a:r>
              <a:rPr lang="en-US" sz="1300" dirty="0" err="1"/>
              <a:t>ve</a:t>
            </a:r>
            <a:r>
              <a:rPr lang="en-US" sz="1300" dirty="0"/>
              <a:t> </a:t>
            </a:r>
            <a:r>
              <a:rPr lang="en-US" sz="1300" dirty="0" err="1"/>
              <a:t>sıfatlarından</a:t>
            </a:r>
            <a:r>
              <a:rPr lang="en-US" sz="1300" dirty="0"/>
              <a:t> </a:t>
            </a:r>
            <a:r>
              <a:rPr lang="en-US" sz="1300" dirty="0" err="1"/>
              <a:t>bahsetmekte</a:t>
            </a:r>
            <a:r>
              <a:rPr lang="en-US" sz="1300" dirty="0"/>
              <a:t> dir. Bu </a:t>
            </a:r>
            <a:r>
              <a:rPr lang="en-US" sz="1300" dirty="0" err="1"/>
              <a:t>ilim</a:t>
            </a:r>
            <a:r>
              <a:rPr lang="en-US" sz="1300" dirty="0"/>
              <a:t> de </a:t>
            </a:r>
            <a:r>
              <a:rPr lang="en-US" sz="1300" dirty="0" err="1"/>
              <a:t>Mantık</a:t>
            </a:r>
            <a:r>
              <a:rPr lang="en-US" sz="1300" dirty="0"/>
              <a:t> </a:t>
            </a:r>
            <a:r>
              <a:rPr lang="en-US" sz="1300" dirty="0" err="1"/>
              <a:t>İlmi</a:t>
            </a:r>
            <a:r>
              <a:rPr lang="en-US" sz="1300" dirty="0"/>
              <a:t> </a:t>
            </a:r>
            <a:r>
              <a:rPr lang="en-US" sz="1300" dirty="0" err="1"/>
              <a:t>gibi</a:t>
            </a:r>
            <a:r>
              <a:rPr lang="en-US" sz="1300" dirty="0"/>
              <a:t> </a:t>
            </a:r>
            <a:r>
              <a:rPr lang="en-US" sz="1300" dirty="0" err="1"/>
              <a:t>Kelâm'a</a:t>
            </a:r>
            <a:r>
              <a:rPr lang="en-US" sz="1300" dirty="0"/>
              <a:t> </a:t>
            </a:r>
            <a:r>
              <a:rPr lang="en-US" sz="1300" dirty="0" err="1"/>
              <a:t>dahildir</a:t>
            </a:r>
            <a:r>
              <a:rPr lang="en-US" sz="1300" dirty="0"/>
              <a:t>.</a:t>
            </a:r>
          </a:p>
          <a:p>
            <a:pPr algn="just">
              <a:lnSpc>
                <a:spcPct val="80000"/>
              </a:lnSpc>
            </a:pPr>
            <a:endParaRPr lang="en-US" sz="1300" dirty="0"/>
          </a:p>
          <a:p>
            <a:pPr algn="just">
              <a:lnSpc>
                <a:spcPct val="80000"/>
              </a:lnSpc>
            </a:pPr>
            <a:r>
              <a:rPr lang="en-US" sz="1300" dirty="0" err="1"/>
              <a:t>Felsefeciler</a:t>
            </a:r>
            <a:r>
              <a:rPr lang="en-US" sz="1300" dirty="0"/>
              <a:t> </a:t>
            </a:r>
            <a:r>
              <a:rPr lang="en-US" sz="1300" dirty="0" err="1"/>
              <a:t>bu</a:t>
            </a:r>
            <a:r>
              <a:rPr lang="en-US" sz="1300" dirty="0"/>
              <a:t> </a:t>
            </a:r>
            <a:r>
              <a:rPr lang="en-US" sz="1300" dirty="0" err="1"/>
              <a:t>ilimlerden</a:t>
            </a:r>
            <a:r>
              <a:rPr lang="en-US" sz="1300" dirty="0"/>
              <a:t> </a:t>
            </a:r>
            <a:r>
              <a:rPr lang="en-US" sz="1300" dirty="0" err="1"/>
              <a:t>ayrı</a:t>
            </a:r>
            <a:r>
              <a:rPr lang="en-US" sz="1300" dirty="0"/>
              <a:t> </a:t>
            </a:r>
            <a:r>
              <a:rPr lang="en-US" sz="1300" dirty="0" err="1"/>
              <a:t>bir</a:t>
            </a:r>
            <a:r>
              <a:rPr lang="en-US" sz="1300" dirty="0"/>
              <a:t> </a:t>
            </a:r>
            <a:r>
              <a:rPr lang="en-US" sz="1300" dirty="0" err="1"/>
              <a:t>bölüm</a:t>
            </a:r>
            <a:r>
              <a:rPr lang="en-US" sz="1300" dirty="0"/>
              <a:t> </a:t>
            </a:r>
            <a:r>
              <a:rPr lang="en-US" sz="1300" dirty="0" err="1"/>
              <a:t>meydana</a:t>
            </a:r>
            <a:r>
              <a:rPr lang="en-US" sz="1300" dirty="0"/>
              <a:t> </a:t>
            </a:r>
            <a:r>
              <a:rPr lang="en-US" sz="1300" dirty="0" err="1"/>
              <a:t>getirememişlerdir</a:t>
            </a:r>
            <a:r>
              <a:rPr lang="en-US" sz="1300" dirty="0"/>
              <a:t>. </a:t>
            </a:r>
            <a:r>
              <a:rPr lang="en-US" sz="1300" dirty="0" err="1"/>
              <a:t>Ancak</a:t>
            </a:r>
            <a:r>
              <a:rPr lang="en-US" sz="1300" dirty="0"/>
              <a:t> </a:t>
            </a:r>
            <a:r>
              <a:rPr lang="en-US" sz="1300" dirty="0" err="1"/>
              <a:t>bir</a:t>
            </a:r>
            <a:r>
              <a:rPr lang="en-US" sz="1300" dirty="0"/>
              <a:t> </a:t>
            </a:r>
            <a:r>
              <a:rPr lang="en-US" sz="1300" dirty="0" err="1"/>
              <a:t>kısmı</a:t>
            </a:r>
            <a:r>
              <a:rPr lang="en-US" sz="1300" dirty="0"/>
              <a:t> </a:t>
            </a:r>
            <a:r>
              <a:rPr lang="en-US" sz="1300" dirty="0" err="1"/>
              <a:t>küfür</a:t>
            </a:r>
            <a:r>
              <a:rPr lang="en-US" sz="1300" dirty="0"/>
              <a:t>, </a:t>
            </a:r>
            <a:r>
              <a:rPr lang="en-US" sz="1300" dirty="0" err="1"/>
              <a:t>bir</a:t>
            </a:r>
            <a:r>
              <a:rPr lang="en-US" sz="1300" dirty="0"/>
              <a:t> </a:t>
            </a:r>
            <a:r>
              <a:rPr lang="en-US" sz="1300" dirty="0" err="1"/>
              <a:t>kısmı</a:t>
            </a:r>
            <a:r>
              <a:rPr lang="en-US" sz="1300" dirty="0"/>
              <a:t> da </a:t>
            </a:r>
            <a:r>
              <a:rPr lang="en-US" sz="1300" dirty="0" err="1"/>
              <a:t>bid'at</a:t>
            </a:r>
            <a:r>
              <a:rPr lang="en-US" sz="1300" dirty="0"/>
              <a:t> </a:t>
            </a:r>
            <a:r>
              <a:rPr lang="en-US" sz="1300" dirty="0" err="1"/>
              <a:t>olan</a:t>
            </a:r>
            <a:r>
              <a:rPr lang="en-US" sz="1300" dirty="0"/>
              <a:t> </a:t>
            </a:r>
            <a:r>
              <a:rPr lang="en-US" sz="1300" dirty="0" err="1"/>
              <a:t>birtakım</a:t>
            </a:r>
            <a:r>
              <a:rPr lang="en-US" sz="1300" dirty="0"/>
              <a:t> </a:t>
            </a:r>
            <a:r>
              <a:rPr lang="en-US" sz="1300" dirty="0" err="1"/>
              <a:t>mezheplerin</a:t>
            </a:r>
            <a:r>
              <a:rPr lang="en-US" sz="1300" dirty="0"/>
              <a:t> </a:t>
            </a:r>
            <a:r>
              <a:rPr lang="en-US" sz="1300" dirty="0" err="1"/>
              <a:t>doğmasına</a:t>
            </a:r>
            <a:r>
              <a:rPr lang="en-US" sz="1300" dirty="0"/>
              <a:t> </a:t>
            </a:r>
            <a:r>
              <a:rPr lang="en-US" sz="1300" dirty="0" err="1"/>
              <a:t>sebep</a:t>
            </a:r>
            <a:r>
              <a:rPr lang="en-US" sz="1300" dirty="0"/>
              <a:t> </a:t>
            </a:r>
            <a:r>
              <a:rPr lang="en-US" sz="1300" dirty="0" err="1"/>
              <a:t>olmuşlardır</a:t>
            </a:r>
            <a:r>
              <a:rPr lang="en-US" sz="1300" dirty="0"/>
              <a:t>. </a:t>
            </a:r>
            <a:r>
              <a:rPr lang="en-US" sz="1300" dirty="0" err="1"/>
              <a:t>Felsefecilerin</a:t>
            </a:r>
            <a:r>
              <a:rPr lang="en-US" sz="1300" dirty="0"/>
              <a:t> </a:t>
            </a:r>
            <a:r>
              <a:rPr lang="en-US" sz="1300" dirty="0" err="1"/>
              <a:t>durumu</a:t>
            </a:r>
            <a:r>
              <a:rPr lang="en-US" sz="1300" dirty="0"/>
              <a:t> </a:t>
            </a:r>
            <a:r>
              <a:rPr lang="en-US" sz="1300" dirty="0" err="1"/>
              <a:t>tıpkı</a:t>
            </a:r>
            <a:r>
              <a:rPr lang="en-US" sz="1300" dirty="0"/>
              <a:t> </a:t>
            </a:r>
            <a:r>
              <a:rPr lang="en-US" sz="1300" dirty="0" err="1"/>
              <a:t>i'tizal</a:t>
            </a:r>
            <a:r>
              <a:rPr lang="en-US" sz="1300" dirty="0"/>
              <a:t> </a:t>
            </a:r>
            <a:r>
              <a:rPr lang="en-US" sz="1300" dirty="0" err="1"/>
              <a:t>ekolünün</a:t>
            </a:r>
            <a:r>
              <a:rPr lang="en-US" sz="1300" dirty="0"/>
              <a:t> </a:t>
            </a:r>
            <a:r>
              <a:rPr lang="en-US" sz="1300" dirty="0" err="1"/>
              <a:t>başlıbaşına</a:t>
            </a:r>
            <a:r>
              <a:rPr lang="en-US" sz="1300" dirty="0"/>
              <a:t> </a:t>
            </a:r>
            <a:r>
              <a:rPr lang="en-US" sz="1300" dirty="0" err="1"/>
              <a:t>bir</a:t>
            </a:r>
            <a:r>
              <a:rPr lang="en-US" sz="1300" dirty="0"/>
              <a:t> </a:t>
            </a:r>
            <a:r>
              <a:rPr lang="en-US" sz="1300" dirty="0" err="1"/>
              <a:t>ilim</a:t>
            </a:r>
            <a:r>
              <a:rPr lang="en-US" sz="1300" dirty="0"/>
              <a:t> </a:t>
            </a:r>
            <a:r>
              <a:rPr lang="en-US" sz="1300" dirty="0" err="1"/>
              <a:t>olmadığı</a:t>
            </a:r>
            <a:r>
              <a:rPr lang="en-US" sz="1300" dirty="0"/>
              <a:t> </a:t>
            </a:r>
            <a:r>
              <a:rPr lang="en-US" sz="1300" dirty="0" err="1"/>
              <a:t>halde</a:t>
            </a:r>
            <a:r>
              <a:rPr lang="en-US" sz="1300" dirty="0"/>
              <a:t>, </a:t>
            </a:r>
            <a:r>
              <a:rPr lang="en-US" sz="1300" dirty="0" err="1"/>
              <a:t>kelâmcı</a:t>
            </a:r>
            <a:r>
              <a:rPr lang="en-US" sz="1300" dirty="0"/>
              <a:t>, </a:t>
            </a:r>
            <a:r>
              <a:rPr lang="en-US" sz="1300" dirty="0" err="1"/>
              <a:t>müdekkik</a:t>
            </a:r>
            <a:r>
              <a:rPr lang="en-US" sz="1300" dirty="0"/>
              <a:t> </a:t>
            </a:r>
            <a:r>
              <a:rPr lang="en-US" sz="1300" dirty="0" err="1"/>
              <a:t>ve</a:t>
            </a:r>
            <a:r>
              <a:rPr lang="en-US" sz="1300" dirty="0"/>
              <a:t> </a:t>
            </a:r>
            <a:r>
              <a:rPr lang="en-US" sz="1300" dirty="0" err="1"/>
              <a:t>mütefekkirlerden</a:t>
            </a:r>
            <a:r>
              <a:rPr lang="en-US" sz="1300" dirty="0"/>
              <a:t> </a:t>
            </a:r>
            <a:r>
              <a:rPr lang="en-US" sz="1300" dirty="0" err="1"/>
              <a:t>bir</a:t>
            </a:r>
            <a:r>
              <a:rPr lang="en-US" sz="1300" dirty="0"/>
              <a:t> </a:t>
            </a:r>
            <a:r>
              <a:rPr lang="en-US" sz="1300" dirty="0" err="1"/>
              <a:t>grup</a:t>
            </a:r>
            <a:r>
              <a:rPr lang="en-US" sz="1300" dirty="0"/>
              <a:t> </a:t>
            </a:r>
            <a:r>
              <a:rPr lang="en-US" sz="1300" dirty="0" err="1"/>
              <a:t>mutezilî</a:t>
            </a:r>
            <a:r>
              <a:rPr lang="en-US" sz="1300" dirty="0"/>
              <a:t> </a:t>
            </a:r>
            <a:r>
              <a:rPr lang="en-US" sz="1300" dirty="0" err="1"/>
              <a:t>âlimin</a:t>
            </a:r>
            <a:r>
              <a:rPr lang="en-US" sz="1300" dirty="0"/>
              <a:t> </a:t>
            </a:r>
            <a:r>
              <a:rPr lang="en-US" sz="1300" dirty="0" err="1"/>
              <a:t>birtakım</a:t>
            </a:r>
            <a:r>
              <a:rPr lang="en-US" sz="1300" dirty="0"/>
              <a:t> </a:t>
            </a:r>
            <a:r>
              <a:rPr lang="en-US" sz="1300" dirty="0" err="1"/>
              <a:t>bâtıl</a:t>
            </a:r>
            <a:r>
              <a:rPr lang="en-US" sz="1300" dirty="0"/>
              <a:t> </a:t>
            </a:r>
            <a:r>
              <a:rPr lang="en-US" sz="1300" dirty="0" err="1"/>
              <a:t>inançlar</a:t>
            </a:r>
            <a:r>
              <a:rPr lang="en-US" sz="1300" dirty="0"/>
              <a:t> </a:t>
            </a:r>
            <a:r>
              <a:rPr lang="en-US" sz="1300" dirty="0" err="1"/>
              <a:t>ortaya</a:t>
            </a:r>
            <a:r>
              <a:rPr lang="en-US" sz="1300" dirty="0"/>
              <a:t> </a:t>
            </a:r>
            <a:r>
              <a:rPr lang="en-US" sz="1300" dirty="0" err="1"/>
              <a:t>atıp</a:t>
            </a:r>
            <a:r>
              <a:rPr lang="en-US" sz="1300" dirty="0"/>
              <a:t>, </a:t>
            </a:r>
            <a:r>
              <a:rPr lang="en-US" sz="1300" dirty="0" err="1"/>
              <a:t>bu</a:t>
            </a:r>
            <a:r>
              <a:rPr lang="en-US" sz="1300" dirty="0"/>
              <a:t> </a:t>
            </a:r>
            <a:r>
              <a:rPr lang="en-US" sz="1300" dirty="0" err="1"/>
              <a:t>fikir</a:t>
            </a:r>
            <a:r>
              <a:rPr lang="en-US" sz="1300" dirty="0"/>
              <a:t> </a:t>
            </a:r>
            <a:r>
              <a:rPr lang="en-US" sz="1300" dirty="0" err="1"/>
              <a:t>lerle</a:t>
            </a:r>
            <a:r>
              <a:rPr lang="en-US" sz="1300" dirty="0"/>
              <a:t> </a:t>
            </a:r>
            <a:r>
              <a:rPr lang="en-US" sz="1300" dirty="0" err="1"/>
              <a:t>insanların</a:t>
            </a:r>
            <a:r>
              <a:rPr lang="en-US" sz="1300" dirty="0"/>
              <a:t> </a:t>
            </a:r>
            <a:r>
              <a:rPr lang="en-US" sz="1300" dirty="0" err="1"/>
              <a:t>düşüncelerini</a:t>
            </a:r>
            <a:r>
              <a:rPr lang="en-US" sz="1300" dirty="0"/>
              <a:t> </a:t>
            </a:r>
            <a:r>
              <a:rPr lang="en-US" sz="1300" dirty="0" err="1"/>
              <a:t>bulandırmalarına</a:t>
            </a:r>
            <a:r>
              <a:rPr lang="en-US" sz="1300" dirty="0"/>
              <a:t> </a:t>
            </a:r>
            <a:r>
              <a:rPr lang="en-US" sz="1300" dirty="0" err="1"/>
              <a:t>benzer</a:t>
            </a:r>
            <a:r>
              <a:rPr lang="en-US" sz="1300" dirty="0"/>
              <a:t>.</a:t>
            </a:r>
          </a:p>
          <a:p>
            <a:pPr algn="just">
              <a:lnSpc>
                <a:spcPct val="80000"/>
              </a:lnSpc>
            </a:pPr>
            <a:endParaRPr lang="en-US" sz="1300" dirty="0"/>
          </a:p>
          <a:p>
            <a:pPr algn="just">
              <a:lnSpc>
                <a:spcPct val="80000"/>
              </a:lnSpc>
            </a:pPr>
            <a:r>
              <a:rPr lang="en-US" sz="1300" dirty="0"/>
              <a:t>4. </a:t>
            </a:r>
            <a:r>
              <a:rPr lang="en-US" sz="1300" dirty="0" err="1"/>
              <a:t>Tabiat</a:t>
            </a:r>
            <a:r>
              <a:rPr lang="en-US" sz="1300" dirty="0"/>
              <a:t> (</a:t>
            </a:r>
            <a:r>
              <a:rPr lang="en-US" sz="1300" dirty="0" err="1"/>
              <a:t>Fizik</a:t>
            </a:r>
            <a:r>
              <a:rPr lang="en-US" sz="1300" dirty="0"/>
              <a:t>) </a:t>
            </a:r>
            <a:r>
              <a:rPr lang="en-US" sz="1300" dirty="0" err="1"/>
              <a:t>İlmi</a:t>
            </a:r>
            <a:r>
              <a:rPr lang="en-US" sz="1300" dirty="0"/>
              <a:t> Bu </a:t>
            </a:r>
            <a:r>
              <a:rPr lang="en-US" sz="1300" dirty="0" err="1"/>
              <a:t>ilim</a:t>
            </a:r>
            <a:r>
              <a:rPr lang="en-US" sz="1300" dirty="0"/>
              <a:t>, </a:t>
            </a:r>
            <a:r>
              <a:rPr lang="en-US" sz="1300" dirty="0" err="1"/>
              <a:t>bir</a:t>
            </a:r>
            <a:r>
              <a:rPr lang="en-US" sz="1300" dirty="0"/>
              <a:t> </a:t>
            </a:r>
            <a:r>
              <a:rPr lang="en-US" sz="1300" dirty="0" err="1"/>
              <a:t>kısmıyla</a:t>
            </a:r>
            <a:r>
              <a:rPr lang="en-US" sz="1300" dirty="0"/>
              <a:t> </a:t>
            </a:r>
            <a:r>
              <a:rPr lang="en-US" sz="1300" dirty="0" err="1"/>
              <a:t>şeriat</a:t>
            </a:r>
            <a:r>
              <a:rPr lang="en-US" sz="1300" dirty="0"/>
              <a:t> </a:t>
            </a:r>
            <a:r>
              <a:rPr lang="en-US" sz="1300" dirty="0" err="1"/>
              <a:t>ilmine</a:t>
            </a:r>
            <a:r>
              <a:rPr lang="en-US" sz="1300" dirty="0"/>
              <a:t> </a:t>
            </a:r>
            <a:r>
              <a:rPr lang="en-US" sz="1300" dirty="0" err="1"/>
              <a:t>ve</a:t>
            </a:r>
            <a:r>
              <a:rPr lang="en-US" sz="1300" dirty="0"/>
              <a:t> </a:t>
            </a:r>
            <a:r>
              <a:rPr lang="en-US" sz="1300" dirty="0" err="1"/>
              <a:t>hak</a:t>
            </a:r>
            <a:r>
              <a:rPr lang="en-US" sz="1300" dirty="0"/>
              <a:t> dine </a:t>
            </a:r>
            <a:r>
              <a:rPr lang="en-US" sz="1300" dirty="0" err="1"/>
              <a:t>ters</a:t>
            </a:r>
            <a:r>
              <a:rPr lang="en-US" sz="1300" dirty="0"/>
              <a:t> </a:t>
            </a:r>
            <a:r>
              <a:rPr lang="en-US" sz="1300" dirty="0" err="1"/>
              <a:t>düşmektedir</a:t>
            </a:r>
            <a:r>
              <a:rPr lang="en-US" sz="1300" dirty="0"/>
              <a:t>. </a:t>
            </a:r>
            <a:r>
              <a:rPr lang="en-US" sz="1300" dirty="0" err="1"/>
              <a:t>Bunun</a:t>
            </a:r>
            <a:r>
              <a:rPr lang="en-US" sz="1300" dirty="0"/>
              <a:t> </a:t>
            </a:r>
            <a:r>
              <a:rPr lang="en-US" sz="1300" dirty="0" err="1"/>
              <a:t>esası</a:t>
            </a:r>
            <a:r>
              <a:rPr lang="en-US" sz="1300" dirty="0"/>
              <a:t> </a:t>
            </a:r>
            <a:r>
              <a:rPr lang="en-US" sz="1300" dirty="0" err="1"/>
              <a:t>cehalete</a:t>
            </a:r>
            <a:r>
              <a:rPr lang="en-US" sz="1300" dirty="0"/>
              <a:t> </a:t>
            </a:r>
            <a:r>
              <a:rPr lang="en-US" sz="1300" dirty="0" err="1"/>
              <a:t>dayanmaktadır</a:t>
            </a:r>
            <a:r>
              <a:rPr lang="en-US" sz="1300" dirty="0"/>
              <a:t>. Bu </a:t>
            </a:r>
            <a:r>
              <a:rPr lang="en-US" sz="1300" dirty="0" err="1"/>
              <a:t>nedenle</a:t>
            </a:r>
            <a:r>
              <a:rPr lang="en-US" sz="1300" dirty="0"/>
              <a:t> </a:t>
            </a:r>
            <a:r>
              <a:rPr lang="en-US" sz="1300" dirty="0" err="1"/>
              <a:t>ilim</a:t>
            </a:r>
            <a:r>
              <a:rPr lang="en-US" sz="1300" dirty="0"/>
              <a:t> </a:t>
            </a:r>
            <a:r>
              <a:rPr lang="en-US" sz="1300" dirty="0" err="1"/>
              <a:t>değildir</a:t>
            </a:r>
            <a:r>
              <a:rPr lang="en-US" sz="1300" dirty="0"/>
              <a:t> </a:t>
            </a:r>
            <a:r>
              <a:rPr lang="en-US" sz="1300" dirty="0" err="1"/>
              <a:t>ki</a:t>
            </a:r>
            <a:r>
              <a:rPr lang="en-US" sz="1300" dirty="0"/>
              <a:t> </a:t>
            </a:r>
            <a:r>
              <a:rPr lang="en-US" sz="1300" dirty="0" err="1"/>
              <a:t>ilim</a:t>
            </a:r>
            <a:r>
              <a:rPr lang="en-US" sz="1300" dirty="0"/>
              <a:t> </a:t>
            </a:r>
            <a:r>
              <a:rPr lang="en-US" sz="1300" dirty="0" err="1"/>
              <a:t>sınıfına</a:t>
            </a:r>
            <a:r>
              <a:rPr lang="en-US" sz="1300" dirty="0"/>
              <a:t> </a:t>
            </a:r>
            <a:r>
              <a:rPr lang="en-US" sz="1300" dirty="0" err="1"/>
              <a:t>dahil</a:t>
            </a:r>
            <a:r>
              <a:rPr lang="en-US" sz="1300" dirty="0"/>
              <a:t> </a:t>
            </a:r>
            <a:r>
              <a:rPr lang="en-US" sz="1300" dirty="0" err="1"/>
              <a:t>olabilsin</a:t>
            </a:r>
            <a:r>
              <a:rPr lang="en-US" sz="1300" dirty="0"/>
              <a:t>. </a:t>
            </a:r>
            <a:r>
              <a:rPr lang="en-US" sz="1300" dirty="0" err="1"/>
              <a:t>Tabiat</a:t>
            </a:r>
            <a:r>
              <a:rPr lang="en-US" sz="1300" dirty="0"/>
              <a:t> </a:t>
            </a:r>
            <a:r>
              <a:rPr lang="en-US" sz="1300" dirty="0" err="1"/>
              <a:t>îlmi'nin</a:t>
            </a:r>
            <a:r>
              <a:rPr lang="en-US" sz="1300" dirty="0"/>
              <a:t> </a:t>
            </a:r>
            <a:r>
              <a:rPr lang="en-US" sz="1300" dirty="0" err="1"/>
              <a:t>bir</a:t>
            </a:r>
            <a:r>
              <a:rPr lang="en-US" sz="1300" dirty="0"/>
              <a:t> </a:t>
            </a:r>
            <a:r>
              <a:rPr lang="en-US" sz="1300" dirty="0" err="1"/>
              <a:t>bölümü</a:t>
            </a:r>
            <a:r>
              <a:rPr lang="en-US" sz="1300" dirty="0"/>
              <a:t> de </a:t>
            </a:r>
            <a:r>
              <a:rPr lang="en-US" sz="1300" dirty="0" err="1"/>
              <a:t>varlıkların</a:t>
            </a:r>
            <a:r>
              <a:rPr lang="en-US" sz="1300" dirty="0"/>
              <a:t> </a:t>
            </a:r>
            <a:r>
              <a:rPr lang="en-US" sz="1300" dirty="0" err="1"/>
              <a:t>sıfatlarından</a:t>
            </a:r>
            <a:r>
              <a:rPr lang="en-US" sz="1300" dirty="0"/>
              <a:t>, </a:t>
            </a:r>
            <a:r>
              <a:rPr lang="en-US" sz="1300" dirty="0" err="1"/>
              <a:t>hususiyetlerinden</a:t>
            </a:r>
            <a:r>
              <a:rPr lang="en-US" sz="1300" dirty="0"/>
              <a:t>, </a:t>
            </a:r>
            <a:r>
              <a:rPr lang="en-US" sz="1300" dirty="0" err="1"/>
              <a:t>nasıl</a:t>
            </a:r>
            <a:r>
              <a:rPr lang="en-US" sz="1300" dirty="0"/>
              <a:t> </a:t>
            </a:r>
            <a:r>
              <a:rPr lang="en-US" sz="1300" dirty="0" err="1"/>
              <a:t>değişim</a:t>
            </a:r>
            <a:r>
              <a:rPr lang="en-US" sz="1300" dirty="0"/>
              <a:t> </a:t>
            </a:r>
            <a:r>
              <a:rPr lang="en-US" sz="1300" dirty="0" err="1"/>
              <a:t>geçirdiklerinden</a:t>
            </a:r>
            <a:r>
              <a:rPr lang="en-US" sz="1300" dirty="0"/>
              <a:t> </a:t>
            </a:r>
            <a:r>
              <a:rPr lang="en-US" sz="1300" dirty="0" err="1"/>
              <a:t>ve</a:t>
            </a:r>
            <a:r>
              <a:rPr lang="en-US" sz="1300" dirty="0"/>
              <a:t> </a:t>
            </a:r>
            <a:r>
              <a:rPr lang="en-US" sz="1300" dirty="0" err="1"/>
              <a:t>nasıl</a:t>
            </a:r>
            <a:r>
              <a:rPr lang="en-US" sz="1300" dirty="0"/>
              <a:t> </a:t>
            </a:r>
            <a:r>
              <a:rPr lang="en-US" sz="1300" dirty="0" err="1"/>
              <a:t>başka</a:t>
            </a:r>
            <a:r>
              <a:rPr lang="en-US" sz="1300" dirty="0"/>
              <a:t> </a:t>
            </a:r>
            <a:r>
              <a:rPr lang="en-US" sz="1300" dirty="0" err="1"/>
              <a:t>şeylere</a:t>
            </a:r>
            <a:r>
              <a:rPr lang="en-US" sz="1300" dirty="0"/>
              <a:t> </a:t>
            </a:r>
            <a:r>
              <a:rPr lang="en-US" sz="1300" dirty="0" err="1"/>
              <a:t>dönüşeceğinden</a:t>
            </a:r>
            <a:r>
              <a:rPr lang="en-US" sz="1300" dirty="0"/>
              <a:t> </a:t>
            </a:r>
            <a:r>
              <a:rPr lang="en-US" sz="1300" dirty="0" err="1"/>
              <a:t>bahseder</a:t>
            </a:r>
            <a:r>
              <a:rPr lang="en-US" sz="1300" dirty="0"/>
              <a:t>.</a:t>
            </a:r>
          </a:p>
          <a:p>
            <a:pPr>
              <a:lnSpc>
                <a:spcPct val="80000"/>
              </a:lnSpc>
            </a:pPr>
            <a:endParaRPr lang="en-US" sz="1300" dirty="0"/>
          </a:p>
        </p:txBody>
      </p:sp>
      <p:pic>
        <p:nvPicPr>
          <p:cNvPr id="6" name="Picture 5"/>
          <p:cNvPicPr>
            <a:picLocks noChangeAspect="1"/>
          </p:cNvPicPr>
          <p:nvPr/>
        </p:nvPicPr>
        <p:blipFill rotWithShape="1">
          <a:blip r:embed="rId2"/>
          <a:srcRect b="6666"/>
          <a:stretch/>
        </p:blipFill>
        <p:spPr>
          <a:xfrm>
            <a:off x="7535759" y="0"/>
            <a:ext cx="1608241" cy="1991360"/>
          </a:xfrm>
          <a:prstGeom prst="rect">
            <a:avLst/>
          </a:prstGeom>
        </p:spPr>
      </p:pic>
    </p:spTree>
    <p:extLst>
      <p:ext uri="{BB962C8B-B14F-4D97-AF65-F5344CB8AC3E}">
        <p14:creationId xmlns:p14="http://schemas.microsoft.com/office/powerpoint/2010/main" val="329162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İbn-i</a:t>
            </a:r>
            <a:r>
              <a:rPr lang="en-US" dirty="0" smtClean="0"/>
              <a:t> </a:t>
            </a:r>
            <a:r>
              <a:rPr lang="en-US" dirty="0" err="1" smtClean="0"/>
              <a:t>Tufeyl</a:t>
            </a:r>
            <a:r>
              <a:rPr lang="en-US" dirty="0" smtClean="0"/>
              <a:t> </a:t>
            </a:r>
            <a:br>
              <a:rPr lang="en-US" dirty="0" smtClean="0"/>
            </a:br>
            <a:r>
              <a:rPr lang="en-US" dirty="0" smtClean="0"/>
              <a:t>1105-1185</a:t>
            </a:r>
            <a:br>
              <a:rPr lang="en-US" dirty="0" smtClean="0"/>
            </a:br>
            <a:endParaRPr lang="en-US" dirty="0"/>
          </a:p>
        </p:txBody>
      </p:sp>
      <p:sp>
        <p:nvSpPr>
          <p:cNvPr id="3" name="Content Placeholder 2"/>
          <p:cNvSpPr>
            <a:spLocks noGrp="1"/>
          </p:cNvSpPr>
          <p:nvPr>
            <p:ph idx="1"/>
          </p:nvPr>
        </p:nvSpPr>
        <p:spPr>
          <a:xfrm>
            <a:off x="355600" y="2332037"/>
            <a:ext cx="8229600" cy="4525963"/>
          </a:xfrm>
        </p:spPr>
        <p:txBody>
          <a:bodyPr>
            <a:normAutofit fontScale="62500" lnSpcReduction="20000"/>
          </a:bodyPr>
          <a:lstStyle/>
          <a:p>
            <a:pPr algn="just">
              <a:lnSpc>
                <a:spcPct val="120000"/>
              </a:lnSpc>
            </a:pPr>
            <a:r>
              <a:rPr lang="en-US" dirty="0" err="1" smtClean="0"/>
              <a:t>İnsanın</a:t>
            </a:r>
            <a:r>
              <a:rPr lang="en-US" dirty="0" smtClean="0"/>
              <a:t> </a:t>
            </a:r>
            <a:r>
              <a:rPr lang="en-US" dirty="0" err="1"/>
              <a:t>tabii</a:t>
            </a:r>
            <a:r>
              <a:rPr lang="en-US" dirty="0"/>
              <a:t> </a:t>
            </a:r>
            <a:r>
              <a:rPr lang="en-US" dirty="0" err="1"/>
              <a:t>çevresiyle</a:t>
            </a:r>
            <a:r>
              <a:rPr lang="en-US" dirty="0"/>
              <a:t> </a:t>
            </a:r>
            <a:r>
              <a:rPr lang="en-US" dirty="0" err="1"/>
              <a:t>girdiği</a:t>
            </a:r>
            <a:r>
              <a:rPr lang="en-US" dirty="0"/>
              <a:t> </a:t>
            </a:r>
            <a:r>
              <a:rPr lang="en-US" dirty="0" err="1"/>
              <a:t>etkileşim</a:t>
            </a:r>
            <a:r>
              <a:rPr lang="en-US" dirty="0"/>
              <a:t>, </a:t>
            </a:r>
            <a:r>
              <a:rPr lang="en-US" dirty="0" err="1"/>
              <a:t>fıtratındaki</a:t>
            </a:r>
            <a:r>
              <a:rPr lang="en-US" dirty="0"/>
              <a:t> </a:t>
            </a:r>
            <a:r>
              <a:rPr lang="en-US" dirty="0" err="1" smtClean="0"/>
              <a:t>bilme</a:t>
            </a:r>
            <a:r>
              <a:rPr lang="en-US" dirty="0" smtClean="0"/>
              <a:t> </a:t>
            </a:r>
            <a:r>
              <a:rPr lang="en-US" dirty="0" err="1"/>
              <a:t>ve</a:t>
            </a:r>
            <a:r>
              <a:rPr lang="en-US" dirty="0"/>
              <a:t> </a:t>
            </a:r>
            <a:r>
              <a:rPr lang="en-US" dirty="0" err="1"/>
              <a:t>yapma</a:t>
            </a:r>
            <a:r>
              <a:rPr lang="en-US" dirty="0"/>
              <a:t> </a:t>
            </a:r>
            <a:r>
              <a:rPr lang="en-US" dirty="0" err="1"/>
              <a:t>kapasitelerini</a:t>
            </a:r>
            <a:r>
              <a:rPr lang="en-US" dirty="0"/>
              <a:t> </a:t>
            </a:r>
            <a:r>
              <a:rPr lang="en-US" dirty="0" err="1"/>
              <a:t>aşama</a:t>
            </a:r>
            <a:r>
              <a:rPr lang="en-US" dirty="0"/>
              <a:t> </a:t>
            </a:r>
            <a:r>
              <a:rPr lang="en-US" dirty="0" err="1"/>
              <a:t>aşama</a:t>
            </a:r>
            <a:r>
              <a:rPr lang="en-US" dirty="0"/>
              <a:t> </a:t>
            </a:r>
            <a:r>
              <a:rPr lang="en-US" dirty="0" err="1" smtClean="0"/>
              <a:t>geliştirir</a:t>
            </a:r>
            <a:r>
              <a:rPr lang="en-US" dirty="0"/>
              <a:t>. </a:t>
            </a:r>
            <a:endParaRPr lang="en-US" dirty="0" smtClean="0"/>
          </a:p>
          <a:p>
            <a:pPr algn="just">
              <a:lnSpc>
                <a:spcPct val="120000"/>
              </a:lnSpc>
            </a:pPr>
            <a:r>
              <a:rPr lang="en-US" dirty="0" smtClean="0"/>
              <a:t>Bu </a:t>
            </a:r>
            <a:r>
              <a:rPr lang="en-US" dirty="0" err="1"/>
              <a:t>epistemolojide</a:t>
            </a:r>
            <a:r>
              <a:rPr lang="en-US" dirty="0"/>
              <a:t> </a:t>
            </a:r>
            <a:r>
              <a:rPr lang="en-US" dirty="0" err="1"/>
              <a:t>gözlem</a:t>
            </a:r>
            <a:r>
              <a:rPr lang="en-US" dirty="0"/>
              <a:t> </a:t>
            </a:r>
            <a:r>
              <a:rPr lang="en-US" dirty="0" err="1"/>
              <a:t>ve</a:t>
            </a:r>
            <a:r>
              <a:rPr lang="en-US" dirty="0"/>
              <a:t> </a:t>
            </a:r>
            <a:r>
              <a:rPr lang="en-US" dirty="0" err="1"/>
              <a:t>deney</a:t>
            </a:r>
            <a:r>
              <a:rPr lang="en-US" dirty="0"/>
              <a:t>, </a:t>
            </a:r>
            <a:r>
              <a:rPr lang="en-US" dirty="0" err="1"/>
              <a:t>fıtratta</a:t>
            </a:r>
            <a:r>
              <a:rPr lang="en-US" dirty="0"/>
              <a:t> </a:t>
            </a:r>
            <a:r>
              <a:rPr lang="en-US" dirty="0" err="1"/>
              <a:t>var</a:t>
            </a:r>
            <a:r>
              <a:rPr lang="en-US" dirty="0"/>
              <a:t> </a:t>
            </a:r>
            <a:r>
              <a:rPr lang="en-US" dirty="0" err="1"/>
              <a:t>olan</a:t>
            </a:r>
            <a:r>
              <a:rPr lang="en-US" dirty="0"/>
              <a:t> </a:t>
            </a:r>
            <a:r>
              <a:rPr lang="en-US" dirty="0" err="1"/>
              <a:t>akıl</a:t>
            </a:r>
            <a:r>
              <a:rPr lang="en-US" dirty="0"/>
              <a:t> </a:t>
            </a:r>
            <a:r>
              <a:rPr lang="en-US" dirty="0" err="1"/>
              <a:t>yürütme</a:t>
            </a:r>
            <a:r>
              <a:rPr lang="en-US" dirty="0"/>
              <a:t> </a:t>
            </a:r>
            <a:r>
              <a:rPr lang="en-US" dirty="0" err="1"/>
              <a:t>kapasitesini</a:t>
            </a:r>
            <a:r>
              <a:rPr lang="en-US" dirty="0"/>
              <a:t> </a:t>
            </a:r>
            <a:r>
              <a:rPr lang="en-US" dirty="0" err="1"/>
              <a:t>harekete</a:t>
            </a:r>
            <a:r>
              <a:rPr lang="en-US" dirty="0"/>
              <a:t> </a:t>
            </a:r>
            <a:r>
              <a:rPr lang="en-US" dirty="0" err="1"/>
              <a:t>geçirmekte</a:t>
            </a:r>
            <a:r>
              <a:rPr lang="en-US" dirty="0"/>
              <a:t>, </a:t>
            </a:r>
            <a:r>
              <a:rPr lang="en-US" dirty="0" err="1"/>
              <a:t>dolayısıyla</a:t>
            </a:r>
            <a:r>
              <a:rPr lang="en-US" dirty="0"/>
              <a:t> </a:t>
            </a:r>
            <a:r>
              <a:rPr lang="en-US" dirty="0" err="1"/>
              <a:t>bilginin</a:t>
            </a:r>
            <a:r>
              <a:rPr lang="en-US" dirty="0"/>
              <a:t> </a:t>
            </a:r>
            <a:r>
              <a:rPr lang="en-US" dirty="0" err="1"/>
              <a:t>oluşumu</a:t>
            </a:r>
            <a:r>
              <a:rPr lang="en-US" dirty="0"/>
              <a:t> </a:t>
            </a:r>
            <a:r>
              <a:rPr lang="en-US" dirty="0" err="1"/>
              <a:t>için</a:t>
            </a:r>
            <a:r>
              <a:rPr lang="en-US" dirty="0"/>
              <a:t> </a:t>
            </a:r>
            <a:r>
              <a:rPr lang="en-US" dirty="0" err="1"/>
              <a:t>akıl</a:t>
            </a:r>
            <a:r>
              <a:rPr lang="en-US" dirty="0"/>
              <a:t> da </a:t>
            </a:r>
            <a:r>
              <a:rPr lang="en-US" dirty="0" err="1"/>
              <a:t>devreye</a:t>
            </a:r>
            <a:r>
              <a:rPr lang="en-US" dirty="0"/>
              <a:t> </a:t>
            </a:r>
            <a:r>
              <a:rPr lang="en-US" dirty="0" err="1" smtClean="0"/>
              <a:t>sokulmaktadır</a:t>
            </a:r>
            <a:r>
              <a:rPr lang="en-US" dirty="0"/>
              <a:t>. </a:t>
            </a:r>
            <a:r>
              <a:rPr lang="en-US" dirty="0" err="1"/>
              <a:t>Çünkü</a:t>
            </a:r>
            <a:r>
              <a:rPr lang="en-US" dirty="0"/>
              <a:t> </a:t>
            </a:r>
            <a:r>
              <a:rPr lang="en-US" dirty="0" err="1"/>
              <a:t>gözlem</a:t>
            </a:r>
            <a:r>
              <a:rPr lang="en-US" dirty="0"/>
              <a:t> </a:t>
            </a:r>
            <a:r>
              <a:rPr lang="en-US" dirty="0" err="1"/>
              <a:t>ve</a:t>
            </a:r>
            <a:r>
              <a:rPr lang="en-US" dirty="0"/>
              <a:t> </a:t>
            </a:r>
            <a:r>
              <a:rPr lang="en-US" dirty="0" err="1"/>
              <a:t>deney</a:t>
            </a:r>
            <a:r>
              <a:rPr lang="en-US" dirty="0"/>
              <a:t> </a:t>
            </a:r>
            <a:r>
              <a:rPr lang="en-US" dirty="0" err="1"/>
              <a:t>verilerini</a:t>
            </a:r>
            <a:r>
              <a:rPr lang="en-US" dirty="0"/>
              <a:t> </a:t>
            </a:r>
            <a:r>
              <a:rPr lang="en-US" dirty="0" err="1"/>
              <a:t>karşılaştırma</a:t>
            </a:r>
            <a:r>
              <a:rPr lang="en-US" dirty="0"/>
              <a:t> </a:t>
            </a:r>
            <a:r>
              <a:rPr lang="en-US" dirty="0" err="1"/>
              <a:t>ve</a:t>
            </a:r>
            <a:r>
              <a:rPr lang="en-US" dirty="0"/>
              <a:t> </a:t>
            </a:r>
            <a:r>
              <a:rPr lang="en-US" dirty="0" err="1"/>
              <a:t>böylece</a:t>
            </a:r>
            <a:r>
              <a:rPr lang="en-US" dirty="0"/>
              <a:t> </a:t>
            </a:r>
            <a:r>
              <a:rPr lang="en-US" dirty="0" err="1"/>
              <a:t>henüz</a:t>
            </a:r>
            <a:r>
              <a:rPr lang="en-US" dirty="0"/>
              <a:t> </a:t>
            </a:r>
            <a:r>
              <a:rPr lang="en-US" dirty="0" err="1" smtClean="0"/>
              <a:t>gözlenmeyen</a:t>
            </a:r>
            <a:r>
              <a:rPr lang="en-US" dirty="0" smtClean="0"/>
              <a:t> </a:t>
            </a:r>
            <a:r>
              <a:rPr lang="en-US" dirty="0" err="1"/>
              <a:t>hakkında</a:t>
            </a:r>
            <a:r>
              <a:rPr lang="en-US" dirty="0"/>
              <a:t> </a:t>
            </a:r>
            <a:r>
              <a:rPr lang="en-US" dirty="0" err="1"/>
              <a:t>bir</a:t>
            </a:r>
            <a:r>
              <a:rPr lang="en-US" dirty="0"/>
              <a:t> </a:t>
            </a:r>
            <a:r>
              <a:rPr lang="en-US" dirty="0" err="1"/>
              <a:t>teorik</a:t>
            </a:r>
            <a:r>
              <a:rPr lang="en-US" dirty="0"/>
              <a:t> </a:t>
            </a:r>
            <a:r>
              <a:rPr lang="en-US" dirty="0" err="1"/>
              <a:t>sonuca</a:t>
            </a:r>
            <a:r>
              <a:rPr lang="en-US" dirty="0"/>
              <a:t> </a:t>
            </a:r>
            <a:r>
              <a:rPr lang="en-US" dirty="0" err="1" smtClean="0"/>
              <a:t>ulaşma</a:t>
            </a:r>
            <a:r>
              <a:rPr lang="en-US" dirty="0"/>
              <a:t>, her </a:t>
            </a:r>
            <a:r>
              <a:rPr lang="en-US" dirty="0" err="1"/>
              <a:t>şeyden</a:t>
            </a:r>
            <a:r>
              <a:rPr lang="en-US" dirty="0"/>
              <a:t> </a:t>
            </a:r>
            <a:r>
              <a:rPr lang="en-US" dirty="0" err="1"/>
              <a:t>önce</a:t>
            </a:r>
            <a:r>
              <a:rPr lang="en-US" dirty="0"/>
              <a:t> </a:t>
            </a:r>
            <a:r>
              <a:rPr lang="en-US" dirty="0" err="1"/>
              <a:t>tümevarım</a:t>
            </a:r>
            <a:r>
              <a:rPr lang="en-US" dirty="0"/>
              <a:t> </a:t>
            </a:r>
            <a:r>
              <a:rPr lang="en-US" dirty="0" err="1"/>
              <a:t>denilen</a:t>
            </a:r>
            <a:r>
              <a:rPr lang="en-US" dirty="0"/>
              <a:t> </a:t>
            </a:r>
            <a:r>
              <a:rPr lang="en-US" dirty="0" err="1"/>
              <a:t>akıl</a:t>
            </a:r>
            <a:r>
              <a:rPr lang="en-US" dirty="0"/>
              <a:t> </a:t>
            </a:r>
            <a:r>
              <a:rPr lang="en-US" dirty="0" err="1"/>
              <a:t>yürütme</a:t>
            </a:r>
            <a:r>
              <a:rPr lang="en-US" dirty="0"/>
              <a:t> </a:t>
            </a:r>
            <a:r>
              <a:rPr lang="en-US" dirty="0" err="1"/>
              <a:t>biçimine</a:t>
            </a:r>
            <a:r>
              <a:rPr lang="en-US" dirty="0"/>
              <a:t> </a:t>
            </a:r>
            <a:r>
              <a:rPr lang="en-US" dirty="0" err="1"/>
              <a:t>ihtiyaç</a:t>
            </a:r>
            <a:r>
              <a:rPr lang="en-US" dirty="0"/>
              <a:t> </a:t>
            </a:r>
            <a:r>
              <a:rPr lang="en-US" dirty="0" err="1" smtClean="0"/>
              <a:t>hissettirecektir</a:t>
            </a:r>
            <a:r>
              <a:rPr lang="en-US" dirty="0"/>
              <a:t>. </a:t>
            </a:r>
            <a:endParaRPr lang="en-US" dirty="0" smtClean="0"/>
          </a:p>
          <a:p>
            <a:pPr algn="just">
              <a:lnSpc>
                <a:spcPct val="120000"/>
              </a:lnSpc>
            </a:pPr>
            <a:r>
              <a:rPr lang="en-US" dirty="0" err="1" smtClean="0"/>
              <a:t>Tüme</a:t>
            </a:r>
            <a:r>
              <a:rPr lang="en-US" dirty="0" smtClean="0"/>
              <a:t> </a:t>
            </a:r>
            <a:r>
              <a:rPr lang="en-US" dirty="0" err="1"/>
              <a:t>varmak</a:t>
            </a:r>
            <a:r>
              <a:rPr lang="en-US" dirty="0"/>
              <a:t> </a:t>
            </a:r>
            <a:r>
              <a:rPr lang="en-US" dirty="0" err="1"/>
              <a:t>için</a:t>
            </a:r>
            <a:r>
              <a:rPr lang="en-US" dirty="0"/>
              <a:t> </a:t>
            </a:r>
            <a:r>
              <a:rPr lang="en-US" dirty="0" err="1"/>
              <a:t>sonsuz</a:t>
            </a:r>
            <a:r>
              <a:rPr lang="en-US" dirty="0"/>
              <a:t> </a:t>
            </a:r>
            <a:r>
              <a:rPr lang="en-US" dirty="0" err="1"/>
              <a:t>ölçüde</a:t>
            </a:r>
            <a:r>
              <a:rPr lang="en-US" dirty="0"/>
              <a:t> </a:t>
            </a:r>
            <a:r>
              <a:rPr lang="en-US" dirty="0" err="1"/>
              <a:t>deney</a:t>
            </a:r>
            <a:r>
              <a:rPr lang="en-US" dirty="0"/>
              <a:t> </a:t>
            </a:r>
            <a:r>
              <a:rPr lang="en-US" dirty="0" err="1"/>
              <a:t>ve</a:t>
            </a:r>
            <a:r>
              <a:rPr lang="en-US" dirty="0"/>
              <a:t> </a:t>
            </a:r>
            <a:r>
              <a:rPr lang="en-US" dirty="0" err="1"/>
              <a:t>gözlem</a:t>
            </a:r>
            <a:r>
              <a:rPr lang="en-US" dirty="0"/>
              <a:t> </a:t>
            </a:r>
            <a:r>
              <a:rPr lang="en-US" dirty="0" err="1"/>
              <a:t>yapılamayacağına</a:t>
            </a:r>
            <a:r>
              <a:rPr lang="en-US" dirty="0"/>
              <a:t> </a:t>
            </a:r>
            <a:r>
              <a:rPr lang="en-US" dirty="0" err="1"/>
              <a:t>göre</a:t>
            </a:r>
            <a:r>
              <a:rPr lang="en-US" dirty="0"/>
              <a:t> </a:t>
            </a:r>
            <a:r>
              <a:rPr lang="en-US" dirty="0" err="1"/>
              <a:t>olması</a:t>
            </a:r>
            <a:r>
              <a:rPr lang="en-US" dirty="0"/>
              <a:t> </a:t>
            </a:r>
            <a:r>
              <a:rPr lang="en-US" dirty="0" err="1"/>
              <a:t>gereken</a:t>
            </a:r>
            <a:r>
              <a:rPr lang="en-US" dirty="0"/>
              <a:t> </a:t>
            </a:r>
            <a:r>
              <a:rPr lang="en-US" dirty="0" err="1"/>
              <a:t>zihnî</a:t>
            </a:r>
            <a:r>
              <a:rPr lang="en-US" dirty="0"/>
              <a:t> </a:t>
            </a:r>
            <a:r>
              <a:rPr lang="en-US" dirty="0" err="1"/>
              <a:t>sıçramada</a:t>
            </a:r>
            <a:r>
              <a:rPr lang="en-US" dirty="0"/>
              <a:t> </a:t>
            </a:r>
            <a:r>
              <a:rPr lang="en-US" dirty="0" err="1"/>
              <a:t>sezgi</a:t>
            </a:r>
            <a:r>
              <a:rPr lang="en-US" dirty="0"/>
              <a:t> de </a:t>
            </a:r>
            <a:r>
              <a:rPr lang="en-US" dirty="0" err="1"/>
              <a:t>kaçınılmaz</a:t>
            </a:r>
            <a:r>
              <a:rPr lang="en-US" dirty="0"/>
              <a:t> </a:t>
            </a:r>
            <a:r>
              <a:rPr lang="en-US" dirty="0" err="1"/>
              <a:t>olarak</a:t>
            </a:r>
            <a:r>
              <a:rPr lang="en-US" dirty="0"/>
              <a:t> </a:t>
            </a:r>
            <a:r>
              <a:rPr lang="en-US" dirty="0" err="1"/>
              <a:t>rol</a:t>
            </a:r>
            <a:r>
              <a:rPr lang="en-US" dirty="0"/>
              <a:t> </a:t>
            </a:r>
            <a:r>
              <a:rPr lang="en-US" dirty="0" err="1"/>
              <a:t>oynayacaktır</a:t>
            </a:r>
            <a:r>
              <a:rPr lang="en-US" dirty="0"/>
              <a:t>. </a:t>
            </a:r>
            <a:r>
              <a:rPr lang="en-US" dirty="0" err="1" smtClean="0"/>
              <a:t>Nihayet</a:t>
            </a:r>
            <a:r>
              <a:rPr lang="en-US" dirty="0" smtClean="0"/>
              <a:t> </a:t>
            </a:r>
            <a:r>
              <a:rPr lang="en-US" dirty="0" err="1"/>
              <a:t>bir</a:t>
            </a:r>
            <a:r>
              <a:rPr lang="en-US" dirty="0"/>
              <a:t> </a:t>
            </a:r>
            <a:r>
              <a:rPr lang="en-US" dirty="0" err="1"/>
              <a:t>defa</a:t>
            </a:r>
            <a:r>
              <a:rPr lang="en-US" dirty="0"/>
              <a:t> </a:t>
            </a:r>
            <a:r>
              <a:rPr lang="en-US" dirty="0" err="1"/>
              <a:t>tümel</a:t>
            </a:r>
            <a:r>
              <a:rPr lang="en-US" dirty="0"/>
              <a:t> </a:t>
            </a:r>
            <a:r>
              <a:rPr lang="en-US" dirty="0" err="1"/>
              <a:t>kavrama</a:t>
            </a:r>
            <a:r>
              <a:rPr lang="en-US" dirty="0"/>
              <a:t> </a:t>
            </a:r>
            <a:r>
              <a:rPr lang="en-US" dirty="0" err="1"/>
              <a:t>ulaşıldığında</a:t>
            </a:r>
            <a:r>
              <a:rPr lang="en-US" dirty="0"/>
              <a:t> </a:t>
            </a:r>
            <a:r>
              <a:rPr lang="en-US" dirty="0" err="1"/>
              <a:t>bu</a:t>
            </a:r>
            <a:r>
              <a:rPr lang="en-US" dirty="0"/>
              <a:t> </a:t>
            </a:r>
            <a:r>
              <a:rPr lang="en-US" dirty="0" err="1"/>
              <a:t>teorik</a:t>
            </a:r>
            <a:r>
              <a:rPr lang="en-US" dirty="0"/>
              <a:t> </a:t>
            </a:r>
            <a:r>
              <a:rPr lang="en-US" dirty="0" err="1"/>
              <a:t>bilginin</a:t>
            </a:r>
            <a:r>
              <a:rPr lang="en-US" dirty="0"/>
              <a:t> </a:t>
            </a:r>
            <a:r>
              <a:rPr lang="en-US" dirty="0" err="1"/>
              <a:t>tek</a:t>
            </a:r>
            <a:r>
              <a:rPr lang="en-US" dirty="0"/>
              <a:t> </a:t>
            </a:r>
            <a:r>
              <a:rPr lang="en-US" dirty="0" err="1"/>
              <a:t>tek</a:t>
            </a:r>
            <a:r>
              <a:rPr lang="en-US" dirty="0"/>
              <a:t> </a:t>
            </a:r>
            <a:r>
              <a:rPr lang="en-US" dirty="0" err="1"/>
              <a:t>olgulara</a:t>
            </a:r>
            <a:r>
              <a:rPr lang="en-US" dirty="0"/>
              <a:t> </a:t>
            </a:r>
            <a:r>
              <a:rPr lang="en-US" dirty="0" err="1"/>
              <a:t>uygu­lanması</a:t>
            </a:r>
            <a:r>
              <a:rPr lang="en-US" dirty="0"/>
              <a:t> da </a:t>
            </a:r>
            <a:r>
              <a:rPr lang="en-US" dirty="0" err="1"/>
              <a:t>tümdengelim</a:t>
            </a:r>
            <a:r>
              <a:rPr lang="en-US" dirty="0"/>
              <a:t> </a:t>
            </a:r>
            <a:r>
              <a:rPr lang="en-US" dirty="0" err="1"/>
              <a:t>yöntemini</a:t>
            </a:r>
            <a:r>
              <a:rPr lang="en-US" dirty="0"/>
              <a:t> </a:t>
            </a:r>
            <a:r>
              <a:rPr lang="en-US" dirty="0" err="1" smtClean="0"/>
              <a:t>gerektirecektir</a:t>
            </a:r>
            <a:r>
              <a:rPr lang="en-US" dirty="0"/>
              <a:t>.</a:t>
            </a:r>
          </a:p>
        </p:txBody>
      </p:sp>
      <p:pic>
        <p:nvPicPr>
          <p:cNvPr id="4" name="Picture 3"/>
          <p:cNvPicPr>
            <a:picLocks noChangeAspect="1"/>
          </p:cNvPicPr>
          <p:nvPr/>
        </p:nvPicPr>
        <p:blipFill>
          <a:blip r:embed="rId2"/>
          <a:stretch>
            <a:fillRect/>
          </a:stretch>
        </p:blipFill>
        <p:spPr>
          <a:xfrm>
            <a:off x="7404100" y="0"/>
            <a:ext cx="1739900" cy="2334013"/>
          </a:xfrm>
          <a:prstGeom prst="rect">
            <a:avLst/>
          </a:prstGeom>
        </p:spPr>
      </p:pic>
    </p:spTree>
    <p:extLst>
      <p:ext uri="{BB962C8B-B14F-4D97-AF65-F5344CB8AC3E}">
        <p14:creationId xmlns:p14="http://schemas.microsoft.com/office/powerpoint/2010/main" val="76338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İbn-i</a:t>
            </a:r>
            <a:r>
              <a:rPr lang="en-US" dirty="0" smtClean="0"/>
              <a:t> </a:t>
            </a:r>
            <a:r>
              <a:rPr lang="en-US" dirty="0" err="1" smtClean="0"/>
              <a:t>Haldun</a:t>
            </a:r>
            <a:r>
              <a:rPr lang="en-US" dirty="0" smtClean="0"/>
              <a:t> </a:t>
            </a:r>
            <a:br>
              <a:rPr lang="en-US" dirty="0" smtClean="0"/>
            </a:br>
            <a:r>
              <a:rPr lang="en-US" dirty="0" smtClean="0"/>
              <a:t>1332-1406</a:t>
            </a:r>
            <a:endParaRPr lang="en-US" dirty="0"/>
          </a:p>
        </p:txBody>
      </p:sp>
      <p:sp>
        <p:nvSpPr>
          <p:cNvPr id="3" name="Content Placeholder 2"/>
          <p:cNvSpPr>
            <a:spLocks noGrp="1"/>
          </p:cNvSpPr>
          <p:nvPr>
            <p:ph idx="1"/>
          </p:nvPr>
        </p:nvSpPr>
        <p:spPr>
          <a:xfrm>
            <a:off x="457200" y="2494280"/>
            <a:ext cx="8229600" cy="4525963"/>
          </a:xfrm>
        </p:spPr>
        <p:txBody>
          <a:bodyPr>
            <a:normAutofit fontScale="70000" lnSpcReduction="20000"/>
          </a:bodyPr>
          <a:lstStyle/>
          <a:p>
            <a:pPr algn="just"/>
            <a:r>
              <a:rPr lang="en-US" dirty="0" err="1" smtClean="0"/>
              <a:t>İbn</a:t>
            </a:r>
            <a:r>
              <a:rPr lang="en-US" dirty="0" err="1"/>
              <a:t>-i</a:t>
            </a:r>
            <a:r>
              <a:rPr lang="en-US" dirty="0"/>
              <a:t> </a:t>
            </a:r>
            <a:r>
              <a:rPr lang="en-US" dirty="0" err="1"/>
              <a:t>Haldun</a:t>
            </a:r>
            <a:r>
              <a:rPr lang="en-US" dirty="0"/>
              <a:t>, </a:t>
            </a:r>
            <a:r>
              <a:rPr lang="en-US" dirty="0" err="1"/>
              <a:t>henüz</a:t>
            </a:r>
            <a:r>
              <a:rPr lang="en-US" dirty="0"/>
              <a:t> </a:t>
            </a:r>
            <a:r>
              <a:rPr lang="en-US" dirty="0" err="1"/>
              <a:t>gençliğinde</a:t>
            </a:r>
            <a:r>
              <a:rPr lang="en-US" dirty="0"/>
              <a:t> </a:t>
            </a:r>
            <a:r>
              <a:rPr lang="en-US" dirty="0" err="1"/>
              <a:t>yazdığı</a:t>
            </a:r>
            <a:r>
              <a:rPr lang="en-US" dirty="0"/>
              <a:t> </a:t>
            </a:r>
            <a:r>
              <a:rPr lang="en-US" dirty="0" err="1"/>
              <a:t>Şifâu’s-Sâil</a:t>
            </a:r>
            <a:r>
              <a:rPr lang="en-US" dirty="0"/>
              <a:t> </a:t>
            </a:r>
            <a:r>
              <a:rPr lang="en-US" dirty="0" err="1"/>
              <a:t>adlı</a:t>
            </a:r>
            <a:r>
              <a:rPr lang="en-US" dirty="0"/>
              <a:t> </a:t>
            </a:r>
            <a:r>
              <a:rPr lang="en-US" dirty="0" err="1"/>
              <a:t>tasavvufa</a:t>
            </a:r>
            <a:r>
              <a:rPr lang="en-US" dirty="0"/>
              <a:t> </a:t>
            </a:r>
            <a:r>
              <a:rPr lang="en-US" dirty="0" err="1"/>
              <a:t>dair</a:t>
            </a:r>
            <a:r>
              <a:rPr lang="en-US" dirty="0"/>
              <a:t> </a:t>
            </a:r>
            <a:r>
              <a:rPr lang="en-US" dirty="0" err="1"/>
              <a:t>kitabında</a:t>
            </a:r>
            <a:r>
              <a:rPr lang="en-US" dirty="0"/>
              <a:t> </a:t>
            </a:r>
            <a:r>
              <a:rPr lang="en-US" dirty="0" err="1"/>
              <a:t>iki</a:t>
            </a:r>
            <a:r>
              <a:rPr lang="en-US" dirty="0"/>
              <a:t> </a:t>
            </a:r>
            <a:r>
              <a:rPr lang="en-US" dirty="0" err="1"/>
              <a:t>tür</a:t>
            </a:r>
            <a:r>
              <a:rPr lang="en-US" dirty="0"/>
              <a:t> </a:t>
            </a:r>
            <a:r>
              <a:rPr lang="en-US" dirty="0" err="1"/>
              <a:t>ilim</a:t>
            </a:r>
            <a:r>
              <a:rPr lang="en-US" dirty="0"/>
              <a:t> </a:t>
            </a:r>
            <a:r>
              <a:rPr lang="en-US" dirty="0" err="1"/>
              <a:t>olduğunu</a:t>
            </a:r>
            <a:r>
              <a:rPr lang="en-US" dirty="0"/>
              <a:t> </a:t>
            </a:r>
            <a:r>
              <a:rPr lang="en-US" dirty="0" err="1"/>
              <a:t>belirtir</a:t>
            </a:r>
            <a:r>
              <a:rPr lang="en-US" dirty="0"/>
              <a:t>: </a:t>
            </a:r>
            <a:endParaRPr lang="en-US" dirty="0" smtClean="0"/>
          </a:p>
          <a:p>
            <a:pPr lvl="1" algn="just"/>
            <a:r>
              <a:rPr lang="en-US" dirty="0" err="1" smtClean="0"/>
              <a:t>Birincisi</a:t>
            </a:r>
            <a:r>
              <a:rPr lang="en-US" dirty="0" smtClean="0"/>
              <a:t> </a:t>
            </a:r>
            <a:r>
              <a:rPr lang="en-US" dirty="0" err="1"/>
              <a:t>cisim</a:t>
            </a:r>
            <a:r>
              <a:rPr lang="en-US" dirty="0"/>
              <a:t> </a:t>
            </a:r>
            <a:r>
              <a:rPr lang="en-US" dirty="0" err="1"/>
              <a:t>âlemine</a:t>
            </a:r>
            <a:r>
              <a:rPr lang="en-US" dirty="0"/>
              <a:t> </a:t>
            </a:r>
            <a:r>
              <a:rPr lang="en-US" dirty="0" err="1"/>
              <a:t>ilişkin</a:t>
            </a:r>
            <a:r>
              <a:rPr lang="en-US" dirty="0"/>
              <a:t> </a:t>
            </a:r>
            <a:r>
              <a:rPr lang="en-US" dirty="0" err="1"/>
              <a:t>olan</a:t>
            </a:r>
            <a:r>
              <a:rPr lang="en-US" dirty="0"/>
              <a:t> "</a:t>
            </a:r>
            <a:r>
              <a:rPr lang="en-US" dirty="0" err="1"/>
              <a:t>kesbî</a:t>
            </a:r>
            <a:r>
              <a:rPr lang="en-US" dirty="0"/>
              <a:t>" </a:t>
            </a:r>
            <a:r>
              <a:rPr lang="en-US" dirty="0" err="1"/>
              <a:t>ilimler</a:t>
            </a:r>
            <a:r>
              <a:rPr lang="en-US" dirty="0"/>
              <a:t>, </a:t>
            </a:r>
            <a:endParaRPr lang="en-US" dirty="0" smtClean="0"/>
          </a:p>
          <a:p>
            <a:pPr lvl="1" algn="just"/>
            <a:r>
              <a:rPr lang="en-US" dirty="0" err="1" smtClean="0"/>
              <a:t>diğeri</a:t>
            </a:r>
            <a:r>
              <a:rPr lang="en-US" dirty="0" smtClean="0"/>
              <a:t> </a:t>
            </a:r>
            <a:r>
              <a:rPr lang="en-US" dirty="0" err="1"/>
              <a:t>ise</a:t>
            </a:r>
            <a:r>
              <a:rPr lang="en-US" dirty="0"/>
              <a:t> </a:t>
            </a:r>
            <a:r>
              <a:rPr lang="en-US" dirty="0" err="1"/>
              <a:t>ruhlar</a:t>
            </a:r>
            <a:r>
              <a:rPr lang="en-US" dirty="0"/>
              <a:t> </a:t>
            </a:r>
            <a:r>
              <a:rPr lang="en-US" dirty="0" err="1"/>
              <a:t>âlemine</a:t>
            </a:r>
            <a:r>
              <a:rPr lang="en-US" dirty="0"/>
              <a:t> </a:t>
            </a:r>
            <a:r>
              <a:rPr lang="en-US" dirty="0" err="1"/>
              <a:t>ilişkin</a:t>
            </a:r>
            <a:r>
              <a:rPr lang="en-US" dirty="0"/>
              <a:t> </a:t>
            </a:r>
            <a:r>
              <a:rPr lang="en-US" dirty="0" err="1"/>
              <a:t>olan</a:t>
            </a:r>
            <a:r>
              <a:rPr lang="en-US" dirty="0"/>
              <a:t> "</a:t>
            </a:r>
            <a:r>
              <a:rPr lang="en-US" dirty="0" err="1"/>
              <a:t>vehbî</a:t>
            </a:r>
            <a:r>
              <a:rPr lang="en-US" dirty="0"/>
              <a:t>" </a:t>
            </a:r>
            <a:r>
              <a:rPr lang="en-US" dirty="0" err="1"/>
              <a:t>ilimlerdir</a:t>
            </a:r>
            <a:r>
              <a:rPr lang="en-US" dirty="0"/>
              <a:t>. </a:t>
            </a:r>
            <a:endParaRPr lang="en-US" dirty="0" smtClean="0"/>
          </a:p>
          <a:p>
            <a:pPr lvl="1" algn="just"/>
            <a:endParaRPr lang="en-US" dirty="0" smtClean="0"/>
          </a:p>
          <a:p>
            <a:pPr marL="342900" lvl="1" indent="-342900" algn="just">
              <a:buFont typeface="Arial"/>
              <a:buChar char="•"/>
            </a:pPr>
            <a:r>
              <a:rPr lang="en-US" sz="3200" dirty="0" err="1" smtClean="0"/>
              <a:t>Kesbî</a:t>
            </a:r>
            <a:r>
              <a:rPr lang="en-US" sz="3200" dirty="0" smtClean="0"/>
              <a:t> </a:t>
            </a:r>
            <a:r>
              <a:rPr lang="en-US" sz="3200" dirty="0" err="1" smtClean="0"/>
              <a:t>ilimler</a:t>
            </a:r>
            <a:r>
              <a:rPr lang="en-US" sz="3200" dirty="0" smtClean="0"/>
              <a:t> </a:t>
            </a:r>
            <a:r>
              <a:rPr lang="en-US" sz="3200" dirty="0" err="1" smtClean="0"/>
              <a:t>mantık</a:t>
            </a:r>
            <a:r>
              <a:rPr lang="en-US" sz="3200" dirty="0" smtClean="0"/>
              <a:t>, </a:t>
            </a:r>
            <a:r>
              <a:rPr lang="en-US" sz="3200" dirty="0" err="1" smtClean="0"/>
              <a:t>tabiat</a:t>
            </a:r>
            <a:r>
              <a:rPr lang="en-US" sz="3200" dirty="0" smtClean="0"/>
              <a:t>, </a:t>
            </a:r>
            <a:r>
              <a:rPr lang="en-US" sz="3200" dirty="0" err="1" smtClean="0"/>
              <a:t>metafizik</a:t>
            </a:r>
            <a:r>
              <a:rPr lang="en-US" sz="3200" dirty="0" smtClean="0"/>
              <a:t> </a:t>
            </a:r>
            <a:r>
              <a:rPr lang="en-US" sz="3200" dirty="0" err="1" smtClean="0"/>
              <a:t>ve</a:t>
            </a:r>
            <a:r>
              <a:rPr lang="en-US" sz="3200" dirty="0" smtClean="0"/>
              <a:t> </a:t>
            </a:r>
            <a:r>
              <a:rPr lang="en-US" sz="3200" dirty="0" err="1" smtClean="0"/>
              <a:t>matematiksel</a:t>
            </a:r>
            <a:r>
              <a:rPr lang="en-US" sz="3200" dirty="0" smtClean="0"/>
              <a:t> </a:t>
            </a:r>
            <a:r>
              <a:rPr lang="en-US" sz="3200" dirty="0" err="1" smtClean="0"/>
              <a:t>ilimlerden</a:t>
            </a:r>
            <a:r>
              <a:rPr lang="en-US" sz="3200" dirty="0" smtClean="0"/>
              <a:t> </a:t>
            </a:r>
            <a:r>
              <a:rPr lang="en-US" sz="3200" dirty="0" err="1" smtClean="0"/>
              <a:t>oluşur</a:t>
            </a:r>
            <a:r>
              <a:rPr lang="en-US" sz="3200" dirty="0" smtClean="0"/>
              <a:t>. </a:t>
            </a:r>
            <a:r>
              <a:rPr lang="en-US" sz="3200" dirty="0" err="1" smtClean="0"/>
              <a:t>Matematiksel</a:t>
            </a:r>
            <a:r>
              <a:rPr lang="en-US" sz="3200" dirty="0" smtClean="0"/>
              <a:t> </a:t>
            </a:r>
            <a:r>
              <a:rPr lang="en-US" sz="3200" dirty="0" err="1" smtClean="0"/>
              <a:t>ilimler</a:t>
            </a:r>
            <a:r>
              <a:rPr lang="en-US" sz="3200" dirty="0" smtClean="0"/>
              <a:t> de </a:t>
            </a:r>
            <a:r>
              <a:rPr lang="en-US" sz="3200" dirty="0" err="1" smtClean="0"/>
              <a:t>kendi</a:t>
            </a:r>
            <a:r>
              <a:rPr lang="en-US" sz="3200" dirty="0" smtClean="0"/>
              <a:t> </a:t>
            </a:r>
            <a:r>
              <a:rPr lang="en-US" sz="3200" dirty="0" err="1" smtClean="0"/>
              <a:t>içinde</a:t>
            </a:r>
            <a:r>
              <a:rPr lang="en-US" sz="3200" dirty="0" smtClean="0"/>
              <a:t> </a:t>
            </a:r>
            <a:r>
              <a:rPr lang="en-US" sz="3200" dirty="0" err="1" smtClean="0"/>
              <a:t>hendese</a:t>
            </a:r>
            <a:r>
              <a:rPr lang="en-US" sz="3200" dirty="0" smtClean="0"/>
              <a:t>, </a:t>
            </a:r>
            <a:r>
              <a:rPr lang="en-US" sz="3200" dirty="0" err="1" smtClean="0"/>
              <a:t>aritmetik</a:t>
            </a:r>
            <a:r>
              <a:rPr lang="en-US" sz="3200" dirty="0" smtClean="0"/>
              <a:t>, </a:t>
            </a:r>
            <a:r>
              <a:rPr lang="en-US" sz="3200" dirty="0" err="1" smtClean="0"/>
              <a:t>musiki</a:t>
            </a:r>
            <a:r>
              <a:rPr lang="en-US" sz="3200" dirty="0" smtClean="0"/>
              <a:t> </a:t>
            </a:r>
            <a:r>
              <a:rPr lang="en-US" sz="3200" dirty="0" err="1" smtClean="0"/>
              <a:t>ve</a:t>
            </a:r>
            <a:r>
              <a:rPr lang="en-US" sz="3200" dirty="0" smtClean="0"/>
              <a:t> </a:t>
            </a:r>
            <a:r>
              <a:rPr lang="en-US" sz="3200" dirty="0" err="1" smtClean="0"/>
              <a:t>astronomi</a:t>
            </a:r>
            <a:r>
              <a:rPr lang="en-US" sz="3200" dirty="0" smtClean="0"/>
              <a:t> </a:t>
            </a:r>
            <a:r>
              <a:rPr lang="en-US" sz="3200" dirty="0" err="1" smtClean="0"/>
              <a:t>olarak</a:t>
            </a:r>
            <a:r>
              <a:rPr lang="en-US" sz="3200" dirty="0" smtClean="0"/>
              <a:t> </a:t>
            </a:r>
            <a:r>
              <a:rPr lang="en-US" sz="3200" dirty="0" err="1" smtClean="0"/>
              <a:t>dört</a:t>
            </a:r>
            <a:r>
              <a:rPr lang="en-US" sz="3200" dirty="0" smtClean="0"/>
              <a:t> </a:t>
            </a:r>
            <a:r>
              <a:rPr lang="en-US" sz="3200" dirty="0" err="1" smtClean="0"/>
              <a:t>kısımdan</a:t>
            </a:r>
            <a:r>
              <a:rPr lang="en-US" sz="3200" dirty="0" smtClean="0"/>
              <a:t> </a:t>
            </a:r>
            <a:r>
              <a:rPr lang="en-US" sz="3200" dirty="0" err="1" smtClean="0"/>
              <a:t>oluşur</a:t>
            </a:r>
            <a:r>
              <a:rPr lang="en-US" sz="3200" dirty="0" smtClean="0"/>
              <a:t>. </a:t>
            </a:r>
          </a:p>
          <a:p>
            <a:pPr marL="342900" lvl="1" indent="-342900" algn="just">
              <a:buFont typeface="Arial"/>
              <a:buChar char="•"/>
            </a:pPr>
            <a:endParaRPr lang="en-US" dirty="0"/>
          </a:p>
          <a:p>
            <a:pPr algn="just"/>
            <a:r>
              <a:rPr lang="en-US" dirty="0"/>
              <a:t>"</a:t>
            </a:r>
            <a:r>
              <a:rPr lang="en-US" dirty="0" err="1"/>
              <a:t>Vehbî</a:t>
            </a:r>
            <a:r>
              <a:rPr lang="en-US" dirty="0"/>
              <a:t>" </a:t>
            </a:r>
            <a:r>
              <a:rPr lang="en-US" dirty="0" err="1"/>
              <a:t>ilimler</a:t>
            </a:r>
            <a:r>
              <a:rPr lang="en-US" dirty="0"/>
              <a:t> </a:t>
            </a:r>
            <a:r>
              <a:rPr lang="en-US" dirty="0" err="1"/>
              <a:t>ise</a:t>
            </a:r>
            <a:r>
              <a:rPr lang="en-US" dirty="0"/>
              <a:t> </a:t>
            </a:r>
            <a:r>
              <a:rPr lang="en-US" dirty="0" err="1"/>
              <a:t>ruhlar</a:t>
            </a:r>
            <a:r>
              <a:rPr lang="en-US" dirty="0"/>
              <a:t> </a:t>
            </a:r>
            <a:r>
              <a:rPr lang="en-US" dirty="0" err="1"/>
              <a:t>âleminden</a:t>
            </a:r>
            <a:r>
              <a:rPr lang="en-US" dirty="0"/>
              <a:t> </a:t>
            </a:r>
            <a:r>
              <a:rPr lang="en-US" dirty="0" err="1"/>
              <a:t>melekler</a:t>
            </a:r>
            <a:r>
              <a:rPr lang="en-US" dirty="0"/>
              <a:t> </a:t>
            </a:r>
            <a:r>
              <a:rPr lang="en-US" dirty="0" err="1"/>
              <a:t>aracılığıyla</a:t>
            </a:r>
            <a:r>
              <a:rPr lang="en-US" dirty="0"/>
              <a:t> </a:t>
            </a:r>
            <a:r>
              <a:rPr lang="en-US" dirty="0" err="1"/>
              <a:t>yapılır</a:t>
            </a:r>
            <a:r>
              <a:rPr lang="en-US" dirty="0"/>
              <a:t>. En </a:t>
            </a:r>
            <a:r>
              <a:rPr lang="en-US" dirty="0" err="1"/>
              <a:t>yüce</a:t>
            </a:r>
            <a:r>
              <a:rPr lang="en-US" dirty="0"/>
              <a:t> </a:t>
            </a:r>
            <a:r>
              <a:rPr lang="en-US" dirty="0" err="1"/>
              <a:t>ilim</a:t>
            </a:r>
            <a:r>
              <a:rPr lang="en-US" dirty="0"/>
              <a:t> </a:t>
            </a:r>
            <a:r>
              <a:rPr lang="en-US" dirty="0" err="1"/>
              <a:t>bu</a:t>
            </a:r>
            <a:r>
              <a:rPr lang="en-US" dirty="0"/>
              <a:t> </a:t>
            </a:r>
            <a:r>
              <a:rPr lang="en-US" dirty="0" err="1"/>
              <a:t>ilimdir</a:t>
            </a:r>
            <a:r>
              <a:rPr lang="en-US" dirty="0"/>
              <a:t>. </a:t>
            </a:r>
            <a:r>
              <a:rPr lang="en-US" dirty="0" err="1"/>
              <a:t>Vahiy</a:t>
            </a:r>
            <a:r>
              <a:rPr lang="en-US" dirty="0"/>
              <a:t> </a:t>
            </a:r>
            <a:r>
              <a:rPr lang="en-US" dirty="0" err="1"/>
              <a:t>bu</a:t>
            </a:r>
            <a:r>
              <a:rPr lang="en-US" dirty="0"/>
              <a:t> </a:t>
            </a:r>
            <a:r>
              <a:rPr lang="en-US" dirty="0" err="1"/>
              <a:t>ilimi</a:t>
            </a:r>
            <a:r>
              <a:rPr lang="en-US" dirty="0"/>
              <a:t> </a:t>
            </a:r>
            <a:r>
              <a:rPr lang="en-US" dirty="0" err="1"/>
              <a:t>elde</a:t>
            </a:r>
            <a:r>
              <a:rPr lang="en-US" dirty="0"/>
              <a:t> </a:t>
            </a:r>
            <a:r>
              <a:rPr lang="en-US" dirty="0" err="1"/>
              <a:t>etmenin</a:t>
            </a:r>
            <a:r>
              <a:rPr lang="en-US" dirty="0"/>
              <a:t> en </a:t>
            </a:r>
            <a:r>
              <a:rPr lang="en-US" dirty="0" err="1"/>
              <a:t>üst</a:t>
            </a:r>
            <a:r>
              <a:rPr lang="en-US" dirty="0"/>
              <a:t> </a:t>
            </a:r>
            <a:r>
              <a:rPr lang="en-US" dirty="0" err="1"/>
              <a:t>aşaması</a:t>
            </a:r>
            <a:r>
              <a:rPr lang="en-US" dirty="0"/>
              <a:t> </a:t>
            </a:r>
            <a:r>
              <a:rPr lang="en-US" dirty="0" err="1"/>
              <a:t>iken</a:t>
            </a:r>
            <a:r>
              <a:rPr lang="en-US" dirty="0"/>
              <a:t> </a:t>
            </a:r>
            <a:r>
              <a:rPr lang="en-US" dirty="0" err="1"/>
              <a:t>daha</a:t>
            </a:r>
            <a:r>
              <a:rPr lang="en-US" dirty="0"/>
              <a:t> alt </a:t>
            </a:r>
            <a:r>
              <a:rPr lang="en-US" dirty="0" err="1"/>
              <a:t>bir</a:t>
            </a:r>
            <a:r>
              <a:rPr lang="en-US" dirty="0"/>
              <a:t> </a:t>
            </a:r>
            <a:r>
              <a:rPr lang="en-US" dirty="0" err="1"/>
              <a:t>aşamada</a:t>
            </a:r>
            <a:r>
              <a:rPr lang="en-US" dirty="0"/>
              <a:t> "</a:t>
            </a:r>
            <a:r>
              <a:rPr lang="en-US" dirty="0" err="1"/>
              <a:t>kalbe</a:t>
            </a:r>
            <a:r>
              <a:rPr lang="en-US" dirty="0"/>
              <a:t> </a:t>
            </a:r>
            <a:r>
              <a:rPr lang="en-US" dirty="0" err="1"/>
              <a:t>üfleme</a:t>
            </a:r>
            <a:r>
              <a:rPr lang="en-US" dirty="0"/>
              <a:t>" </a:t>
            </a:r>
            <a:r>
              <a:rPr lang="en-US" dirty="0" err="1"/>
              <a:t>yer</a:t>
            </a:r>
            <a:r>
              <a:rPr lang="en-US" dirty="0"/>
              <a:t> </a:t>
            </a:r>
            <a:r>
              <a:rPr lang="en-US" dirty="0" err="1"/>
              <a:t>alır</a:t>
            </a:r>
            <a:r>
              <a:rPr lang="en-US" dirty="0"/>
              <a:t>. Bu </a:t>
            </a:r>
            <a:r>
              <a:rPr lang="en-US" dirty="0" err="1"/>
              <a:t>iki</a:t>
            </a:r>
            <a:r>
              <a:rPr lang="en-US" dirty="0"/>
              <a:t> </a:t>
            </a:r>
            <a:r>
              <a:rPr lang="en-US" dirty="0" err="1"/>
              <a:t>aşamanın</a:t>
            </a:r>
            <a:r>
              <a:rPr lang="en-US" dirty="0"/>
              <a:t> da </a:t>
            </a:r>
            <a:r>
              <a:rPr lang="en-US" dirty="0" err="1"/>
              <a:t>altında</a:t>
            </a:r>
            <a:r>
              <a:rPr lang="en-US" dirty="0"/>
              <a:t> </a:t>
            </a:r>
            <a:r>
              <a:rPr lang="en-US" dirty="0" err="1"/>
              <a:t>ise</a:t>
            </a:r>
            <a:r>
              <a:rPr lang="en-US" dirty="0"/>
              <a:t> "</a:t>
            </a:r>
            <a:r>
              <a:rPr lang="en-US" dirty="0" err="1"/>
              <a:t>kalbe</a:t>
            </a:r>
            <a:r>
              <a:rPr lang="en-US" dirty="0"/>
              <a:t> </a:t>
            </a:r>
            <a:r>
              <a:rPr lang="en-US" dirty="0" err="1" smtClean="0"/>
              <a:t>doğma</a:t>
            </a:r>
            <a:r>
              <a:rPr lang="en-US" dirty="0" smtClean="0"/>
              <a:t> </a:t>
            </a:r>
            <a:r>
              <a:rPr lang="en-US" dirty="0" err="1" smtClean="0"/>
              <a:t>şeklinde</a:t>
            </a:r>
            <a:r>
              <a:rPr lang="en-US" dirty="0" smtClean="0"/>
              <a:t> </a:t>
            </a:r>
            <a:r>
              <a:rPr lang="en-US" dirty="0" err="1"/>
              <a:t>başka</a:t>
            </a:r>
            <a:r>
              <a:rPr lang="en-US" dirty="0"/>
              <a:t> </a:t>
            </a:r>
            <a:r>
              <a:rPr lang="en-US" dirty="0" err="1"/>
              <a:t>bir</a:t>
            </a:r>
            <a:r>
              <a:rPr lang="en-US" dirty="0"/>
              <a:t> </a:t>
            </a:r>
            <a:r>
              <a:rPr lang="en-US" dirty="0" err="1"/>
              <a:t>aşama</a:t>
            </a:r>
            <a:r>
              <a:rPr lang="en-US" dirty="0"/>
              <a:t> </a:t>
            </a:r>
            <a:r>
              <a:rPr lang="en-US" dirty="0" err="1"/>
              <a:t>vardır</a:t>
            </a:r>
            <a:r>
              <a:rPr lang="en-US" dirty="0" smtClean="0"/>
              <a:t>.</a:t>
            </a:r>
          </a:p>
          <a:p>
            <a:pPr algn="just"/>
            <a:endParaRPr lang="en-US" dirty="0"/>
          </a:p>
          <a:p>
            <a:pPr algn="just"/>
            <a:endParaRPr lang="en-US" dirty="0"/>
          </a:p>
        </p:txBody>
      </p:sp>
      <p:pic>
        <p:nvPicPr>
          <p:cNvPr id="4" name="Picture 3"/>
          <p:cNvPicPr>
            <a:picLocks noChangeAspect="1"/>
          </p:cNvPicPr>
          <p:nvPr/>
        </p:nvPicPr>
        <p:blipFill>
          <a:blip r:embed="rId2"/>
          <a:stretch>
            <a:fillRect/>
          </a:stretch>
        </p:blipFill>
        <p:spPr>
          <a:xfrm>
            <a:off x="0" y="0"/>
            <a:ext cx="1983740" cy="2123066"/>
          </a:xfrm>
          <a:prstGeom prst="rect">
            <a:avLst/>
          </a:prstGeom>
        </p:spPr>
      </p:pic>
    </p:spTree>
    <p:extLst>
      <p:ext uri="{BB962C8B-B14F-4D97-AF65-F5344CB8AC3E}">
        <p14:creationId xmlns:p14="http://schemas.microsoft.com/office/powerpoint/2010/main" val="143522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Francis Bacon </a:t>
            </a:r>
            <a:r>
              <a:rPr lang="en-US" dirty="0" smtClean="0"/>
              <a:t/>
            </a:r>
            <a:br>
              <a:rPr lang="en-US" dirty="0" smtClean="0"/>
            </a:br>
            <a:r>
              <a:rPr lang="en-US" dirty="0" smtClean="0"/>
              <a:t>1561</a:t>
            </a:r>
            <a:r>
              <a:rPr lang="en-US" dirty="0"/>
              <a:t>–</a:t>
            </a:r>
            <a:r>
              <a:rPr lang="en-US" dirty="0" smtClean="0"/>
              <a:t>1626</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r>
              <a:rPr lang="en-US" dirty="0" err="1" smtClean="0"/>
              <a:t>Bilim</a:t>
            </a:r>
            <a:r>
              <a:rPr lang="en-US" dirty="0" smtClean="0"/>
              <a:t> </a:t>
            </a:r>
            <a:r>
              <a:rPr lang="en-US" dirty="0" err="1" smtClean="0"/>
              <a:t>insanlarının</a:t>
            </a:r>
            <a:r>
              <a:rPr lang="en-US" dirty="0" smtClean="0"/>
              <a:t> </a:t>
            </a:r>
            <a:r>
              <a:rPr lang="en-US" dirty="0" err="1" smtClean="0"/>
              <a:t>gerçekleri</a:t>
            </a:r>
            <a:r>
              <a:rPr lang="en-US" dirty="0" smtClean="0"/>
              <a:t> </a:t>
            </a:r>
            <a:r>
              <a:rPr lang="en-US" dirty="0" err="1" smtClean="0"/>
              <a:t>gözlem</a:t>
            </a:r>
            <a:r>
              <a:rPr lang="en-US" dirty="0" smtClean="0"/>
              <a:t> </a:t>
            </a:r>
            <a:r>
              <a:rPr lang="en-US" dirty="0" err="1" smtClean="0"/>
              <a:t>ve</a:t>
            </a:r>
            <a:r>
              <a:rPr lang="en-US" dirty="0" smtClean="0"/>
              <a:t> </a:t>
            </a:r>
            <a:r>
              <a:rPr lang="en-US" dirty="0" err="1" smtClean="0"/>
              <a:t>deneye</a:t>
            </a:r>
            <a:r>
              <a:rPr lang="en-US" dirty="0" smtClean="0"/>
              <a:t> </a:t>
            </a:r>
            <a:r>
              <a:rPr lang="en-US" dirty="0" err="1" smtClean="0"/>
              <a:t>dayandırıp</a:t>
            </a:r>
            <a:r>
              <a:rPr lang="en-US" dirty="0" smtClean="0"/>
              <a:t> </a:t>
            </a:r>
            <a:r>
              <a:rPr lang="en-US" dirty="0" err="1" smtClean="0"/>
              <a:t>doğadaki</a:t>
            </a:r>
            <a:r>
              <a:rPr lang="en-US" dirty="0" smtClean="0"/>
              <a:t> </a:t>
            </a:r>
            <a:r>
              <a:rPr lang="en-US" dirty="0" err="1" smtClean="0"/>
              <a:t>paternlere</a:t>
            </a:r>
            <a:r>
              <a:rPr lang="en-US" dirty="0" smtClean="0"/>
              <a:t> </a:t>
            </a:r>
            <a:r>
              <a:rPr lang="en-US" dirty="0" err="1" smtClean="0"/>
              <a:t>dair</a:t>
            </a:r>
            <a:r>
              <a:rPr lang="en-US" dirty="0" smtClean="0"/>
              <a:t> </a:t>
            </a:r>
            <a:r>
              <a:rPr lang="en-US" dirty="0" err="1" smtClean="0"/>
              <a:t>indüktif</a:t>
            </a:r>
            <a:r>
              <a:rPr lang="en-US" dirty="0" smtClean="0"/>
              <a:t> </a:t>
            </a:r>
            <a:r>
              <a:rPr lang="en-US" dirty="0" err="1" smtClean="0"/>
              <a:t>çıkarımlar</a:t>
            </a:r>
            <a:r>
              <a:rPr lang="en-US" dirty="0" smtClean="0"/>
              <a:t> </a:t>
            </a:r>
            <a:r>
              <a:rPr lang="en-US" dirty="0" err="1" smtClean="0"/>
              <a:t>yaptığı</a:t>
            </a:r>
            <a:r>
              <a:rPr lang="en-US" dirty="0" smtClean="0"/>
              <a:t> </a:t>
            </a:r>
            <a:r>
              <a:rPr lang="en-US" dirty="0" err="1" smtClean="0"/>
              <a:t>bir</a:t>
            </a:r>
            <a:r>
              <a:rPr lang="en-US" dirty="0" smtClean="0"/>
              <a:t> </a:t>
            </a:r>
            <a:r>
              <a:rPr lang="en-US" dirty="0" err="1" smtClean="0"/>
              <a:t>bilimsel</a:t>
            </a:r>
            <a:r>
              <a:rPr lang="en-US" dirty="0" smtClean="0"/>
              <a:t> </a:t>
            </a:r>
            <a:r>
              <a:rPr lang="en-US" dirty="0" err="1" smtClean="0"/>
              <a:t>yaklaşımı</a:t>
            </a:r>
            <a:r>
              <a:rPr lang="en-US" dirty="0" smtClean="0"/>
              <a:t> </a:t>
            </a:r>
            <a:r>
              <a:rPr lang="en-US" dirty="0" err="1" smtClean="0"/>
              <a:t>desteklemiştir</a:t>
            </a:r>
            <a:r>
              <a:rPr lang="en-US" dirty="0" smtClean="0"/>
              <a:t>. </a:t>
            </a:r>
          </a:p>
        </p:txBody>
      </p:sp>
      <p:pic>
        <p:nvPicPr>
          <p:cNvPr id="4" name="Picture 3"/>
          <p:cNvPicPr>
            <a:picLocks noChangeAspect="1"/>
          </p:cNvPicPr>
          <p:nvPr/>
        </p:nvPicPr>
        <p:blipFill>
          <a:blip r:embed="rId2"/>
          <a:stretch>
            <a:fillRect/>
          </a:stretch>
        </p:blipFill>
        <p:spPr>
          <a:xfrm>
            <a:off x="0" y="0"/>
            <a:ext cx="1940560" cy="2198075"/>
          </a:xfrm>
          <a:prstGeom prst="rect">
            <a:avLst/>
          </a:prstGeom>
        </p:spPr>
      </p:pic>
    </p:spTree>
    <p:extLst>
      <p:ext uri="{BB962C8B-B14F-4D97-AF65-F5344CB8AC3E}">
        <p14:creationId xmlns:p14="http://schemas.microsoft.com/office/powerpoint/2010/main" val="3433043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5739</TotalTime>
  <Words>1633</Words>
  <Application>Microsoft Macintosh PowerPoint</Application>
  <PresentationFormat>On-screen Show (4:3)</PresentationFormat>
  <Paragraphs>103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Bilim</vt:lpstr>
      <vt:lpstr>Aristo  MÖ 384-322</vt:lpstr>
      <vt:lpstr>Farabi  870-950</vt:lpstr>
      <vt:lpstr>İbn-i Heysem  965-1038</vt:lpstr>
      <vt:lpstr>İbn-i Sina  980-1037</vt:lpstr>
      <vt:lpstr>İmam-ı Gazali 1058-1111</vt:lpstr>
      <vt:lpstr>İbn-i Tufeyl  1105-1185 </vt:lpstr>
      <vt:lpstr>İbn-i Haldun  1332-1406</vt:lpstr>
      <vt:lpstr>Francis Bacon  1561–1626</vt:lpstr>
      <vt:lpstr>Rene Descartes  1596–1650</vt:lpstr>
      <vt:lpstr>Piere Duhem  1861–1916 </vt:lpstr>
      <vt:lpstr>Carl Hempel  1905-1997</vt:lpstr>
      <vt:lpstr>Karl Popper  1924-1994 </vt:lpstr>
      <vt:lpstr>Thomas Kuhn  1922-1996</vt:lpstr>
      <vt:lpstr>Paul Feyerabend  1924-1994 </vt:lpstr>
      <vt:lpstr>Evelyn Fox Keller  1936-</vt:lpstr>
      <vt:lpstr>Nancy Cartwright  1944- </vt:lpstr>
      <vt:lpstr>Elliott Sober 1948- </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Hilal Ozdag</dc:creator>
  <cp:lastModifiedBy>Hilal Özdağ</cp:lastModifiedBy>
  <cp:revision>49</cp:revision>
  <dcterms:created xsi:type="dcterms:W3CDTF">2015-01-06T11:46:58Z</dcterms:created>
  <dcterms:modified xsi:type="dcterms:W3CDTF">2017-12-07T10:13:35Z</dcterms:modified>
</cp:coreProperties>
</file>