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21.11.2017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331640" y="2420888"/>
            <a:ext cx="7406640" cy="1472184"/>
          </a:xfrm>
        </p:spPr>
        <p:txBody>
          <a:bodyPr>
            <a:normAutofit/>
          </a:bodyPr>
          <a:lstStyle/>
          <a:p>
            <a:r>
              <a:rPr lang="tr-TR" dirty="0" smtClean="0"/>
              <a:t>Kamu Emeğinin Örgütlenmesi</a:t>
            </a:r>
            <a:endParaRPr lang="tr-TR" dirty="0"/>
          </a:p>
        </p:txBody>
      </p:sp>
      <p:sp>
        <p:nvSpPr>
          <p:cNvPr id="3" name="2 Alt Başlık"/>
          <p:cNvSpPr>
            <a:spLocks noGrp="1"/>
          </p:cNvSpPr>
          <p:nvPr>
            <p:ph type="subTitle" idx="1"/>
          </p:nvPr>
        </p:nvSpPr>
        <p:spPr>
          <a:xfrm>
            <a:off x="1071538" y="1850064"/>
            <a:ext cx="7767662" cy="3436324"/>
          </a:xfrm>
        </p:spPr>
        <p:txBody>
          <a:bodyPr/>
          <a:lstStyle/>
          <a:p>
            <a:endParaRPr lang="tr-TR" dirty="0" smtClean="0"/>
          </a:p>
          <a:p>
            <a:endParaRPr lang="tr-TR" dirty="0" smtClean="0"/>
          </a:p>
          <a:p>
            <a:endParaRPr lang="tr-TR" dirty="0" smtClean="0"/>
          </a:p>
          <a:p>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Tanımlar</a:t>
            </a:r>
            <a:endParaRPr lang="tr-TR" dirty="0"/>
          </a:p>
        </p:txBody>
      </p:sp>
      <p:sp>
        <p:nvSpPr>
          <p:cNvPr id="3" name="2 İçerik Yer Tutucusu"/>
          <p:cNvSpPr>
            <a:spLocks noGrp="1"/>
          </p:cNvSpPr>
          <p:nvPr>
            <p:ph idx="1"/>
          </p:nvPr>
        </p:nvSpPr>
        <p:spPr/>
        <p:txBody>
          <a:bodyPr>
            <a:normAutofit fontScale="92500" lnSpcReduction="20000"/>
          </a:bodyPr>
          <a:lstStyle/>
          <a:p>
            <a:pPr lvl="0" algn="just"/>
            <a:r>
              <a:rPr lang="tr-TR" b="1" dirty="0" smtClean="0"/>
              <a:t>Kamu görevlisi:</a:t>
            </a:r>
            <a:r>
              <a:rPr lang="tr-TR" dirty="0" smtClean="0"/>
              <a:t> Kanun kapsamında yer alan kurum ve kuruluşların kadro veya pozisyonlarında istihdam edilenlerden işçi statüsü dışında çalışan kamu görevlilerini,</a:t>
            </a:r>
          </a:p>
          <a:p>
            <a:pPr lvl="0" algn="just"/>
            <a:r>
              <a:rPr lang="tr-TR" b="1" dirty="0" smtClean="0"/>
              <a:t>Kamu İşvereni:</a:t>
            </a:r>
            <a:r>
              <a:rPr lang="tr-TR" dirty="0" smtClean="0"/>
              <a:t> Kamu görevlilerinin çalıştığı tüzel kişiliği olan ya da olmayan kamu kurum ve kuruluşlarını,</a:t>
            </a:r>
          </a:p>
          <a:p>
            <a:pPr lvl="0" algn="just"/>
            <a:r>
              <a:rPr lang="tr-TR" b="1" dirty="0" smtClean="0"/>
              <a:t>Kamu İşveren Vekili:</a:t>
            </a:r>
            <a:r>
              <a:rPr lang="tr-TR" dirty="0" smtClean="0"/>
              <a:t> Kamu kurum ve kuruluşlarını temsile ve bütününü sevk ve idareye yetkili olanlar ile bunların yardımcılarını,</a:t>
            </a:r>
          </a:p>
          <a:p>
            <a:pPr lvl="0" algn="just"/>
            <a:r>
              <a:rPr lang="tr-TR" b="1" dirty="0" smtClean="0"/>
              <a:t>İşyeri:</a:t>
            </a:r>
            <a:r>
              <a:rPr lang="tr-TR" dirty="0" smtClean="0"/>
              <a:t> Kamu hizmetinin yürütüldüğü yerleri,</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Tanımlar</a:t>
            </a:r>
            <a:endParaRPr lang="tr-TR" dirty="0"/>
          </a:p>
        </p:txBody>
      </p:sp>
      <p:sp>
        <p:nvSpPr>
          <p:cNvPr id="3" name="2 İçerik Yer Tutucusu"/>
          <p:cNvSpPr>
            <a:spLocks noGrp="1"/>
          </p:cNvSpPr>
          <p:nvPr>
            <p:ph idx="1"/>
          </p:nvPr>
        </p:nvSpPr>
        <p:spPr>
          <a:xfrm>
            <a:off x="1071538" y="1447800"/>
            <a:ext cx="7862150" cy="4800600"/>
          </a:xfrm>
        </p:spPr>
        <p:txBody>
          <a:bodyPr>
            <a:normAutofit fontScale="85000" lnSpcReduction="20000"/>
          </a:bodyPr>
          <a:lstStyle/>
          <a:p>
            <a:pPr lvl="0" algn="just"/>
            <a:r>
              <a:rPr lang="tr-TR" b="1" dirty="0" smtClean="0"/>
              <a:t>Kurum:</a:t>
            </a:r>
            <a:r>
              <a:rPr lang="tr-TR" dirty="0" smtClean="0"/>
              <a:t> Kuruluş kanunları veya kuruluşlarına ilişkin mevzuatlarında görev, yetki ve sorumlulukları belirlenen, hizmetin niteliği ve yürütülmesi bakımından idarî bir bütünlüğe sahip işyerlerinden oluşan kuruluşları,</a:t>
            </a:r>
          </a:p>
          <a:p>
            <a:pPr lvl="0" algn="just"/>
            <a:r>
              <a:rPr lang="tr-TR" b="1" dirty="0" smtClean="0"/>
              <a:t>Sendika:</a:t>
            </a:r>
            <a:r>
              <a:rPr lang="tr-TR" dirty="0" smtClean="0"/>
              <a:t> Kamu görevlilerinin ortak ekonomik, sosyal ve meslekî hak ve menfaatlerini korumak ve geliştirmek için oluşturdukları tüzel kişiliğe sahip kuruluşları,</a:t>
            </a:r>
          </a:p>
          <a:p>
            <a:pPr lvl="0" algn="just"/>
            <a:r>
              <a:rPr lang="tr-TR" b="1" dirty="0" smtClean="0"/>
              <a:t>Konfederasyon: </a:t>
            </a:r>
            <a:r>
              <a:rPr lang="tr-TR" dirty="0" smtClean="0"/>
              <a:t>Değişik hizmet kollarında bu Kanuna tabi olarak kurulmuş en az beş sendikanın bir araya gelerek oluşturdukları tüzel kişiliği olan üst kuruluşları,</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1538" y="274638"/>
            <a:ext cx="7862150" cy="1143000"/>
          </a:xfrm>
        </p:spPr>
        <p:txBody>
          <a:bodyPr/>
          <a:lstStyle/>
          <a:p>
            <a:r>
              <a:rPr lang="tr-TR" dirty="0" smtClean="0"/>
              <a:t>Tanımlar</a:t>
            </a:r>
            <a:endParaRPr lang="tr-TR" dirty="0"/>
          </a:p>
        </p:txBody>
      </p:sp>
      <p:sp>
        <p:nvSpPr>
          <p:cNvPr id="3" name="2 İçerik Yer Tutucusu"/>
          <p:cNvSpPr>
            <a:spLocks noGrp="1"/>
          </p:cNvSpPr>
          <p:nvPr>
            <p:ph idx="1"/>
          </p:nvPr>
        </p:nvSpPr>
        <p:spPr>
          <a:xfrm>
            <a:off x="1142976" y="1447800"/>
            <a:ext cx="7790712" cy="4800600"/>
          </a:xfrm>
        </p:spPr>
        <p:txBody>
          <a:bodyPr>
            <a:normAutofit fontScale="77500" lnSpcReduction="20000"/>
          </a:bodyPr>
          <a:lstStyle/>
          <a:p>
            <a:pPr lvl="0" algn="just"/>
            <a:r>
              <a:rPr lang="tr-TR" b="1" dirty="0" smtClean="0"/>
              <a:t>Toplu sözleşme:</a:t>
            </a:r>
            <a:r>
              <a:rPr lang="tr-TR" dirty="0" smtClean="0"/>
              <a:t> Kamu görevlilerinin mali ve sosyal haklarını belirlemek üzere yürütülen toplu sözleşme görüşmeleri sonucunda uzlaşma sağlanması durumunda taraflarca imzalanan sözleşmeyi,</a:t>
            </a:r>
          </a:p>
          <a:p>
            <a:pPr lvl="0" algn="just"/>
            <a:r>
              <a:rPr lang="tr-TR" b="1" dirty="0" smtClean="0"/>
              <a:t>Toplantı tutanağı: </a:t>
            </a:r>
            <a:r>
              <a:rPr lang="tr-TR" dirty="0" smtClean="0"/>
              <a:t>Toplu sözleşme görüşmeleri sonucunda toplu sözleşme imzalanamaması halinde, tarafların uzlaştığı ve uzlaşamadığı konuların yer aldığı tutanağı,</a:t>
            </a:r>
          </a:p>
          <a:p>
            <a:pPr lvl="0" algn="just"/>
            <a:r>
              <a:rPr lang="tr-TR" b="1" dirty="0" smtClean="0"/>
              <a:t>İşyeri sendika temsilcisi:</a:t>
            </a:r>
            <a:r>
              <a:rPr lang="tr-TR" dirty="0" smtClean="0"/>
              <a:t> Bir işyerinde en çok üye kaydetmiş sendikaca o işyerinden seçilen kamu görevlisini,</a:t>
            </a:r>
          </a:p>
          <a:p>
            <a:pPr lvl="0" algn="just"/>
            <a:r>
              <a:rPr lang="tr-TR" b="1" dirty="0" smtClean="0"/>
              <a:t>Sendika işyeri temsilcisi:</a:t>
            </a:r>
            <a:r>
              <a:rPr lang="tr-TR" dirty="0" smtClean="0"/>
              <a:t> Bir işyerinde en çok üye kaydetmiş sendika dışındaki her bir sendika tarafından o işyerinden seçilen kamu görevlisini ifade eder.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Sendika Hizmet Kolları</a:t>
            </a:r>
            <a:endParaRPr lang="tr-TR" dirty="0"/>
          </a:p>
        </p:txBody>
      </p:sp>
      <p:sp>
        <p:nvSpPr>
          <p:cNvPr id="3" name="2 İçerik Yer Tutucusu"/>
          <p:cNvSpPr>
            <a:spLocks noGrp="1"/>
          </p:cNvSpPr>
          <p:nvPr>
            <p:ph idx="1"/>
          </p:nvPr>
        </p:nvSpPr>
        <p:spPr>
          <a:xfrm>
            <a:off x="1142976" y="1447800"/>
            <a:ext cx="7790712" cy="4800600"/>
          </a:xfrm>
        </p:spPr>
        <p:txBody>
          <a:bodyPr>
            <a:normAutofit fontScale="70000" lnSpcReduction="20000"/>
          </a:bodyPr>
          <a:lstStyle/>
          <a:p>
            <a:pPr algn="just">
              <a:buNone/>
            </a:pPr>
            <a:r>
              <a:rPr lang="tr-TR" dirty="0" smtClean="0"/>
              <a:t>4688 sayılı Kanun sendikaların kurulabilecekleri hizmet kollarını sayma yoluyla göstermiştir. Bu hizmet kolları şunlardır:</a:t>
            </a:r>
          </a:p>
          <a:p>
            <a:pPr algn="just"/>
            <a:r>
              <a:rPr lang="tr-TR" dirty="0" smtClean="0"/>
              <a:t>1. Büro, bankacılık ve sigortacılık hizmetleri</a:t>
            </a:r>
          </a:p>
          <a:p>
            <a:pPr algn="just"/>
            <a:r>
              <a:rPr lang="tr-TR" dirty="0" smtClean="0"/>
              <a:t>2. Eğitim, öğretim ve bilim hizmetleri</a:t>
            </a:r>
          </a:p>
          <a:p>
            <a:pPr algn="just"/>
            <a:r>
              <a:rPr lang="tr-TR" dirty="0" smtClean="0"/>
              <a:t>3. Sağlık ve sosyal hizmetler</a:t>
            </a:r>
          </a:p>
          <a:p>
            <a:pPr algn="just"/>
            <a:r>
              <a:rPr lang="tr-TR" dirty="0" smtClean="0"/>
              <a:t>4. Yerel yönetim hizmetleri</a:t>
            </a:r>
          </a:p>
          <a:p>
            <a:pPr algn="just"/>
            <a:r>
              <a:rPr lang="tr-TR" dirty="0" smtClean="0"/>
              <a:t>5. Basın, yayın ve iletişim hizmetleri</a:t>
            </a:r>
          </a:p>
          <a:p>
            <a:pPr algn="just"/>
            <a:r>
              <a:rPr lang="tr-TR" dirty="0" smtClean="0"/>
              <a:t>6. Kültür ve sanat hizmetleri</a:t>
            </a:r>
          </a:p>
          <a:p>
            <a:pPr algn="just"/>
            <a:r>
              <a:rPr lang="tr-TR" dirty="0" smtClean="0"/>
              <a:t>7. Bayındırlık, inşaat ve köy hizmetleri</a:t>
            </a:r>
          </a:p>
          <a:p>
            <a:pPr algn="just"/>
            <a:r>
              <a:rPr lang="tr-TR" dirty="0" smtClean="0"/>
              <a:t>8. Ulaştırma hizmetleri</a:t>
            </a:r>
          </a:p>
          <a:p>
            <a:pPr algn="just"/>
            <a:r>
              <a:rPr lang="tr-TR" dirty="0" smtClean="0"/>
              <a:t>9. Tarım ve ormancılık hizmetleri</a:t>
            </a:r>
          </a:p>
          <a:p>
            <a:pPr algn="just"/>
            <a:r>
              <a:rPr lang="tr-TR" dirty="0" smtClean="0"/>
              <a:t>10. Enerji, sanayi ve madencilik hizmetleri</a:t>
            </a:r>
          </a:p>
          <a:p>
            <a:pPr algn="just"/>
            <a:r>
              <a:rPr lang="tr-TR" dirty="0" smtClean="0"/>
              <a:t>11. Diyanet ve vakıf hizmetleri</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Sendika kurulması ve üyelik</a:t>
            </a:r>
            <a:endParaRPr lang="tr-TR" dirty="0"/>
          </a:p>
        </p:txBody>
      </p:sp>
      <p:sp>
        <p:nvSpPr>
          <p:cNvPr id="3" name="2 İçerik Yer Tutucusu"/>
          <p:cNvSpPr>
            <a:spLocks noGrp="1"/>
          </p:cNvSpPr>
          <p:nvPr>
            <p:ph idx="1"/>
          </p:nvPr>
        </p:nvSpPr>
        <p:spPr>
          <a:xfrm>
            <a:off x="1071538" y="1447800"/>
            <a:ext cx="7862150" cy="4800600"/>
          </a:xfrm>
        </p:spPr>
        <p:txBody>
          <a:bodyPr>
            <a:normAutofit fontScale="92500" lnSpcReduction="10000"/>
          </a:bodyPr>
          <a:lstStyle/>
          <a:p>
            <a:pPr algn="just"/>
            <a:r>
              <a:rPr lang="tr-TR" dirty="0" smtClean="0"/>
              <a:t>Sendika ve Konfederasyonlar </a:t>
            </a:r>
            <a:r>
              <a:rPr lang="tr-TR" b="1" dirty="0" smtClean="0"/>
              <a:t>önceden izin alınmaksızın serbestçe kurulurlar</a:t>
            </a:r>
            <a:r>
              <a:rPr lang="tr-TR" dirty="0" smtClean="0"/>
              <a:t>. </a:t>
            </a:r>
          </a:p>
          <a:p>
            <a:pPr algn="just"/>
            <a:r>
              <a:rPr lang="tr-TR" dirty="0" smtClean="0"/>
              <a:t>Sendika kurucusu olabilmek için kamu görevlisi olarak çalışmak yeterlidir. </a:t>
            </a:r>
          </a:p>
          <a:p>
            <a:pPr algn="just"/>
            <a:r>
              <a:rPr lang="tr-TR" dirty="0" smtClean="0"/>
              <a:t>Sendikanın kurucuları; sendika tüzüğü ve kamu görevlisi olduklarını gösterir belge ile sendikayı ilk genel kurula kadar yöneteceklerin isimlerini kuruluş dilekçelerinin ekinde sendika merkezinin bulunacağı ilin valiliğine vermek zorundadırlar.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Sendika üyesi olamayacaklar</a:t>
            </a:r>
            <a:endParaRPr lang="tr-TR" dirty="0"/>
          </a:p>
        </p:txBody>
      </p:sp>
      <p:sp>
        <p:nvSpPr>
          <p:cNvPr id="3" name="2 İçerik Yer Tutucusu"/>
          <p:cNvSpPr>
            <a:spLocks noGrp="1"/>
          </p:cNvSpPr>
          <p:nvPr>
            <p:ph idx="1"/>
          </p:nvPr>
        </p:nvSpPr>
        <p:spPr>
          <a:xfrm>
            <a:off x="1071538" y="1447800"/>
            <a:ext cx="7862150" cy="4800600"/>
          </a:xfrm>
        </p:spPr>
        <p:txBody>
          <a:bodyPr>
            <a:normAutofit fontScale="70000" lnSpcReduction="20000"/>
          </a:bodyPr>
          <a:lstStyle/>
          <a:p>
            <a:pPr algn="just">
              <a:buNone/>
            </a:pPr>
            <a:r>
              <a:rPr lang="tr-TR" dirty="0" smtClean="0"/>
              <a:t>	Bu Kanuna göre kurulan sendikalara </a:t>
            </a:r>
            <a:r>
              <a:rPr lang="tr-TR" b="1" dirty="0" smtClean="0"/>
              <a:t>aşağıdaki kişiler kurucu ve üye olamazlar;</a:t>
            </a:r>
          </a:p>
          <a:p>
            <a:pPr algn="just"/>
            <a:r>
              <a:rPr lang="tr-TR" dirty="0" smtClean="0"/>
              <a:t>Türkiye Büyük Millet Meclisi Başkanlığı İdari Teşkilatı, Cumhurbaşkanlığı Genel Sekreterliği ile Millî Güvenlik Kurulu Genel Sekreterliğinde çalışan kamu görevlileri,</a:t>
            </a:r>
          </a:p>
          <a:p>
            <a:pPr algn="just">
              <a:buNone/>
            </a:pPr>
            <a:endParaRPr lang="tr-TR" dirty="0" smtClean="0"/>
          </a:p>
          <a:p>
            <a:pPr algn="just"/>
            <a:r>
              <a:rPr lang="tr-TR" dirty="0" smtClean="0"/>
              <a:t>Yüksek yargı organlarının başkan ve üyeleri, hâkimler, savcılar ve bu meslekten sayılanlar,</a:t>
            </a:r>
          </a:p>
          <a:p>
            <a:pPr algn="just">
              <a:buNone/>
            </a:pPr>
            <a:endParaRPr lang="tr-TR" dirty="0" smtClean="0"/>
          </a:p>
          <a:p>
            <a:pPr algn="just"/>
            <a:r>
              <a:rPr lang="tr-TR" dirty="0" smtClean="0"/>
              <a:t>4888 sayılı Kanun kapsamında bulunan kurum ve kuruluşların müsteşarları, başkanları, genel müdürleri, daire başkanları ve bunların yardımcıları, yönetim kurulu üyeleri, merkez teşkilâtlarının denetim birimleri yöneticileri ve kurul başkanları, hukuk müşavirleri, bölge, il ve ilçe teşkilâtlarının en üst amirleri ile bunlara eşit veya daha üst düzeyde olan kamu görevlileri, belediye başkanları ve yardımcıları,</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Sendika üyesi olamayacaklar</a:t>
            </a:r>
            <a:endParaRPr lang="tr-TR" dirty="0"/>
          </a:p>
        </p:txBody>
      </p:sp>
      <p:sp>
        <p:nvSpPr>
          <p:cNvPr id="3" name="2 İçerik Yer Tutucusu"/>
          <p:cNvSpPr>
            <a:spLocks noGrp="1"/>
          </p:cNvSpPr>
          <p:nvPr>
            <p:ph idx="1"/>
          </p:nvPr>
        </p:nvSpPr>
        <p:spPr>
          <a:xfrm>
            <a:off x="1142976" y="1447800"/>
            <a:ext cx="7790712" cy="4800600"/>
          </a:xfrm>
        </p:spPr>
        <p:txBody>
          <a:bodyPr>
            <a:normAutofit fontScale="77500" lnSpcReduction="20000"/>
          </a:bodyPr>
          <a:lstStyle/>
          <a:p>
            <a:pPr algn="just"/>
            <a:r>
              <a:rPr lang="tr-TR" dirty="0" smtClean="0"/>
              <a:t>Yükseköğretim Kurulu Başkan ve üyeleri ile Yükseköğretim Denetleme Kurulu Başkan ve üyeleri, üniversite ve yüksek teknoloji enstitüsü rektörleri, fakülte dekanları, enstitü ve yüksek okulların müdürleri ile bunların yardımcıları,</a:t>
            </a:r>
          </a:p>
          <a:p>
            <a:pPr algn="just"/>
            <a:r>
              <a:rPr lang="tr-TR" dirty="0" smtClean="0"/>
              <a:t>Mülkî idare amirleri,</a:t>
            </a:r>
          </a:p>
          <a:p>
            <a:pPr algn="just"/>
            <a:r>
              <a:rPr lang="tr-TR" dirty="0" smtClean="0"/>
              <a:t>Silahlı Kuvvetler mensupları,</a:t>
            </a:r>
          </a:p>
          <a:p>
            <a:pPr algn="just"/>
            <a:r>
              <a:rPr lang="tr-TR" dirty="0" smtClean="0"/>
              <a:t>Millî İstihbarat Teşkilâtı mensupları,</a:t>
            </a:r>
          </a:p>
          <a:p>
            <a:pPr algn="just"/>
            <a:r>
              <a:rPr lang="tr-TR" dirty="0" smtClean="0"/>
              <a:t>4888 sayılı Kanun kapsamında bulunan kurum ve kuruluşların merkezi denetim elemanları,</a:t>
            </a:r>
          </a:p>
          <a:p>
            <a:pPr algn="just"/>
            <a:r>
              <a:rPr lang="tr-TR" dirty="0" smtClean="0"/>
              <a:t>Emniyet hizmetleri sınıfı ve emniyet teşkilâtında çalışan diğer hizmet sınıflarına dahil personel,</a:t>
            </a:r>
          </a:p>
          <a:p>
            <a:pPr algn="just"/>
            <a:r>
              <a:rPr lang="tr-TR" dirty="0" smtClean="0"/>
              <a:t>Ceza infaz kurumlarında çalışan kamu görevlileri.</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Sendika ve konfederasyonlar için yasaklar</a:t>
            </a:r>
            <a:endParaRPr lang="tr-TR" dirty="0"/>
          </a:p>
        </p:txBody>
      </p:sp>
      <p:sp>
        <p:nvSpPr>
          <p:cNvPr id="3" name="2 İçerik Yer Tutucusu"/>
          <p:cNvSpPr>
            <a:spLocks noGrp="1"/>
          </p:cNvSpPr>
          <p:nvPr>
            <p:ph idx="1"/>
          </p:nvPr>
        </p:nvSpPr>
        <p:spPr>
          <a:xfrm>
            <a:off x="1071538" y="1447800"/>
            <a:ext cx="7862150" cy="4800600"/>
          </a:xfrm>
        </p:spPr>
        <p:txBody>
          <a:bodyPr>
            <a:normAutofit fontScale="85000" lnSpcReduction="20000"/>
          </a:bodyPr>
          <a:lstStyle/>
          <a:p>
            <a:pPr algn="just"/>
            <a:r>
              <a:rPr lang="tr-TR" dirty="0" smtClean="0"/>
              <a:t>Sendika ve konfederasyonların yönetim ve işleyişleri Anayasada belirtilen Cumhuriyetin niteliklerine ve demokratik esaslara aykırı olamaz.</a:t>
            </a:r>
          </a:p>
          <a:p>
            <a:pPr algn="just"/>
            <a:r>
              <a:rPr lang="tr-TR" dirty="0" smtClean="0"/>
              <a:t>Sendika ve konfederasyonlar kamu makamlarından maddî yardım kabul edemez, siyasî partilerden maddî yardım alamaz ve onlara maddî yardımda bulunamazlar.</a:t>
            </a:r>
          </a:p>
          <a:p>
            <a:pPr algn="just"/>
            <a:r>
              <a:rPr lang="tr-TR" dirty="0" smtClean="0"/>
              <a:t>Sendika ve konfederasyonların siyasi faaliyetlerine de yasak getirilmiştir. Bunlar siyasî partilerin kuruluşu içinde yer alamazlar; siyasî partilerin ad, amblem, rumuz veya işaretlerini kullanamazlar. Aynı zamanda sendika ve konfederasyonlar ticaretle de uğraşamazlar.</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 Sözleşme</a:t>
            </a:r>
            <a:endParaRPr lang="tr-TR" dirty="0"/>
          </a:p>
        </p:txBody>
      </p:sp>
      <p:sp>
        <p:nvSpPr>
          <p:cNvPr id="3" name="2 İçerik Yer Tutucusu"/>
          <p:cNvSpPr>
            <a:spLocks noGrp="1"/>
          </p:cNvSpPr>
          <p:nvPr>
            <p:ph idx="1"/>
          </p:nvPr>
        </p:nvSpPr>
        <p:spPr>
          <a:xfrm>
            <a:off x="467544" y="1412776"/>
            <a:ext cx="7790712" cy="4800600"/>
          </a:xfrm>
        </p:spPr>
        <p:txBody>
          <a:bodyPr>
            <a:normAutofit/>
          </a:bodyPr>
          <a:lstStyle/>
          <a:p>
            <a:pPr algn="just">
              <a:buNone/>
            </a:pPr>
            <a:r>
              <a:rPr lang="tr-TR" dirty="0" smtClean="0"/>
              <a:t>	Anayasanın 128 inci maddesinde, “Memurların ve diğer kamu görevlilerinin nitelikleri, atanmaları, görev ve yetkileri, hakları ve yükümlülükleri, aylık ve ödenekleri ve diğer özlük işleri kanunla düzenlenir.” hükmüne yer verilerek, statü hukukuna tabi olmanın doğal bir sonucu olarak </a:t>
            </a:r>
            <a:r>
              <a:rPr lang="tr-TR" b="1" dirty="0" smtClean="0"/>
              <a:t>memurların özlük işlerinin yasa ile düzenlenmesi öngörülmüştür</a:t>
            </a:r>
            <a:r>
              <a:rPr lang="tr-TR" dirty="0" smtClean="0"/>
              <a:t>. </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 Sözleşme</a:t>
            </a:r>
            <a:endParaRPr lang="tr-TR" dirty="0"/>
          </a:p>
        </p:txBody>
      </p:sp>
      <p:sp>
        <p:nvSpPr>
          <p:cNvPr id="3" name="2 İçerik Yer Tutucusu"/>
          <p:cNvSpPr>
            <a:spLocks noGrp="1"/>
          </p:cNvSpPr>
          <p:nvPr>
            <p:ph idx="1"/>
          </p:nvPr>
        </p:nvSpPr>
        <p:spPr>
          <a:xfrm>
            <a:off x="1000100" y="1447800"/>
            <a:ext cx="7933588" cy="4800600"/>
          </a:xfrm>
        </p:spPr>
        <p:txBody>
          <a:bodyPr/>
          <a:lstStyle/>
          <a:p>
            <a:pPr algn="just">
              <a:buNone/>
            </a:pPr>
            <a:r>
              <a:rPr lang="tr-TR" dirty="0" smtClean="0"/>
              <a:t>	</a:t>
            </a:r>
            <a:r>
              <a:rPr lang="tr-TR" b="1" dirty="0" smtClean="0"/>
              <a:t>2010 yılında yapılan Anayasa değişikliği ile </a:t>
            </a:r>
            <a:r>
              <a:rPr lang="tr-TR" dirty="0" smtClean="0"/>
              <a:t>bu hükme “Ancak, malî ve sosyal haklara ilişkin toplu sözleşme hükümleri saklıdır.” ibaresi eklenmiş ve bu yolla mali ve sosyal haklarının düzenlenmesi söz konusu olduğunda </a:t>
            </a:r>
            <a:r>
              <a:rPr lang="tr-TR" b="1" dirty="0" smtClean="0"/>
              <a:t>“toplu sözleşme”, “kanun”la eşdeğer konuma getirilmiştir.</a:t>
            </a:r>
            <a:endParaRPr lang="tr-T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Tarihçe</a:t>
            </a:r>
            <a:endParaRPr lang="tr-TR" dirty="0"/>
          </a:p>
        </p:txBody>
      </p:sp>
      <p:sp>
        <p:nvSpPr>
          <p:cNvPr id="3" name="2 İçerik Yer Tutucusu"/>
          <p:cNvSpPr>
            <a:spLocks noGrp="1"/>
          </p:cNvSpPr>
          <p:nvPr>
            <p:ph idx="1"/>
          </p:nvPr>
        </p:nvSpPr>
        <p:spPr/>
        <p:txBody>
          <a:bodyPr/>
          <a:lstStyle/>
          <a:p>
            <a:pPr algn="just"/>
            <a:r>
              <a:rPr lang="tr-TR" dirty="0" smtClean="0"/>
              <a:t>Kamu görevlilerinin örgütlenmeleri ve bu örgütler aracılığı ile çeşitli hak taleplerinde bulunmaları </a:t>
            </a:r>
            <a:r>
              <a:rPr lang="tr-TR" b="1" dirty="0" smtClean="0"/>
              <a:t>işçilere göre daha geç bir tarihte gerçekleşmiştir</a:t>
            </a:r>
            <a:r>
              <a:rPr lang="tr-TR" dirty="0" smtClean="0"/>
              <a:t>. </a:t>
            </a:r>
          </a:p>
          <a:p>
            <a:pPr algn="just">
              <a:buNone/>
            </a:pPr>
            <a:r>
              <a:rPr lang="tr-TR" dirty="0" smtClean="0"/>
              <a:t>	</a:t>
            </a:r>
          </a:p>
          <a:p>
            <a:pPr algn="just"/>
            <a:r>
              <a:rPr lang="tr-TR" dirty="0" smtClean="0"/>
              <a:t>Türkiye’de de kamu görevlilerinin sendikalaşma süreci işçilerden daha geç başlamış ve yavaş ilerlemiştir.</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 sözleşme</a:t>
            </a:r>
            <a:endParaRPr lang="tr-TR" dirty="0"/>
          </a:p>
        </p:txBody>
      </p:sp>
      <p:sp>
        <p:nvSpPr>
          <p:cNvPr id="3" name="2 İçerik Yer Tutucusu"/>
          <p:cNvSpPr>
            <a:spLocks noGrp="1"/>
          </p:cNvSpPr>
          <p:nvPr>
            <p:ph idx="1"/>
          </p:nvPr>
        </p:nvSpPr>
        <p:spPr>
          <a:xfrm>
            <a:off x="1000100" y="1447800"/>
            <a:ext cx="7933588" cy="4800600"/>
          </a:xfrm>
        </p:spPr>
        <p:txBody>
          <a:bodyPr>
            <a:normAutofit fontScale="92500"/>
          </a:bodyPr>
          <a:lstStyle/>
          <a:p>
            <a:pPr algn="just">
              <a:buNone/>
            </a:pPr>
            <a:r>
              <a:rPr lang="tr-TR" dirty="0" smtClean="0"/>
              <a:t>	Toplu sözleşme; kamu görevlilerinin mali ve sosyal haklarını düzenleyen mevcut mevzuat hükümleri dikkate alınarak kamu görevlilerine uygulanacak </a:t>
            </a:r>
            <a:r>
              <a:rPr lang="tr-TR" b="1" dirty="0" smtClean="0"/>
              <a:t>katsayı ve göstergeler,aylık ve ücretler, her türlü zam ve tazminatlar, ek ödeme, toplu sözleşme ikramiyesi, fazla çalışma ücreti, harcırah, ikramiye, doğum, ölüm ve aile yardımı ödenekleri, cenaze giderleri, yiyecek ve giyecek yardımları ve diğer mali ve sosyal hakları </a:t>
            </a:r>
            <a:r>
              <a:rPr lang="tr-TR" dirty="0" smtClean="0"/>
              <a:t>kapsar.</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 sözleşme tarafları</a:t>
            </a:r>
            <a:endParaRPr lang="tr-TR" dirty="0"/>
          </a:p>
        </p:txBody>
      </p:sp>
      <p:sp>
        <p:nvSpPr>
          <p:cNvPr id="3" name="2 İçerik Yer Tutucusu"/>
          <p:cNvSpPr>
            <a:spLocks noGrp="1"/>
          </p:cNvSpPr>
          <p:nvPr>
            <p:ph idx="1"/>
          </p:nvPr>
        </p:nvSpPr>
        <p:spPr>
          <a:xfrm>
            <a:off x="1071538" y="1447800"/>
            <a:ext cx="7862150" cy="4800600"/>
          </a:xfrm>
        </p:spPr>
        <p:txBody>
          <a:bodyPr/>
          <a:lstStyle/>
          <a:p>
            <a:pPr algn="just">
              <a:buNone/>
            </a:pPr>
            <a:r>
              <a:rPr lang="tr-TR" dirty="0" smtClean="0"/>
              <a:t>	Toplu sözleşme görüşmelerine </a:t>
            </a:r>
          </a:p>
          <a:p>
            <a:pPr algn="just"/>
            <a:r>
              <a:rPr lang="tr-TR" dirty="0" smtClean="0"/>
              <a:t>Kamu idaresi adına </a:t>
            </a:r>
            <a:r>
              <a:rPr lang="tr-TR" b="1" dirty="0" smtClean="0"/>
              <a:t>Kamu İşveren Heyeti</a:t>
            </a:r>
            <a:r>
              <a:rPr lang="tr-TR" dirty="0" smtClean="0"/>
              <a:t>, </a:t>
            </a:r>
          </a:p>
          <a:p>
            <a:pPr algn="just"/>
            <a:endParaRPr lang="tr-TR" dirty="0" smtClean="0"/>
          </a:p>
          <a:p>
            <a:pPr algn="just"/>
            <a:r>
              <a:rPr lang="tr-TR" dirty="0" smtClean="0"/>
              <a:t>Kamu görevlileri adına </a:t>
            </a:r>
            <a:r>
              <a:rPr lang="tr-TR" b="1" dirty="0" smtClean="0"/>
              <a:t>Kamu Görevlileri Sendikaları Heyeti </a:t>
            </a:r>
            <a:r>
              <a:rPr lang="tr-TR" dirty="0" smtClean="0"/>
              <a:t>katılır.</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Kamu İşveren Heyeti</a:t>
            </a:r>
            <a:endParaRPr lang="tr-TR" dirty="0"/>
          </a:p>
        </p:txBody>
      </p:sp>
      <p:sp>
        <p:nvSpPr>
          <p:cNvPr id="3" name="2 İçerik Yer Tutucusu"/>
          <p:cNvSpPr>
            <a:spLocks noGrp="1"/>
          </p:cNvSpPr>
          <p:nvPr>
            <p:ph idx="1"/>
          </p:nvPr>
        </p:nvSpPr>
        <p:spPr>
          <a:xfrm>
            <a:off x="1142976" y="1447800"/>
            <a:ext cx="7790712" cy="4800600"/>
          </a:xfrm>
        </p:spPr>
        <p:txBody>
          <a:bodyPr>
            <a:normAutofit fontScale="92500" lnSpcReduction="20000"/>
          </a:bodyPr>
          <a:lstStyle/>
          <a:p>
            <a:pPr algn="just"/>
            <a:r>
              <a:rPr lang="tr-TR" dirty="0" smtClean="0"/>
              <a:t>Kamu İşveren Heyeti, </a:t>
            </a:r>
          </a:p>
          <a:p>
            <a:pPr algn="just"/>
            <a:r>
              <a:rPr lang="tr-TR" dirty="0" smtClean="0"/>
              <a:t>Devlet Personel Başkanlığının bağlı olduğu Bakanın başkanlığında, </a:t>
            </a:r>
          </a:p>
          <a:p>
            <a:pPr algn="just"/>
            <a:r>
              <a:rPr lang="tr-TR" dirty="0" smtClean="0"/>
              <a:t>Çalışma ve Sosyal Güvenlik Bakanlığı, </a:t>
            </a:r>
          </a:p>
          <a:p>
            <a:pPr algn="just"/>
            <a:r>
              <a:rPr lang="tr-TR" dirty="0" smtClean="0"/>
              <a:t>Kalkınma Bakanlığı, </a:t>
            </a:r>
          </a:p>
          <a:p>
            <a:pPr algn="just"/>
            <a:r>
              <a:rPr lang="tr-TR" dirty="0" smtClean="0"/>
              <a:t>Maliye Bakanlığı, </a:t>
            </a:r>
          </a:p>
          <a:p>
            <a:pPr algn="just"/>
            <a:r>
              <a:rPr lang="tr-TR" dirty="0" smtClean="0"/>
              <a:t>İçişleri Bakanlığı ve </a:t>
            </a:r>
          </a:p>
          <a:p>
            <a:pPr algn="just"/>
            <a:r>
              <a:rPr lang="tr-TR" dirty="0" smtClean="0"/>
              <a:t>heyet başkanınca uygun görülen bakanlık temsilcileri ile </a:t>
            </a:r>
          </a:p>
          <a:p>
            <a:pPr algn="just"/>
            <a:r>
              <a:rPr lang="tr-TR" dirty="0" smtClean="0"/>
              <a:t>Hazine Müsteşarlığı ve Devlet Personel Başkanlığı temsilcilerinden oluşur.</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Kamu Görevlileri Sendikaları Heyeti</a:t>
            </a:r>
            <a:endParaRPr lang="tr-TR" dirty="0"/>
          </a:p>
        </p:txBody>
      </p:sp>
      <p:sp>
        <p:nvSpPr>
          <p:cNvPr id="3" name="2 İçerik Yer Tutucusu"/>
          <p:cNvSpPr>
            <a:spLocks noGrp="1"/>
          </p:cNvSpPr>
          <p:nvPr>
            <p:ph idx="1"/>
          </p:nvPr>
        </p:nvSpPr>
        <p:spPr>
          <a:xfrm>
            <a:off x="1142976" y="1447800"/>
            <a:ext cx="7790712" cy="4800600"/>
          </a:xfrm>
        </p:spPr>
        <p:txBody>
          <a:bodyPr>
            <a:normAutofit fontScale="85000" lnSpcReduction="10000"/>
          </a:bodyPr>
          <a:lstStyle/>
          <a:p>
            <a:pPr algn="just"/>
            <a:r>
              <a:rPr lang="tr-TR" dirty="0" smtClean="0"/>
              <a:t>Kamu Görevlileri Sendikaları Heyeti </a:t>
            </a:r>
            <a:r>
              <a:rPr lang="tr-TR" b="1" dirty="0" smtClean="0"/>
              <a:t>on beş üyeden oluşur.</a:t>
            </a:r>
            <a:r>
              <a:rPr lang="tr-TR" dirty="0" smtClean="0"/>
              <a:t> On beş üyenin dağılımı aşağıdaki biçimdedir:</a:t>
            </a:r>
          </a:p>
          <a:p>
            <a:pPr algn="just"/>
            <a:r>
              <a:rPr lang="tr-TR" dirty="0" smtClean="0"/>
              <a:t>Bağlı sendikaların toplam üye sayısı itibarıyla en fazla üyesi bulunan konfederasyonun Heyet Başkanı olarak belirleyeceği bir temsilci,</a:t>
            </a:r>
          </a:p>
          <a:p>
            <a:pPr algn="just"/>
            <a:r>
              <a:rPr lang="tr-TR" dirty="0" smtClean="0"/>
              <a:t>Her bir hizmet kolunda en fazla üyeye sahip kamu görevlileri sendikaları tarafından belirlenecek birer temsilci, </a:t>
            </a:r>
          </a:p>
          <a:p>
            <a:pPr algn="just"/>
            <a:r>
              <a:rPr lang="tr-TR" dirty="0" smtClean="0"/>
              <a:t>Bağlı sendikaların üye sayıları esas alınmak kaydıyla toplam üye sayıları itibarıyla birinci, ikinci ve üçüncü sırada bulunan konfederasyonlar tarafından belirlenecek birer temsilci. </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 sözleşme görüşmeleri</a:t>
            </a:r>
            <a:endParaRPr lang="tr-TR" dirty="0"/>
          </a:p>
        </p:txBody>
      </p:sp>
      <p:sp>
        <p:nvSpPr>
          <p:cNvPr id="3" name="2 İçerik Yer Tutucusu"/>
          <p:cNvSpPr>
            <a:spLocks noGrp="1"/>
          </p:cNvSpPr>
          <p:nvPr>
            <p:ph idx="1"/>
          </p:nvPr>
        </p:nvSpPr>
        <p:spPr/>
        <p:txBody>
          <a:bodyPr/>
          <a:lstStyle/>
          <a:p>
            <a:endParaRPr lang="tr-TR" dirty="0" smtClean="0"/>
          </a:p>
          <a:p>
            <a:pPr algn="just"/>
            <a:r>
              <a:rPr lang="tr-TR" sz="4000" dirty="0" smtClean="0"/>
              <a:t>Toplu sözleşme görüşmeleri </a:t>
            </a:r>
            <a:r>
              <a:rPr lang="tr-TR" sz="4000" b="1" dirty="0" smtClean="0"/>
              <a:t>son rakamı tek olan yıllarda</a:t>
            </a:r>
            <a:r>
              <a:rPr lang="tr-TR" sz="4000" dirty="0" smtClean="0"/>
              <a:t> yapılır.</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 sözleşme görüşmeleri</a:t>
            </a:r>
            <a:endParaRPr lang="tr-TR" dirty="0"/>
          </a:p>
        </p:txBody>
      </p:sp>
      <p:sp>
        <p:nvSpPr>
          <p:cNvPr id="3" name="2 İçerik Yer Tutucusu"/>
          <p:cNvSpPr>
            <a:spLocks noGrp="1"/>
          </p:cNvSpPr>
          <p:nvPr>
            <p:ph idx="1"/>
          </p:nvPr>
        </p:nvSpPr>
        <p:spPr>
          <a:xfrm>
            <a:off x="1000100" y="1447800"/>
            <a:ext cx="7933588" cy="4800600"/>
          </a:xfrm>
        </p:spPr>
        <p:txBody>
          <a:bodyPr>
            <a:normAutofit lnSpcReduction="10000"/>
          </a:bodyPr>
          <a:lstStyle/>
          <a:p>
            <a:pPr algn="just"/>
            <a:r>
              <a:rPr lang="tr-TR" dirty="0" smtClean="0"/>
              <a:t>Toplu sözleşme görüşmelerine, </a:t>
            </a:r>
            <a:r>
              <a:rPr lang="tr-TR" b="1" dirty="0" smtClean="0"/>
              <a:t>A</a:t>
            </a:r>
            <a:r>
              <a:rPr lang="tr-TR" b="1" dirty="0" smtClean="0"/>
              <a:t>ğustos </a:t>
            </a:r>
            <a:r>
              <a:rPr lang="tr-TR" b="1" dirty="0" smtClean="0"/>
              <a:t>ayının ilk işgünü </a:t>
            </a:r>
            <a:r>
              <a:rPr lang="tr-TR" dirty="0" smtClean="0"/>
              <a:t>Kamu İşveren Heyeti Başkanınca belirlenen ve Kamu Görevlileri Sendikaları Heyetine dahil konfederasyonlara görüşmelerin başlamasından en az bir hafta önceden bildirilen yerde başlanır. </a:t>
            </a:r>
          </a:p>
          <a:p>
            <a:pPr algn="just"/>
            <a:r>
              <a:rPr lang="tr-TR" dirty="0" smtClean="0"/>
              <a:t>Toplu sözleşme süreci, Kamu Görevlileri Hakem Kurulu kararının alınması da dahil olmak üzere </a:t>
            </a:r>
            <a:r>
              <a:rPr lang="tr-TR" b="1" dirty="0" smtClean="0"/>
              <a:t>en geç </a:t>
            </a:r>
            <a:r>
              <a:rPr lang="tr-TR" b="1" dirty="0" smtClean="0"/>
              <a:t>Ağustos </a:t>
            </a:r>
            <a:r>
              <a:rPr lang="tr-TR" b="1" dirty="0" smtClean="0"/>
              <a:t>ayının son işgünü tamamlanır</a:t>
            </a:r>
            <a:r>
              <a:rPr lang="tr-TR" dirty="0" smtClean="0"/>
              <a:t>. </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Uyuşmazlık hali</a:t>
            </a:r>
            <a:endParaRPr lang="tr-TR" dirty="0"/>
          </a:p>
        </p:txBody>
      </p:sp>
      <p:sp>
        <p:nvSpPr>
          <p:cNvPr id="3" name="2 İçerik Yer Tutucusu"/>
          <p:cNvSpPr>
            <a:spLocks noGrp="1"/>
          </p:cNvSpPr>
          <p:nvPr>
            <p:ph idx="1"/>
          </p:nvPr>
        </p:nvSpPr>
        <p:spPr>
          <a:xfrm>
            <a:off x="1142976" y="1447800"/>
            <a:ext cx="7790712" cy="4800600"/>
          </a:xfrm>
        </p:spPr>
        <p:txBody>
          <a:bodyPr>
            <a:normAutofit fontScale="85000" lnSpcReduction="10000"/>
          </a:bodyPr>
          <a:lstStyle/>
          <a:p>
            <a:pPr algn="just"/>
            <a:r>
              <a:rPr lang="tr-TR" b="1" dirty="0" smtClean="0"/>
              <a:t>Toplu sözleşme görüşmelerinin uzlaşmazlıkla sonuçlanması ve toplantı tutanağı imzalanamaması halinde </a:t>
            </a:r>
            <a:r>
              <a:rPr lang="tr-TR" dirty="0" smtClean="0"/>
              <a:t>Devlet Personel Başkanlığı tarafından görüşmelerin uzlaşmazlıkla sonuçlandığına dair tespit tutanağı tutulur.</a:t>
            </a:r>
          </a:p>
          <a:p>
            <a:pPr algn="just"/>
            <a:r>
              <a:rPr lang="tr-TR" dirty="0" smtClean="0"/>
              <a:t>Toplantı tutanağı imzalanmasından veya görüşmelerin uzlaşmazlıkla sonuçlandığının tespit tutanağı ile belirlenmesinden itibaren üç işgünü içerisinde sözleşmenin ilgili bölümlerini imzalamaya yetkili olanlar tarafından imzalamaya yetkili oldukları bölümler için </a:t>
            </a:r>
            <a:r>
              <a:rPr lang="tr-TR" b="1" dirty="0" smtClean="0"/>
              <a:t>Kamu Görevlileri Hakem Kuruluna başvurulabilir.</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Kamu Görevlileri Hakem Kurulu</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Kamu Görevlileri Hakem Kurulu her toplu sözleşme dönemi için;</a:t>
            </a:r>
          </a:p>
          <a:p>
            <a:r>
              <a:rPr lang="tr-TR" dirty="0" smtClean="0"/>
              <a:t>Yargıtay, Danıştay ve Sayıştay Başkan, Başkanvekili, Başkan Yardımcısı veya Daire Başkanları arasından Bakanlar Kurulunca Başkan olarak seçilecek bir üye,</a:t>
            </a:r>
          </a:p>
          <a:p>
            <a:r>
              <a:rPr lang="tr-TR" dirty="0" smtClean="0"/>
              <a:t>Kamu İşveren Heyeti Başkanınca Kalkınma Bakanlığı, Maliye Bakanlığı, Hazine Müsteşarlığı ve Devlet Personel Başkanlığından görevlendirilecek birer üye,</a:t>
            </a:r>
          </a:p>
          <a:p>
            <a:r>
              <a:rPr lang="tr-TR" dirty="0" smtClean="0"/>
              <a:t>Bağlı sendikaların üye sayısı itibarıyla en fazla üyeye sahip konfederasyon tarafından belirlenecek iki, bağlı sendikaların üye sayısı açısından ikinci ve üçüncü sırada bulunan konfederasyonlardan birer üye,</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Kamu Görevlileri Hakem Kurulu</a:t>
            </a:r>
            <a:endParaRPr lang="tr-TR" dirty="0"/>
          </a:p>
        </p:txBody>
      </p:sp>
      <p:sp>
        <p:nvSpPr>
          <p:cNvPr id="3" name="2 İçerik Yer Tutucusu"/>
          <p:cNvSpPr>
            <a:spLocks noGrp="1"/>
          </p:cNvSpPr>
          <p:nvPr>
            <p:ph idx="1"/>
          </p:nvPr>
        </p:nvSpPr>
        <p:spPr>
          <a:xfrm>
            <a:off x="1071538" y="1447800"/>
            <a:ext cx="7862150" cy="4800600"/>
          </a:xfrm>
        </p:spPr>
        <p:txBody>
          <a:bodyPr>
            <a:normAutofit fontScale="85000" lnSpcReduction="20000"/>
          </a:bodyPr>
          <a:lstStyle/>
          <a:p>
            <a:pPr algn="just"/>
            <a:r>
              <a:rPr lang="tr-TR" dirty="0" smtClean="0"/>
              <a:t>Üniversitelerin kamu yönetimi, iş hukuku, kamu maliyesi, çalışma ekonomisi, iktisat ve işletme bilim dallarından en az Doçent unvanını taşıyanlar arasından Bakanlar Kurulunca seçilecek bir üye,</a:t>
            </a:r>
          </a:p>
          <a:p>
            <a:pPr algn="just"/>
            <a:r>
              <a:rPr lang="tr-TR" dirty="0" smtClean="0"/>
              <a:t>Bağlı sendikaların üye sayısı itibarıyla en fazla üyeye sahip konfederasyon tarafından üç, bağlı sendikaların üye sayısı açısından ikinci ve üçüncü sırada bulunan konfederasyonlar tarafından ikişer olmak üzere yukarıda belirtilen bilim dallarından en az Doçent unvanını taşımak kaydıyla, önerilecek toplam yedi öğretim üyesi arasından Bakanlar Kurulunca seçilecek bir üye,</a:t>
            </a:r>
          </a:p>
          <a:p>
            <a:pPr algn="just"/>
            <a:r>
              <a:rPr lang="tr-TR" dirty="0" smtClean="0"/>
              <a:t>olmak üzere </a:t>
            </a:r>
            <a:r>
              <a:rPr lang="tr-TR" b="1" dirty="0" err="1" smtClean="0"/>
              <a:t>onbir</a:t>
            </a:r>
            <a:r>
              <a:rPr lang="tr-TR" b="1" dirty="0" smtClean="0"/>
              <a:t> üyeden oluşur.</a:t>
            </a:r>
          </a:p>
          <a:p>
            <a:pPr>
              <a:buNone/>
            </a:pP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Kamu Görevlileri Hakem Kurulu</a:t>
            </a:r>
            <a:endParaRPr lang="tr-TR" dirty="0"/>
          </a:p>
        </p:txBody>
      </p:sp>
      <p:sp>
        <p:nvSpPr>
          <p:cNvPr id="3" name="2 İçerik Yer Tutucusu"/>
          <p:cNvSpPr>
            <a:spLocks noGrp="1"/>
          </p:cNvSpPr>
          <p:nvPr>
            <p:ph idx="1"/>
          </p:nvPr>
        </p:nvSpPr>
        <p:spPr>
          <a:xfrm>
            <a:off x="1071538" y="1447800"/>
            <a:ext cx="7862150" cy="4800600"/>
          </a:xfrm>
        </p:spPr>
        <p:txBody>
          <a:bodyPr>
            <a:normAutofit fontScale="85000" lnSpcReduction="20000"/>
          </a:bodyPr>
          <a:lstStyle/>
          <a:p>
            <a:pPr algn="just"/>
            <a:r>
              <a:rPr lang="tr-TR" dirty="0" smtClean="0"/>
              <a:t>Kamu Görevlileri Hakem Kurulu, tarafların </a:t>
            </a:r>
            <a:r>
              <a:rPr lang="tr-TR" b="1" dirty="0" smtClean="0"/>
              <a:t>başvuru tarihinden itibaren beş gün içinde kararını verir</a:t>
            </a:r>
            <a:r>
              <a:rPr lang="tr-TR" dirty="0" smtClean="0"/>
              <a:t>.</a:t>
            </a:r>
          </a:p>
          <a:p>
            <a:pPr algn="just"/>
            <a:r>
              <a:rPr lang="tr-TR" dirty="0" smtClean="0"/>
              <a:t>Kamu Görevlileri Hakem Kurulu, toplantıya katılanların çoğunluğu ile karar alır. Kurul üyeleri çekimser oy kullanamazlar. Oyların eşitliği halinde Başkanın bulunduğu taraf çoğunluğu sağlamış sayılır.</a:t>
            </a:r>
          </a:p>
          <a:p>
            <a:pPr algn="just"/>
            <a:r>
              <a:rPr lang="tr-TR" dirty="0" smtClean="0"/>
              <a:t>Karara katılmayan üyeler, ayrı ayrı veya birlikte, karşı oy şerhini ve gerekçesini tutanağa yazdırır.</a:t>
            </a:r>
          </a:p>
          <a:p>
            <a:pPr algn="just"/>
            <a:r>
              <a:rPr lang="tr-TR" b="1" dirty="0" smtClean="0"/>
              <a:t>Kurul kararları kesindir ve toplu sözleşme hükmündedir</a:t>
            </a:r>
            <a:r>
              <a:rPr lang="tr-TR" dirty="0" smtClean="0"/>
              <a:t>.</a:t>
            </a:r>
          </a:p>
          <a:p>
            <a:pPr algn="just"/>
            <a:r>
              <a:rPr lang="tr-TR" dirty="0" smtClean="0"/>
              <a:t>Kurul kararları taraflara üç gün içerisinde yazılı olarak bildirilir ve Resmî Gazetede yayımlanır.</a:t>
            </a:r>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Tarihçe</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Türkiye’de kamu yönetimi alanında işçi niteliği taşımayan kamu görevlilerinin </a:t>
            </a:r>
            <a:r>
              <a:rPr lang="tr-TR" b="1" dirty="0" smtClean="0"/>
              <a:t>sendikalaşma süreci 1961 Anayasası ile başlamıştır</a:t>
            </a:r>
            <a:r>
              <a:rPr lang="tr-TR" dirty="0" smtClean="0"/>
              <a:t>. </a:t>
            </a:r>
          </a:p>
          <a:p>
            <a:pPr algn="just"/>
            <a:r>
              <a:rPr lang="tr-TR" dirty="0" smtClean="0"/>
              <a:t>Anayasa, kamu görevlilerinin sendikal haklarının kanunla düzenleneceğini öngörmüş ve buna dayanılarak </a:t>
            </a:r>
            <a:r>
              <a:rPr lang="tr-TR" b="1" dirty="0" smtClean="0"/>
              <a:t>8 Haziran 1965’de yürürlüğe konulan 624 sayılı Devlet Personeli Sendikaları Kanunu ile memur sendikaları kurulmuştu.</a:t>
            </a:r>
            <a:r>
              <a:rPr lang="tr-TR" dirty="0" smtClean="0"/>
              <a:t>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Tarihçe</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624 sayılı Kanunun 1 inci maddesinde </a:t>
            </a:r>
            <a:r>
              <a:rPr lang="tr-TR" b="1" dirty="0" smtClean="0"/>
              <a:t>işçi niteliğinde olmayan, kamu hizmeti gören</a:t>
            </a:r>
            <a:r>
              <a:rPr lang="tr-TR" dirty="0" smtClean="0"/>
              <a:t> personelin sendika kurabileceği belirtilmiş bu hükme dayanılarak 1965 yılında 202 personel sendikası kurulmuş, bu sayı 1967’de 383’e, 1971 başında da 483’e çıkmıştır. </a:t>
            </a:r>
          </a:p>
          <a:p>
            <a:pPr algn="just"/>
            <a:r>
              <a:rPr lang="tr-TR" dirty="0" smtClean="0"/>
              <a:t>Ancak kamu görevlileri sendikalarının ömrü pek uzun olmamış, </a:t>
            </a:r>
            <a:r>
              <a:rPr lang="tr-TR" b="1" dirty="0" smtClean="0"/>
              <a:t>1971 yılında </a:t>
            </a:r>
            <a:r>
              <a:rPr lang="tr-TR" dirty="0" smtClean="0"/>
              <a:t>Anayasanın 46 </a:t>
            </a:r>
            <a:r>
              <a:rPr lang="tr-TR" dirty="0" err="1" smtClean="0"/>
              <a:t>ncı</a:t>
            </a:r>
            <a:r>
              <a:rPr lang="tr-TR" dirty="0" smtClean="0"/>
              <a:t> maddesi değiştirilmiş, arkasından 624 sayılı Kanun yürürlükten kaldırılarak </a:t>
            </a:r>
            <a:r>
              <a:rPr lang="tr-TR" b="1" dirty="0" smtClean="0"/>
              <a:t>işçi dışında kalan kamu görevlilerinin sendikacılığına son verilmiştir</a:t>
            </a:r>
            <a:r>
              <a:rPr lang="tr-TR" dirty="0" smtClean="0"/>
              <a:t>.</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Tarihçe</a:t>
            </a:r>
            <a:endParaRPr lang="tr-TR" dirty="0"/>
          </a:p>
        </p:txBody>
      </p:sp>
      <p:sp>
        <p:nvSpPr>
          <p:cNvPr id="3" name="2 İçerik Yer Tutucusu"/>
          <p:cNvSpPr>
            <a:spLocks noGrp="1"/>
          </p:cNvSpPr>
          <p:nvPr>
            <p:ph idx="1"/>
          </p:nvPr>
        </p:nvSpPr>
        <p:spPr>
          <a:xfrm>
            <a:off x="1071538" y="1447800"/>
            <a:ext cx="7862150" cy="4800600"/>
          </a:xfrm>
        </p:spPr>
        <p:txBody>
          <a:bodyPr>
            <a:normAutofit fontScale="85000" lnSpcReduction="10000"/>
          </a:bodyPr>
          <a:lstStyle/>
          <a:p>
            <a:pPr algn="just"/>
            <a:r>
              <a:rPr lang="tr-TR" dirty="0" smtClean="0"/>
              <a:t>1981 Anayasasının </a:t>
            </a:r>
            <a:r>
              <a:rPr lang="tr-TR" dirty="0" smtClean="0"/>
              <a:t>51. </a:t>
            </a:r>
            <a:r>
              <a:rPr lang="tr-TR" dirty="0" smtClean="0"/>
              <a:t>maddesinde işçilerin ve işverenlerin sendika kurma hakkına sahip oldukları belirtilmiş fakat memur ve diğer kamu görevlilerinin sendika kurma hakkından söz edilmemiştir. </a:t>
            </a:r>
          </a:p>
          <a:p>
            <a:pPr algn="just"/>
            <a:r>
              <a:rPr lang="tr-TR" dirty="0" smtClean="0"/>
              <a:t>Bu dönemde bir taraftan </a:t>
            </a:r>
            <a:r>
              <a:rPr lang="tr-TR" b="1" dirty="0" smtClean="0"/>
              <a:t>Anayasada açıkça memurların sendika kurabileceğine ilişkin hüküm bulunmadığı iddiasıyla memur sendikacılığının mümkün olamayacağı</a:t>
            </a:r>
            <a:r>
              <a:rPr lang="tr-TR" dirty="0" smtClean="0"/>
              <a:t> savunulurken diğer taraftan Anayasada açık bir yasak olmayan konuda yasal düzenleme yapılmasına engel bulunmadığı savıyla işçi dışında kalan kamu görevlilerinin sendika kurabileceği dile getirilmiştir.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Tarihçe</a:t>
            </a:r>
            <a:endParaRPr lang="tr-TR" dirty="0"/>
          </a:p>
        </p:txBody>
      </p:sp>
      <p:sp>
        <p:nvSpPr>
          <p:cNvPr id="3" name="2 İçerik Yer Tutucusu"/>
          <p:cNvSpPr>
            <a:spLocks noGrp="1"/>
          </p:cNvSpPr>
          <p:nvPr>
            <p:ph idx="1"/>
          </p:nvPr>
        </p:nvSpPr>
        <p:spPr>
          <a:xfrm>
            <a:off x="1071538" y="1447800"/>
            <a:ext cx="7862150" cy="4800600"/>
          </a:xfrm>
        </p:spPr>
        <p:txBody>
          <a:bodyPr/>
          <a:lstStyle/>
          <a:p>
            <a:pPr algn="just"/>
            <a:r>
              <a:rPr lang="tr-TR" dirty="0" smtClean="0"/>
              <a:t>Bu tartışmalar sürerken </a:t>
            </a:r>
            <a:r>
              <a:rPr lang="tr-TR" b="1" dirty="0" smtClean="0"/>
              <a:t>Danıştay </a:t>
            </a:r>
            <a:r>
              <a:rPr lang="tr-TR" dirty="0" smtClean="0"/>
              <a:t>10. Dairesi Kasım 1992’de aldığı bir kararla, İçişleri Bakanlığı’nın memurların sendika kurmalarını yasaklayan genelgesini temel hak ve özgürlükler kapsamındaki </a:t>
            </a:r>
            <a:r>
              <a:rPr lang="tr-TR" b="1" dirty="0" smtClean="0"/>
              <a:t>bir hakkın Anayasa’da yer almadığı gerekçesiyle kullanılmasının engellenemeyeceğini ileri sürerek iptal etmiştir.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1538" y="274638"/>
            <a:ext cx="7862150" cy="1143000"/>
          </a:xfrm>
        </p:spPr>
        <p:txBody>
          <a:bodyPr/>
          <a:lstStyle/>
          <a:p>
            <a:r>
              <a:rPr lang="tr-TR" dirty="0" smtClean="0"/>
              <a:t>Tarihçe</a:t>
            </a:r>
            <a:endParaRPr lang="tr-TR" dirty="0"/>
          </a:p>
        </p:txBody>
      </p:sp>
      <p:sp>
        <p:nvSpPr>
          <p:cNvPr id="3" name="2 İçerik Yer Tutucusu"/>
          <p:cNvSpPr>
            <a:spLocks noGrp="1"/>
          </p:cNvSpPr>
          <p:nvPr>
            <p:ph idx="1"/>
          </p:nvPr>
        </p:nvSpPr>
        <p:spPr>
          <a:xfrm>
            <a:off x="1214414" y="1447800"/>
            <a:ext cx="7719274" cy="4800600"/>
          </a:xfrm>
        </p:spPr>
        <p:txBody>
          <a:bodyPr>
            <a:normAutofit fontScale="92500"/>
          </a:bodyPr>
          <a:lstStyle/>
          <a:p>
            <a:pPr algn="just"/>
            <a:r>
              <a:rPr lang="tr-TR" dirty="0" smtClean="0"/>
              <a:t>2000’li yıllara gelindiğinde bu tartışmalar sona ermiş ve </a:t>
            </a:r>
            <a:r>
              <a:rPr lang="tr-TR" b="1" dirty="0" smtClean="0"/>
              <a:t>25/06/2001 tarihli ve 4688 </a:t>
            </a:r>
            <a:r>
              <a:rPr lang="tr-TR" dirty="0" smtClean="0"/>
              <a:t>sayılı Kamu Görevlileri Sendikaları Kanunu yürürlüğe konularak </a:t>
            </a:r>
            <a:r>
              <a:rPr lang="tr-TR" b="1" dirty="0" smtClean="0"/>
              <a:t>kamu görevlileri sendikacılığı yasal zemine</a:t>
            </a:r>
            <a:r>
              <a:rPr lang="tr-TR" dirty="0" smtClean="0"/>
              <a:t> kavuşturulmuştur.</a:t>
            </a:r>
          </a:p>
          <a:p>
            <a:pPr algn="just"/>
            <a:r>
              <a:rPr lang="tr-TR" dirty="0" smtClean="0"/>
              <a:t>Kamu çalışanlarına toplu sözleşme hakkı tanınmasından sonra 2012 yılında 4688 sayılı Kanunun adı Kamu Görevlileri Sendikaları ve Toplu Sözleşme Kanunu biçiminde değiştirilerek bugünkü adını almıştır.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Tanım ve Kapsam</a:t>
            </a:r>
            <a:endParaRPr lang="tr-TR" dirty="0"/>
          </a:p>
        </p:txBody>
      </p:sp>
      <p:sp>
        <p:nvSpPr>
          <p:cNvPr id="3" name="2 İçerik Yer Tutucusu"/>
          <p:cNvSpPr>
            <a:spLocks noGrp="1"/>
          </p:cNvSpPr>
          <p:nvPr>
            <p:ph idx="1"/>
          </p:nvPr>
        </p:nvSpPr>
        <p:spPr>
          <a:xfrm>
            <a:off x="1142976" y="1447800"/>
            <a:ext cx="7790712" cy="4800600"/>
          </a:xfrm>
        </p:spPr>
        <p:txBody>
          <a:bodyPr>
            <a:normAutofit fontScale="85000" lnSpcReduction="20000"/>
          </a:bodyPr>
          <a:lstStyle/>
          <a:p>
            <a:pPr algn="just"/>
            <a:r>
              <a:rPr lang="tr-TR" dirty="0" smtClean="0"/>
              <a:t>4688 sayılı Kanunun, </a:t>
            </a:r>
            <a:r>
              <a:rPr lang="tr-TR" b="1" dirty="0" smtClean="0"/>
              <a:t>devletin veya diğer kamu tüzel kişilerinin yürütmekle görevli oldukları kamu hizmetlerinin görüldüğü</a:t>
            </a:r>
            <a:r>
              <a:rPr lang="tr-TR" dirty="0" smtClean="0"/>
              <a:t>:</a:t>
            </a:r>
          </a:p>
          <a:p>
            <a:pPr algn="just"/>
            <a:r>
              <a:rPr lang="tr-TR" dirty="0" smtClean="0"/>
              <a:t> genel, katma ve özel bütçeli idarelerde, </a:t>
            </a:r>
          </a:p>
          <a:p>
            <a:pPr algn="just"/>
            <a:r>
              <a:rPr lang="tr-TR" dirty="0" smtClean="0"/>
              <a:t>il özel idareleri ve belediyeler ile bunlara bağlı kuruluşlarda kamu iktisadî teşebbüslerinde, </a:t>
            </a:r>
          </a:p>
          <a:p>
            <a:pPr algn="just"/>
            <a:r>
              <a:rPr lang="tr-TR" dirty="0" smtClean="0"/>
              <a:t>özel kanunlarla veya özel kanunların verdiği yetkiye dayanarak kurulan banka ve teşekküller ile bunlara bağlı kuruluşlarda, </a:t>
            </a:r>
          </a:p>
          <a:p>
            <a:pPr algn="just"/>
            <a:r>
              <a:rPr lang="tr-TR" dirty="0" smtClean="0"/>
              <a:t>diğer kamu kurum veya kuruluşlarında,</a:t>
            </a:r>
          </a:p>
          <a:p>
            <a:pPr algn="just"/>
            <a:r>
              <a:rPr lang="tr-TR" b="1" dirty="0" smtClean="0"/>
              <a:t>işçi statüsü dışında çalışan kamu görevlileri </a:t>
            </a:r>
            <a:r>
              <a:rPr lang="tr-TR" dirty="0" smtClean="0"/>
              <a:t>hakkında uygulanması kurala bağlanmıştır. </a:t>
            </a:r>
          </a:p>
          <a:p>
            <a:pPr algn="just"/>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Tanım ve Kapsam</a:t>
            </a:r>
            <a:endParaRPr lang="tr-TR" dirty="0"/>
          </a:p>
        </p:txBody>
      </p:sp>
      <p:sp>
        <p:nvSpPr>
          <p:cNvPr id="3" name="2 İçerik Yer Tutucusu"/>
          <p:cNvSpPr>
            <a:spLocks noGrp="1"/>
          </p:cNvSpPr>
          <p:nvPr>
            <p:ph idx="1"/>
          </p:nvPr>
        </p:nvSpPr>
        <p:spPr>
          <a:xfrm>
            <a:off x="1142976" y="1447800"/>
            <a:ext cx="7790712" cy="4800600"/>
          </a:xfrm>
        </p:spPr>
        <p:txBody>
          <a:bodyPr/>
          <a:lstStyle/>
          <a:p>
            <a:pPr algn="just"/>
            <a:r>
              <a:rPr lang="tr-TR" dirty="0" smtClean="0"/>
              <a:t>Kapsamın belirlenmesinde </a:t>
            </a:r>
            <a:r>
              <a:rPr lang="tr-TR" b="1" dirty="0" smtClean="0"/>
              <a:t>iki temel ölçüt </a:t>
            </a:r>
            <a:r>
              <a:rPr lang="tr-TR" dirty="0" smtClean="0"/>
              <a:t>esas alınmıştır: </a:t>
            </a:r>
          </a:p>
          <a:p>
            <a:pPr algn="just"/>
            <a:r>
              <a:rPr lang="tr-TR" dirty="0" smtClean="0"/>
              <a:t>Devletin veya diğer kamu tüzel kişilerinin yürütmekle görevli oldukları </a:t>
            </a:r>
            <a:r>
              <a:rPr lang="tr-TR" b="1" dirty="0" smtClean="0"/>
              <a:t>kamu hizmetlerinin görüldüğü bir kurumda </a:t>
            </a:r>
            <a:r>
              <a:rPr lang="tr-TR" dirty="0" smtClean="0"/>
              <a:t>çalışıyor olmak, </a:t>
            </a:r>
          </a:p>
          <a:p>
            <a:pPr algn="just"/>
            <a:r>
              <a:rPr lang="tr-TR" dirty="0" smtClean="0"/>
              <a:t>bu kurumlarda </a:t>
            </a:r>
            <a:r>
              <a:rPr lang="tr-TR" b="1" dirty="0" smtClean="0"/>
              <a:t>işçi statüsü dışında </a:t>
            </a:r>
            <a:r>
              <a:rPr lang="tr-TR" dirty="0" smtClean="0"/>
              <a:t>çalışıyor olmak.</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TotalTime>
  <Words>1470</Words>
  <Application>Microsoft Office PowerPoint</Application>
  <PresentationFormat>Ekran Gösterisi (4:3)</PresentationFormat>
  <Paragraphs>131</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Ofis Teması</vt:lpstr>
      <vt:lpstr>Kamu Emeğinin Örgütlenmesi</vt:lpstr>
      <vt:lpstr>Tarihçe</vt:lpstr>
      <vt:lpstr>Tarihçe</vt:lpstr>
      <vt:lpstr>Tarihçe</vt:lpstr>
      <vt:lpstr>Tarihçe</vt:lpstr>
      <vt:lpstr>Tarihçe</vt:lpstr>
      <vt:lpstr>Tarihçe</vt:lpstr>
      <vt:lpstr>Tanım ve Kapsam</vt:lpstr>
      <vt:lpstr>Tanım ve Kapsam</vt:lpstr>
      <vt:lpstr>Tanımlar</vt:lpstr>
      <vt:lpstr>Tanımlar</vt:lpstr>
      <vt:lpstr>Tanımlar</vt:lpstr>
      <vt:lpstr>Sendika Hizmet Kolları</vt:lpstr>
      <vt:lpstr>Sendika kurulması ve üyelik</vt:lpstr>
      <vt:lpstr>Sendika üyesi olamayacaklar</vt:lpstr>
      <vt:lpstr>Sendika üyesi olamayacaklar</vt:lpstr>
      <vt:lpstr>Sendika ve konfederasyonlar için yasaklar</vt:lpstr>
      <vt:lpstr>Toplu Sözleşme</vt:lpstr>
      <vt:lpstr>Toplu Sözleşme</vt:lpstr>
      <vt:lpstr>Toplu sözleşme</vt:lpstr>
      <vt:lpstr>Toplu sözleşme tarafları</vt:lpstr>
      <vt:lpstr>Kamu İşveren Heyeti</vt:lpstr>
      <vt:lpstr>Kamu Görevlileri Sendikaları Heyeti</vt:lpstr>
      <vt:lpstr>Toplu sözleşme görüşmeleri</vt:lpstr>
      <vt:lpstr>Toplu sözleşme görüşmeleri</vt:lpstr>
      <vt:lpstr>Uyuşmazlık hali</vt:lpstr>
      <vt:lpstr>Kamu Görevlileri Hakem Kurulu</vt:lpstr>
      <vt:lpstr>Kamu Görevlileri Hakem Kurulu</vt:lpstr>
      <vt:lpstr>Kamu Görevlileri Hakem Kurulu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aa</dc:creator>
  <cp:lastModifiedBy>Ipek Ozkal Sayan</cp:lastModifiedBy>
  <cp:revision>31</cp:revision>
  <dcterms:created xsi:type="dcterms:W3CDTF">2014-12-11T18:46:04Z</dcterms:created>
  <dcterms:modified xsi:type="dcterms:W3CDTF">2017-11-21T08:35:18Z</dcterms:modified>
</cp:coreProperties>
</file>