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16" r:id="rId2"/>
  </p:sldMasterIdLst>
  <p:notesMasterIdLst>
    <p:notesMasterId r:id="rId12"/>
  </p:notesMasterIdLst>
  <p:sldIdLst>
    <p:sldId id="401" r:id="rId3"/>
    <p:sldId id="463" r:id="rId4"/>
    <p:sldId id="470" r:id="rId5"/>
    <p:sldId id="471" r:id="rId6"/>
    <p:sldId id="472" r:id="rId7"/>
    <p:sldId id="473" r:id="rId8"/>
    <p:sldId id="474" r:id="rId9"/>
    <p:sldId id="476" r:id="rId10"/>
    <p:sldId id="4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53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7DA3-D7A8-43A2-8527-2FD6EA2B4C1F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261-F312-485C-8D18-44C3D51DE1BA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6512-C6CF-4356-B033-0181E580793A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15DA-4383-4F05-9971-F3410979A0A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9472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E32-CE33-4B0D-B4D1-5FAAA3C4D6F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6536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965-2498-4FAE-BB4C-D6F563B9C80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72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2685-1847-459B-88AB-FC00A7386B1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5586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602-69D5-4295-90AC-A5183266967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3468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488A-19FC-4FD2-AA95-CE7550F41A8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18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61FB-1389-4037-893E-565D7CE1924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80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7649-3DDC-4391-AF3A-AFD22CCD630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433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5D9-4907-4F14-AE2E-66C2D635785A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3A5F-F4D4-44AB-9619-1BE88A33E30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65253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1C8C-DAAF-489E-AB4F-24E41A25445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43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727-CEA8-43B2-9492-53EB22AA5A6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5386-3E77-4C2D-A4A9-BBD7989B0A75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0BA-0BC7-468C-8134-625514405631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6EA4-5F13-4A2A-9FB0-5DA00CD73DAF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C18F-7C90-447D-B10A-1F8A60E91A3A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E90-8214-49FE-9558-2E096A063DE7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F18-B9F4-4565-B32F-E4BE7597DE09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5EC-427D-4123-B231-9B816211F914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5CD6-69AA-4D25-B115-5060DA0B6BB0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60B7BF-4809-40C2-B18F-41794A8A8487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7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Beşinci Hafta: </a:t>
            </a:r>
          </a:p>
          <a:p>
            <a:pPr lvl="0"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Çocuğun beslenmesinde ana-babanın rolü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136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044337"/>
          </a:xfrm>
        </p:spPr>
        <p:txBody>
          <a:bodyPr>
            <a:normAutofit fontScale="90000"/>
          </a:bodyPr>
          <a:lstStyle/>
          <a:p>
            <a:r>
              <a:rPr lang="tr-TR" sz="9600" dirty="0" smtClean="0">
                <a:solidFill>
                  <a:srgbClr val="0070C0"/>
                </a:solidFill>
              </a:rPr>
              <a:t/>
            </a:r>
            <a:br>
              <a:rPr lang="tr-TR" sz="9600" dirty="0" smtClean="0">
                <a:solidFill>
                  <a:srgbClr val="0070C0"/>
                </a:solidFill>
              </a:rPr>
            </a:br>
            <a:r>
              <a:rPr lang="tr-TR" sz="9600" dirty="0" smtClean="0">
                <a:solidFill>
                  <a:srgbClr val="0070C0"/>
                </a:solidFill>
              </a:rPr>
              <a:t>Beslenme</a:t>
            </a:r>
            <a:br>
              <a:rPr lang="tr-TR" sz="9600" dirty="0" smtClean="0">
                <a:solidFill>
                  <a:srgbClr val="0070C0"/>
                </a:solidFill>
              </a:rPr>
            </a:br>
            <a:r>
              <a:rPr lang="tr-TR" sz="5400" dirty="0">
                <a:solidFill>
                  <a:srgbClr val="FF0000"/>
                </a:solidFill>
              </a:rPr>
              <a:t/>
            </a:r>
            <a:br>
              <a:rPr lang="tr-TR" sz="5400" dirty="0">
                <a:solidFill>
                  <a:srgbClr val="FF0000"/>
                </a:solidFill>
              </a:rPr>
            </a:br>
            <a:r>
              <a:rPr lang="tr-TR" sz="5400" dirty="0"/>
              <a:t>Can boğazdan gelir,</a:t>
            </a:r>
            <a:br>
              <a:rPr lang="tr-TR" sz="5400" dirty="0"/>
            </a:br>
            <a:r>
              <a:rPr lang="tr-TR" sz="5400" dirty="0"/>
              <a:t>boğazdan gider</a:t>
            </a:r>
            <a:endParaRPr lang="tr-TR" sz="5400" i="1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88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Araştırma bulgularına göre ..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Obezite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okul çocuklarının önemli bir sorunudur, </a:t>
            </a:r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Öğrencilerin </a:t>
            </a:r>
            <a:r>
              <a:rPr lang="tr-TR" dirty="0">
                <a:solidFill>
                  <a:srgbClr val="0070C0"/>
                </a:solidFill>
              </a:rPr>
              <a:t>önemli ölçüde sağlıksız beslenme alışkanlıklarına sahiptir</a:t>
            </a:r>
            <a:r>
              <a:rPr lang="tr-TR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Öğle </a:t>
            </a:r>
            <a:r>
              <a:rPr lang="tr-TR" dirty="0">
                <a:solidFill>
                  <a:srgbClr val="0070C0"/>
                </a:solidFill>
              </a:rPr>
              <a:t>yemekleri sıklıkla okul yemekhanesi dışında </a:t>
            </a:r>
            <a:r>
              <a:rPr lang="tr-TR" dirty="0" smtClean="0">
                <a:solidFill>
                  <a:srgbClr val="0070C0"/>
                </a:solidFill>
              </a:rPr>
              <a:t>yenmektedir,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Okul </a:t>
            </a:r>
            <a:r>
              <a:rPr lang="tr-TR" dirty="0">
                <a:solidFill>
                  <a:srgbClr val="0070C0"/>
                </a:solidFill>
              </a:rPr>
              <a:t>çağı çocuklarında zayıflık ve şişmanlık, demir yetersizliği anemisi, vitamin yetersizlikleri, iyot yetersizliği hastalıkları, diş çürükleri .. Beslenmeye bağlı yaygın hastalıklardır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09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764704"/>
            <a:ext cx="6840760" cy="5472608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09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0070C0"/>
                </a:solidFill>
              </a:rPr>
              <a:t>Yetersiz ve dengesiz beslenme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Besin öğelerinin vücudun gereksinmesi düzeyinde alınmaması yetersiz beslenmedir,</a:t>
            </a:r>
          </a:p>
          <a:p>
            <a:r>
              <a:rPr lang="tr-TR" dirty="0" smtClean="0"/>
              <a:t>Beslenmenin gereğinden </a:t>
            </a:r>
            <a:r>
              <a:rPr lang="tr-TR" dirty="0"/>
              <a:t>çok </a:t>
            </a:r>
            <a:r>
              <a:rPr lang="tr-TR" dirty="0" smtClean="0"/>
              <a:t>alınan birkaç besin çeşidine bağlı olması da </a:t>
            </a:r>
            <a:r>
              <a:rPr lang="tr-TR" dirty="0"/>
              <a:t>dengesiz beslenmedir.</a:t>
            </a:r>
          </a:p>
          <a:p>
            <a:r>
              <a:rPr lang="tr-TR" dirty="0" smtClean="0"/>
              <a:t>Yetersiz ve dengesiz beslenme durumunda fiziksel gelişiminin </a:t>
            </a:r>
            <a:r>
              <a:rPr lang="tr-TR" dirty="0" err="1" smtClean="0"/>
              <a:t>yanısıra</a:t>
            </a:r>
            <a:r>
              <a:rPr lang="tr-TR" dirty="0" smtClean="0"/>
              <a:t>,</a:t>
            </a:r>
          </a:p>
          <a:p>
            <a:r>
              <a:rPr lang="tr-TR" dirty="0" smtClean="0"/>
              <a:t>Zeka gelişiminin ve öğrenme yeteneklerinin de olumsuz yönde etkilendiği görülmektedir.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15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Yetersiz ve dengesiz beslenmenin zararları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2459865"/>
            <a:ext cx="10972800" cy="366629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Birçok hastalığın (beriberi, </a:t>
            </a:r>
            <a:r>
              <a:rPr lang="tr-TR" dirty="0" err="1" smtClean="0">
                <a:solidFill>
                  <a:srgbClr val="0070C0"/>
                </a:solidFill>
              </a:rPr>
              <a:t>pellegra</a:t>
            </a:r>
            <a:r>
              <a:rPr lang="tr-TR" dirty="0" smtClean="0">
                <a:solidFill>
                  <a:srgbClr val="0070C0"/>
                </a:solidFill>
              </a:rPr>
              <a:t>, </a:t>
            </a:r>
            <a:r>
              <a:rPr lang="tr-TR" dirty="0" err="1" smtClean="0">
                <a:solidFill>
                  <a:srgbClr val="0070C0"/>
                </a:solidFill>
              </a:rPr>
              <a:t>skorbüt</a:t>
            </a:r>
            <a:r>
              <a:rPr lang="tr-TR" dirty="0" smtClean="0">
                <a:solidFill>
                  <a:srgbClr val="0070C0"/>
                </a:solidFill>
              </a:rPr>
              <a:t>, </a:t>
            </a:r>
            <a:r>
              <a:rPr lang="tr-TR" dirty="0" err="1" smtClean="0">
                <a:solidFill>
                  <a:srgbClr val="0070C0"/>
                </a:solidFill>
              </a:rPr>
              <a:t>marasmus</a:t>
            </a:r>
            <a:r>
              <a:rPr lang="tr-TR" dirty="0" smtClean="0">
                <a:solidFill>
                  <a:srgbClr val="0070C0"/>
                </a:solidFill>
              </a:rPr>
              <a:t>, raşitizm gibi) doğrudan nedenidir,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Birçok hastalığın (</a:t>
            </a:r>
            <a:r>
              <a:rPr lang="tr-TR" dirty="0" err="1" smtClean="0">
                <a:solidFill>
                  <a:srgbClr val="0070C0"/>
                </a:solidFill>
              </a:rPr>
              <a:t>kızamak</a:t>
            </a:r>
            <a:r>
              <a:rPr lang="tr-TR" dirty="0" smtClean="0">
                <a:solidFill>
                  <a:srgbClr val="0070C0"/>
                </a:solidFill>
              </a:rPr>
              <a:t>, boğmaca, verem, ishal, bronşit gibi) kolay yerleşmesinde ve ağır seyretmesinde önemli rol oynar.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30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İlkokul çağı çocuklarının beslenmesi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3219718"/>
            <a:ext cx="10972800" cy="2906446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Hayvansal proteinin önemi,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İyotlu tuz eksikliğinin eksikliği,</a:t>
            </a:r>
          </a:p>
          <a:p>
            <a:r>
              <a:rPr lang="tr-TR" dirty="0" err="1" smtClean="0">
                <a:solidFill>
                  <a:srgbClr val="0070C0"/>
                </a:solidFill>
              </a:rPr>
              <a:t>Çölyak</a:t>
            </a:r>
            <a:r>
              <a:rPr lang="tr-TR" dirty="0" smtClean="0">
                <a:solidFill>
                  <a:srgbClr val="0070C0"/>
                </a:solidFill>
              </a:rPr>
              <a:t> ve </a:t>
            </a:r>
            <a:r>
              <a:rPr lang="tr-TR" dirty="0" err="1" smtClean="0">
                <a:solidFill>
                  <a:srgbClr val="0070C0"/>
                </a:solidFill>
              </a:rPr>
              <a:t>fenilketüniri</a:t>
            </a:r>
            <a:r>
              <a:rPr lang="tr-TR" dirty="0" smtClean="0">
                <a:solidFill>
                  <a:srgbClr val="0070C0"/>
                </a:solidFill>
              </a:rPr>
              <a:t> sorunları,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Bağırsak kurtları sorunu.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81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Yemek seçme ve yememenin psikolojik anlamı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078051"/>
            <a:ext cx="10363200" cy="2941748"/>
          </a:xfrm>
        </p:spPr>
        <p:txBody>
          <a:bodyPr>
            <a:normAutofit/>
          </a:bodyPr>
          <a:lstStyle/>
          <a:p>
            <a:r>
              <a:rPr lang="tr-TR" dirty="0" smtClean="0"/>
              <a:t>Bunalım belirtisi olabilir,</a:t>
            </a:r>
          </a:p>
          <a:p>
            <a:r>
              <a:rPr lang="tr-TR" dirty="0" smtClean="0"/>
              <a:t>Çocuğun öfkesinin ifadesi olabilir,</a:t>
            </a:r>
          </a:p>
          <a:p>
            <a:r>
              <a:rPr lang="tr-TR" dirty="0" smtClean="0"/>
              <a:t>Okula ilişkin bir korkunun sonucu olabilir,</a:t>
            </a:r>
          </a:p>
          <a:p>
            <a:r>
              <a:rPr lang="tr-TR" dirty="0" smtClean="0"/>
              <a:t>Çocuğun ilgi görme gereksinmesini gösterebilir,</a:t>
            </a:r>
          </a:p>
          <a:p>
            <a:r>
              <a:rPr lang="tr-TR" dirty="0" smtClean="0"/>
              <a:t>Bazı alerjik etkilere bağlı olabilir.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908720"/>
            <a:ext cx="6552728" cy="4680520"/>
          </a:xfrm>
          <a:prstGeom prst="rect">
            <a:avLst/>
          </a:prstGeom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224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261</Words>
  <Application>Microsoft Office PowerPoint</Application>
  <PresentationFormat>Geniş ekran</PresentationFormat>
  <Paragraphs>37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Hisse Senedi</vt:lpstr>
      <vt:lpstr>PowerPoint Sunusu</vt:lpstr>
      <vt:lpstr> Beslenme  Can boğazdan gelir, boğazdan gider</vt:lpstr>
      <vt:lpstr>Araştırma bulgularına göre ..</vt:lpstr>
      <vt:lpstr>PowerPoint Sunusu</vt:lpstr>
      <vt:lpstr>Yetersiz ve dengesiz beslenme</vt:lpstr>
      <vt:lpstr>Yetersiz ve dengesiz beslenmenin zararları</vt:lpstr>
      <vt:lpstr>İlkokul çağı çocuklarının beslenmesi</vt:lpstr>
      <vt:lpstr>Yemek seçme ve yememenin psikolojik anlamı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129</cp:revision>
  <dcterms:created xsi:type="dcterms:W3CDTF">2016-02-29T19:43:42Z</dcterms:created>
  <dcterms:modified xsi:type="dcterms:W3CDTF">2018-04-01T12:09:32Z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