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816" r:id="rId2"/>
  </p:sldMasterIdLst>
  <p:notesMasterIdLst>
    <p:notesMasterId r:id="rId12"/>
  </p:notesMasterIdLst>
  <p:sldIdLst>
    <p:sldId id="401" r:id="rId3"/>
    <p:sldId id="463" r:id="rId4"/>
    <p:sldId id="470" r:id="rId5"/>
    <p:sldId id="471" r:id="rId6"/>
    <p:sldId id="472" r:id="rId7"/>
    <p:sldId id="473" r:id="rId8"/>
    <p:sldId id="474" r:id="rId9"/>
    <p:sldId id="476" r:id="rId10"/>
    <p:sldId id="4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3CFD6B-7959-47A2-B35F-9BC3A42264C4}" type="datetimeFigureOut">
              <a:rPr lang="tr-TR" smtClean="0"/>
              <a:t>1.4.2018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C77E9F-B426-43E0-ABF1-C906BD23CB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9827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C77E9F-B426-43E0-ABF1-C906BD23CBAC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1538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D7DA3-D7A8-43A2-8527-2FD6EA2B4C1F}" type="datetime1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3204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3E261-F312-485C-8D18-44C3D51DE1BA}" type="datetime1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4169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6512-C6CF-4356-B033-0181E580793A}" type="datetime1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1309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13" name="12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715DA-4383-4F05-9971-F3410979A0A9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t>1.4.2018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Prof. Dr. Rıfat Miser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525EC617-A06E-4079-A59E-C8D78BCB585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Dikdörtgen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0" name="9 Dikdörtgen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10 Dikdörtgen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6694727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08E32-CE33-4B0D-B4D1-5FAAA3C4D6F2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t>1.4.2018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Prof. Dr. Rıfat Miser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EC617-A06E-4079-A59E-C8D78BCB585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2265367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10" name="9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F6965-2498-4FAE-BB4C-D6F563B9C80F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t>1.4.2018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Prof. Dr. Rıfat Miser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Dikdörtgen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7 Dikdörtgen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8 Dikdörtgen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525EC617-A06E-4079-A59E-C8D78BCB585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91723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D2685-1847-459B-88AB-FC00A7386B1C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t>1.4.2018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Prof. Dr. Rıfat Miser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EC617-A06E-4079-A59E-C8D78BCB585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2855860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71602-69D5-4295-90AC-A51832669673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t>1.4.2018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Prof. Dr. Rıfat Miser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EC617-A06E-4079-A59E-C8D78BCB585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10 İçerik Yer Tutucusu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8134683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5488A-19FC-4FD2-AA95-CE7550F41A8D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t>1.4.2018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Prof. Dr. Rıfat Miser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EC617-A06E-4079-A59E-C8D78BCB585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74187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261FB-1389-4037-893E-565D7CE1924E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t>1.4.2018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Prof. Dr. Rıfat Miser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EC617-A06E-4079-A59E-C8D78BCB585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16803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9" name="8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E7649-3DDC-4391-AF3A-AFD22CCD630F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t>1.4.2018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Prof. Dr. Rıfat Miser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EC617-A06E-4079-A59E-C8D78BCB585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374337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665D9-4907-4F14-AE2E-66C2D635785A}" type="datetime1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60486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B3A5F-F4D4-44AB-9619-1BE88A33E303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t>1.4.2018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Prof. Dr. Rıfat Miser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525EC617-A06E-4079-A59E-C8D78BCB585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10 Dikdörtgen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11 Dikdörtgen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12 Dikdörtgen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0652531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91C8C-DAAF-489E-AB4F-24E41A254453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t>1.4.2018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Prof. Dr. Rıfat Miser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EC617-A06E-4079-A59E-C8D78BCB585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74438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FA727-CEA8-43B2-9492-53EB22AA5A60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t>1.4.2018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Prof. Dr. Rıfat Miser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EC617-A06E-4079-A59E-C8D78BCB585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1378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F5386-3E77-4C2D-A4A9-BBD7989B0A75}" type="datetime1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4266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D30BA-0BC7-468C-8134-625514405631}" type="datetime1">
              <a:rPr lang="tr-TR" smtClean="0"/>
              <a:t>1.4.2018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9999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6EA4-5F13-4A2A-9FB0-5DA00CD73DAF}" type="datetime1">
              <a:rPr lang="tr-TR" smtClean="0"/>
              <a:t>1.4.2018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658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0C18F-7C90-447D-B10A-1F8A60E91A3A}" type="datetime1">
              <a:rPr lang="tr-TR" smtClean="0"/>
              <a:t>1.4.2018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0033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F2E90-8214-49FE-9558-2E096A063DE7}" type="datetime1">
              <a:rPr lang="tr-TR" smtClean="0"/>
              <a:t>1.4.2018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3366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62F18-B9F4-4565-B32F-E4BE7597DE09}" type="datetime1">
              <a:rPr lang="tr-TR" smtClean="0"/>
              <a:t>1.4.2018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932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AB5EC-427D-4123-B231-9B816211F914}" type="datetime1">
              <a:rPr lang="tr-TR" smtClean="0"/>
              <a:t>1.4.2018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7923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925CD6-69AA-4D25-B115-5060DA0B6BB0}" type="datetime1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7281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8" name="7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C60B7BF-4809-40C2-B18F-41794A8A8487}" type="datetime1">
              <a:rPr lang="tr-TR" smtClean="0"/>
              <a:t>1.4.2018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8753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7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8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579549" y="1893194"/>
            <a:ext cx="1007127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Beşinci Hafta: </a:t>
            </a:r>
          </a:p>
          <a:p>
            <a:pPr lvl="0" algn="ctr"/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Çocuğun beslenmesinde ana-babanın rolü</a:t>
            </a:r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71369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5044337"/>
          </a:xfrm>
        </p:spPr>
        <p:txBody>
          <a:bodyPr>
            <a:normAutofit fontScale="90000"/>
          </a:bodyPr>
          <a:lstStyle/>
          <a:p>
            <a:r>
              <a:rPr lang="tr-TR" sz="9600" dirty="0" smtClean="0">
                <a:solidFill>
                  <a:srgbClr val="0070C0"/>
                </a:solidFill>
              </a:rPr>
              <a:t/>
            </a:r>
            <a:br>
              <a:rPr lang="tr-TR" sz="9600" dirty="0" smtClean="0">
                <a:solidFill>
                  <a:srgbClr val="0070C0"/>
                </a:solidFill>
              </a:rPr>
            </a:br>
            <a:r>
              <a:rPr lang="tr-TR" sz="9600" dirty="0" smtClean="0">
                <a:solidFill>
                  <a:srgbClr val="0070C0"/>
                </a:solidFill>
              </a:rPr>
              <a:t>Beslenme</a:t>
            </a:r>
            <a:br>
              <a:rPr lang="tr-TR" sz="9600" dirty="0" smtClean="0">
                <a:solidFill>
                  <a:srgbClr val="0070C0"/>
                </a:solidFill>
              </a:rPr>
            </a:br>
            <a:r>
              <a:rPr lang="tr-TR" sz="5400" dirty="0">
                <a:solidFill>
                  <a:srgbClr val="FF0000"/>
                </a:solidFill>
              </a:rPr>
              <a:t/>
            </a:r>
            <a:br>
              <a:rPr lang="tr-TR" sz="5400" dirty="0">
                <a:solidFill>
                  <a:srgbClr val="FF0000"/>
                </a:solidFill>
              </a:rPr>
            </a:br>
            <a:r>
              <a:rPr lang="tr-TR" sz="5400" dirty="0"/>
              <a:t>Can boğazdan gelir,</a:t>
            </a:r>
            <a:br>
              <a:rPr lang="tr-TR" sz="5400" dirty="0"/>
            </a:br>
            <a:r>
              <a:rPr lang="tr-TR" sz="5400" dirty="0"/>
              <a:t>boğazdan gider</a:t>
            </a:r>
            <a:endParaRPr lang="tr-TR" sz="5400" i="1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Prof. Dr. Rıfat Miser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33888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Araştırma bulgularına göre ..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0070C0"/>
                </a:solidFill>
              </a:rPr>
              <a:t>Obezite</a:t>
            </a:r>
            <a:r>
              <a:rPr lang="tr-TR" dirty="0" smtClean="0">
                <a:solidFill>
                  <a:srgbClr val="0070C0"/>
                </a:solidFill>
              </a:rPr>
              <a:t> </a:t>
            </a:r>
            <a:r>
              <a:rPr lang="tr-TR" dirty="0">
                <a:solidFill>
                  <a:srgbClr val="0070C0"/>
                </a:solidFill>
              </a:rPr>
              <a:t>okul çocuklarının önemli bir sorunudur, </a:t>
            </a:r>
            <a:endParaRPr lang="tr-TR" dirty="0" smtClean="0">
              <a:solidFill>
                <a:srgbClr val="0070C0"/>
              </a:solidFill>
            </a:endParaRPr>
          </a:p>
          <a:p>
            <a:r>
              <a:rPr lang="tr-TR" dirty="0" smtClean="0">
                <a:solidFill>
                  <a:srgbClr val="0070C0"/>
                </a:solidFill>
              </a:rPr>
              <a:t>Öğrencilerin </a:t>
            </a:r>
            <a:r>
              <a:rPr lang="tr-TR" dirty="0">
                <a:solidFill>
                  <a:srgbClr val="0070C0"/>
                </a:solidFill>
              </a:rPr>
              <a:t>önemli ölçüde sağlıksız beslenme alışkanlıklarına sahiptir</a:t>
            </a:r>
            <a:r>
              <a:rPr lang="tr-TR" dirty="0" smtClean="0">
                <a:solidFill>
                  <a:srgbClr val="0070C0"/>
                </a:solidFill>
              </a:rPr>
              <a:t>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Öğle </a:t>
            </a:r>
            <a:r>
              <a:rPr lang="tr-TR" dirty="0">
                <a:solidFill>
                  <a:srgbClr val="0070C0"/>
                </a:solidFill>
              </a:rPr>
              <a:t>yemekleri sıklıkla okul yemekhanesi dışında </a:t>
            </a:r>
            <a:r>
              <a:rPr lang="tr-TR" dirty="0" smtClean="0">
                <a:solidFill>
                  <a:srgbClr val="0070C0"/>
                </a:solidFill>
              </a:rPr>
              <a:t>yenmektedir,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Okul </a:t>
            </a:r>
            <a:r>
              <a:rPr lang="tr-TR" dirty="0">
                <a:solidFill>
                  <a:srgbClr val="0070C0"/>
                </a:solidFill>
              </a:rPr>
              <a:t>çağı çocuklarında zayıflık ve şişmanlık, demir yetersizliği anemisi, vitamin yetersizlikleri, iyot yetersizliği hastalıkları, diş çürükleri .. Beslenmeye bağlı yaygın hastalıklardır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Prof. Dr. Rıfat Miser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08092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764704"/>
            <a:ext cx="6840760" cy="5472608"/>
          </a:xfrm>
          <a:prstGeom prst="rect">
            <a:avLst/>
          </a:prstGeom>
        </p:spPr>
      </p:pic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Prof. Dr. Rıfat Miser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5091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dirty="0" smtClean="0">
                <a:solidFill>
                  <a:srgbClr val="0070C0"/>
                </a:solidFill>
              </a:rPr>
              <a:t>Yetersiz ve dengesiz beslenme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Besin öğelerinin vücudun gereksinmesi düzeyinde alınmaması yetersiz beslenmedir,</a:t>
            </a:r>
          </a:p>
          <a:p>
            <a:r>
              <a:rPr lang="tr-TR" dirty="0" smtClean="0"/>
              <a:t>Beslenmenin gereğinden </a:t>
            </a:r>
            <a:r>
              <a:rPr lang="tr-TR" dirty="0"/>
              <a:t>çok </a:t>
            </a:r>
            <a:r>
              <a:rPr lang="tr-TR" dirty="0" smtClean="0"/>
              <a:t>alınan birkaç besin çeşidine bağlı olması da </a:t>
            </a:r>
            <a:r>
              <a:rPr lang="tr-TR" dirty="0"/>
              <a:t>dengesiz beslenmedir.</a:t>
            </a:r>
          </a:p>
          <a:p>
            <a:r>
              <a:rPr lang="tr-TR" dirty="0" smtClean="0"/>
              <a:t>Yetersiz ve dengesiz beslenme durumunda fiziksel gelişiminin </a:t>
            </a:r>
            <a:r>
              <a:rPr lang="tr-TR" dirty="0" err="1" smtClean="0"/>
              <a:t>yanısıra</a:t>
            </a:r>
            <a:r>
              <a:rPr lang="tr-TR" dirty="0" smtClean="0"/>
              <a:t>,</a:t>
            </a:r>
          </a:p>
          <a:p>
            <a:r>
              <a:rPr lang="tr-TR" dirty="0" smtClean="0"/>
              <a:t>Zeka gelişiminin ve öğrenme yeteneklerinin de olumsuz yönde etkilendiği görülmektedir.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Prof. Dr. Rıfat Miser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34156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Yetersiz ve dengesiz beslenmenin zararları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609600" y="2459865"/>
            <a:ext cx="10972800" cy="3666299"/>
          </a:xfrm>
        </p:spPr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Birçok hastalığın (beriberi, </a:t>
            </a:r>
            <a:r>
              <a:rPr lang="tr-TR" dirty="0" err="1" smtClean="0">
                <a:solidFill>
                  <a:srgbClr val="0070C0"/>
                </a:solidFill>
              </a:rPr>
              <a:t>pellegra</a:t>
            </a:r>
            <a:r>
              <a:rPr lang="tr-TR" dirty="0" smtClean="0">
                <a:solidFill>
                  <a:srgbClr val="0070C0"/>
                </a:solidFill>
              </a:rPr>
              <a:t>, </a:t>
            </a:r>
            <a:r>
              <a:rPr lang="tr-TR" dirty="0" err="1" smtClean="0">
                <a:solidFill>
                  <a:srgbClr val="0070C0"/>
                </a:solidFill>
              </a:rPr>
              <a:t>skorbüt</a:t>
            </a:r>
            <a:r>
              <a:rPr lang="tr-TR" dirty="0" smtClean="0">
                <a:solidFill>
                  <a:srgbClr val="0070C0"/>
                </a:solidFill>
              </a:rPr>
              <a:t>, </a:t>
            </a:r>
            <a:r>
              <a:rPr lang="tr-TR" dirty="0" err="1" smtClean="0">
                <a:solidFill>
                  <a:srgbClr val="0070C0"/>
                </a:solidFill>
              </a:rPr>
              <a:t>marasmus</a:t>
            </a:r>
            <a:r>
              <a:rPr lang="tr-TR" dirty="0" smtClean="0">
                <a:solidFill>
                  <a:srgbClr val="0070C0"/>
                </a:solidFill>
              </a:rPr>
              <a:t>, raşitizm gibi) doğrudan nedenidir,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Birçok hastalığın (</a:t>
            </a:r>
            <a:r>
              <a:rPr lang="tr-TR" dirty="0" err="1" smtClean="0">
                <a:solidFill>
                  <a:srgbClr val="0070C0"/>
                </a:solidFill>
              </a:rPr>
              <a:t>kızamak</a:t>
            </a:r>
            <a:r>
              <a:rPr lang="tr-TR" dirty="0" smtClean="0">
                <a:solidFill>
                  <a:srgbClr val="0070C0"/>
                </a:solidFill>
              </a:rPr>
              <a:t>, boğmaca, verem, ishal, bronşit gibi) kolay yerleşmesinde ve ağır seyretmesinde önemli rol oynar. 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Prof. Dr. Rıfat Miser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44306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0070C0"/>
                </a:solidFill>
              </a:rPr>
              <a:t>İlkokul çağı çocuklarının beslenmesi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609600" y="3219718"/>
            <a:ext cx="10972800" cy="2906446"/>
          </a:xfrm>
        </p:spPr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Hayvansal proteinin önemi,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İyotlu tuz eksikliğinin eksikliği,</a:t>
            </a:r>
          </a:p>
          <a:p>
            <a:r>
              <a:rPr lang="tr-TR" dirty="0" err="1" smtClean="0">
                <a:solidFill>
                  <a:srgbClr val="0070C0"/>
                </a:solidFill>
              </a:rPr>
              <a:t>Çölyak</a:t>
            </a:r>
            <a:r>
              <a:rPr lang="tr-TR" dirty="0" smtClean="0">
                <a:solidFill>
                  <a:srgbClr val="0070C0"/>
                </a:solidFill>
              </a:rPr>
              <a:t> ve </a:t>
            </a:r>
            <a:r>
              <a:rPr lang="tr-TR" dirty="0" err="1" smtClean="0">
                <a:solidFill>
                  <a:srgbClr val="0070C0"/>
                </a:solidFill>
              </a:rPr>
              <a:t>fenilketüniri</a:t>
            </a:r>
            <a:r>
              <a:rPr lang="tr-TR" dirty="0" smtClean="0">
                <a:solidFill>
                  <a:srgbClr val="0070C0"/>
                </a:solidFill>
              </a:rPr>
              <a:t> sorunları,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Bağırsak kurtları sorunu. 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Prof. Dr. Rıfat Miser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97810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0070C0"/>
                </a:solidFill>
              </a:rPr>
              <a:t>Yemek seçme ve yememenin psikolojik anlamı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19200" y="3078051"/>
            <a:ext cx="10363200" cy="2941748"/>
          </a:xfrm>
        </p:spPr>
        <p:txBody>
          <a:bodyPr>
            <a:normAutofit/>
          </a:bodyPr>
          <a:lstStyle/>
          <a:p>
            <a:r>
              <a:rPr lang="tr-TR" dirty="0" smtClean="0"/>
              <a:t>Bunalım belirtisi olabilir,</a:t>
            </a:r>
          </a:p>
          <a:p>
            <a:r>
              <a:rPr lang="tr-TR" dirty="0" smtClean="0"/>
              <a:t>Çocuğun öfkesinin ifadesi olabilir,</a:t>
            </a:r>
          </a:p>
          <a:p>
            <a:r>
              <a:rPr lang="tr-TR" dirty="0" smtClean="0"/>
              <a:t>Okula ilişkin bir korkunun sonucu olabilir,</a:t>
            </a:r>
          </a:p>
          <a:p>
            <a:r>
              <a:rPr lang="tr-TR" dirty="0" smtClean="0"/>
              <a:t>Çocuğun ilgi görme gereksinmesini gösterebilir,</a:t>
            </a:r>
          </a:p>
          <a:p>
            <a:r>
              <a:rPr lang="tr-TR" dirty="0" smtClean="0"/>
              <a:t>Bazı alerjik etkilere bağlı olabilir.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Prof. Dr. Rıfat Miser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0829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5640" y="908720"/>
            <a:ext cx="6552728" cy="4680520"/>
          </a:xfrm>
          <a:prstGeom prst="rect">
            <a:avLst/>
          </a:prstGeom>
        </p:spPr>
      </p:pic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42246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isse Senedi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3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4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5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6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7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8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1050</TotalTime>
  <Words>261</Words>
  <Application>Microsoft Office PowerPoint</Application>
  <PresentationFormat>Geniş ekran</PresentationFormat>
  <Paragraphs>37</Paragraphs>
  <Slides>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9</vt:i4>
      </vt:variant>
    </vt:vector>
  </HeadingPairs>
  <TitlesOfParts>
    <vt:vector size="18" baseType="lpstr">
      <vt:lpstr>Arial</vt:lpstr>
      <vt:lpstr>Calibri</vt:lpstr>
      <vt:lpstr>Calibri Light</vt:lpstr>
      <vt:lpstr>Franklin Gothic Book</vt:lpstr>
      <vt:lpstr>Perpetua</vt:lpstr>
      <vt:lpstr>Vladimir Script</vt:lpstr>
      <vt:lpstr>Wingdings 2</vt:lpstr>
      <vt:lpstr>Office Teması</vt:lpstr>
      <vt:lpstr>Hisse Senedi</vt:lpstr>
      <vt:lpstr>PowerPoint Sunusu</vt:lpstr>
      <vt:lpstr> Beslenme  Can boğazdan gelir, boğazdan gider</vt:lpstr>
      <vt:lpstr>Araştırma bulgularına göre ..</vt:lpstr>
      <vt:lpstr>PowerPoint Sunusu</vt:lpstr>
      <vt:lpstr>Yetersiz ve dengesiz beslenme</vt:lpstr>
      <vt:lpstr>Yetersiz ve dengesiz beslenmenin zararları</vt:lpstr>
      <vt:lpstr>İlkokul çağı çocuklarının beslenmesi</vt:lpstr>
      <vt:lpstr>Yemek seçme ve yememenin psikolojik anlamı</vt:lpstr>
      <vt:lpstr>PowerPoint Sunusu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Hedef: Çevre okuryazarı olmak</dc:title>
  <dc:creator>rm</dc:creator>
  <cp:lastModifiedBy>rm_pc</cp:lastModifiedBy>
  <cp:revision>129</cp:revision>
  <dcterms:created xsi:type="dcterms:W3CDTF">2016-02-29T19:43:42Z</dcterms:created>
  <dcterms:modified xsi:type="dcterms:W3CDTF">2018-04-01T12:09:32Z</dcterms:modified>
  <cp:contentStatus>Tamamlandı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