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9"/>
  </p:notesMasterIdLst>
  <p:handoutMasterIdLst>
    <p:handoutMasterId r:id="rId20"/>
  </p:handoutMasterIdLst>
  <p:sldIdLst>
    <p:sldId id="291" r:id="rId2"/>
    <p:sldId id="296" r:id="rId3"/>
    <p:sldId id="292" r:id="rId4"/>
    <p:sldId id="298" r:id="rId5"/>
    <p:sldId id="300" r:id="rId6"/>
    <p:sldId id="307" r:id="rId7"/>
    <p:sldId id="308" r:id="rId8"/>
    <p:sldId id="309" r:id="rId9"/>
    <p:sldId id="310" r:id="rId10"/>
    <p:sldId id="311" r:id="rId11"/>
    <p:sldId id="301" r:id="rId12"/>
    <p:sldId id="302" r:id="rId13"/>
    <p:sldId id="303" r:id="rId14"/>
    <p:sldId id="304" r:id="rId15"/>
    <p:sldId id="297" r:id="rId16"/>
    <p:sldId id="305" r:id="rId17"/>
    <p:sldId id="306" r:id="rId18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9E14DAF-25A7-49DA-BD38-FE76219F5B1B}" type="slidenum">
              <a:rPr lang="tr-TR"/>
              <a:pPr/>
              <a:t>‹#›</a:t>
            </a:fld>
            <a:endParaRPr lang="tr-TR">
              <a:latin typeface="Arial Tur" charset="-9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6BC2ECB-3FDC-41E3-839A-3B876EF82E67}" type="slidenum">
              <a:rPr lang="tr-TR"/>
              <a:pPr/>
              <a:t>‹#›</a:t>
            </a:fld>
            <a:endParaRPr lang="tr-TR">
              <a:latin typeface="Arial Tur" charset="-9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AD45CB3-61DA-4266-8F70-378C2C0B0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76584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7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31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2151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54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93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79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23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507A-C22B-462E-9B17-1EB927F515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72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A7484-E0F5-4D73-BB62-986ECDAAF5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45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0CAF-4D1C-4E34-B3D3-EB6CE65BE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2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F530-55B0-4E7D-89BE-2E9C563026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51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91325-7D32-43B7-9E56-E61E633148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12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F0236-E947-4C63-A0C5-F45D317E7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10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CF57-9784-48E3-9D28-0F4F6DB0F8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64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D0DA-1813-4487-9C6A-FF5E11602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93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5512-2454-491E-916C-A35A7D91A6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37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2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B-310 BİYOKİMYA II DERSİ </a:t>
            </a:r>
            <a:endParaRPr lang="en-US" dirty="0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II.HAFTA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atty acid | Definition, Structure, Functions, Properti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471248" cy="523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79512" y="5733256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FF00"/>
                </a:solidFill>
              </a:rPr>
              <a:t>https://www.google.com/url?sa=i&amp;url=https%3A%2F%2Fwww.britannica.com%2Fscience%2Ffatty-acid&amp;psig=AOvVaw0DAecSI1xUI_YAw8qyiaXm&amp;ust=1589311407139000&amp;source=images&amp;cd=vfe&amp;ved=0CAIQjRxqFwoTCPillcTErOkCFQAAAAAdAAAAABBR</a:t>
            </a:r>
          </a:p>
        </p:txBody>
      </p:sp>
    </p:spTree>
    <p:extLst>
      <p:ext uri="{BB962C8B-B14F-4D97-AF65-F5344CB8AC3E}">
        <p14:creationId xmlns:p14="http://schemas.microsoft.com/office/powerpoint/2010/main" val="1659851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İçerik Yer Tutucusu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 smtClean="0"/>
              <a:t>En çok bilinen ve kullanılan yağ asitlerinin karbon sayıları 12-24 arasında değişebilir.</a:t>
            </a:r>
          </a:p>
          <a:p>
            <a:r>
              <a:rPr lang="tr-TR" dirty="0" smtClean="0"/>
              <a:t>Doymamış yağ asitlerinin çift bağ yerleri açısından ortak noktaları; çift bağlar 9. ve 10. karbonlar arasında yer almasıdır (    </a:t>
            </a:r>
            <a:r>
              <a:rPr lang="el-GR" dirty="0" smtClean="0"/>
              <a:t>Δ</a:t>
            </a:r>
            <a:r>
              <a:rPr lang="tr-TR" baseline="30000" dirty="0" smtClean="0"/>
              <a:t>9</a:t>
            </a:r>
            <a:r>
              <a:rPr lang="tr-TR" dirty="0" smtClean="0"/>
              <a:t> </a:t>
            </a:r>
            <a:r>
              <a:rPr lang="tr-TR" dirty="0" smtClean="0"/>
              <a:t>)</a:t>
            </a:r>
          </a:p>
          <a:p>
            <a:r>
              <a:rPr lang="tr-TR" dirty="0" smtClean="0"/>
              <a:t>Çoklu doymamış </a:t>
            </a:r>
            <a:r>
              <a:rPr lang="tr-TR" dirty="0"/>
              <a:t>yağ </a:t>
            </a:r>
            <a:r>
              <a:rPr lang="tr-TR" dirty="0" smtClean="0"/>
              <a:t>asitleri (    </a:t>
            </a:r>
            <a:r>
              <a:rPr lang="el-GR" dirty="0" smtClean="0"/>
              <a:t>Δ</a:t>
            </a:r>
            <a:r>
              <a:rPr lang="tr-TR" baseline="30000" dirty="0" smtClean="0"/>
              <a:t>12</a:t>
            </a:r>
            <a:r>
              <a:rPr lang="tr-TR" dirty="0" smtClean="0"/>
              <a:t>) </a:t>
            </a:r>
            <a:r>
              <a:rPr lang="tr-TR" dirty="0"/>
              <a:t>(   </a:t>
            </a:r>
            <a:r>
              <a:rPr lang="el-GR" dirty="0" smtClean="0"/>
              <a:t>Δ</a:t>
            </a:r>
            <a:r>
              <a:rPr lang="tr-TR" baseline="30000" dirty="0" smtClean="0"/>
              <a:t>15</a:t>
            </a:r>
            <a:r>
              <a:rPr lang="tr-TR" dirty="0" smtClean="0"/>
              <a:t>) karbonlarından başlayarak oluşmaktadır.</a:t>
            </a:r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1928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İçerik Yer Tutucusu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 smtClean="0"/>
              <a:t>Doğal yağ asitlerinin çoklu </a:t>
            </a:r>
            <a:r>
              <a:rPr lang="tr-TR" dirty="0" err="1" smtClean="0"/>
              <a:t>doymamışlıkları</a:t>
            </a:r>
            <a:r>
              <a:rPr lang="tr-TR" dirty="0" smtClean="0"/>
              <a:t> birbirini izleyen bir tek bir çift bağ içermediğini ortaya koymaktadır.</a:t>
            </a:r>
          </a:p>
          <a:p>
            <a:r>
              <a:rPr lang="tr-TR" dirty="0" smtClean="0"/>
              <a:t>Bununla birlikte doğal yağ asitlerinde çift bağlar </a:t>
            </a:r>
            <a:r>
              <a:rPr lang="tr-TR" dirty="0" err="1" smtClean="0"/>
              <a:t>cis</a:t>
            </a:r>
            <a:r>
              <a:rPr lang="tr-TR" dirty="0" smtClean="0"/>
              <a:t> bağlar şeklindedir.</a:t>
            </a:r>
          </a:p>
          <a:p>
            <a:r>
              <a:rPr lang="tr-TR" dirty="0" smtClean="0"/>
              <a:t>Trans yağ asitleri ise, geviş getiren hayvanların işkembelerinde </a:t>
            </a:r>
            <a:r>
              <a:rPr lang="tr-TR" dirty="0" err="1" smtClean="0"/>
              <a:t>fermentasyonla</a:t>
            </a:r>
            <a:r>
              <a:rPr lang="tr-TR" dirty="0" smtClean="0"/>
              <a:t> oluşur ve bu hayvanların et ve sütlerinde bulunur.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78862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İçerik Yer Tutucusu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 smtClean="0"/>
              <a:t>Çoklu doymamış yağ asitleri kalp damar hastalıkları açısından önemlidir.</a:t>
            </a:r>
          </a:p>
          <a:p>
            <a:endParaRPr lang="tr-TR" dirty="0" smtClean="0"/>
          </a:p>
          <a:p>
            <a:r>
              <a:rPr lang="tr-TR" dirty="0" err="1" smtClean="0"/>
              <a:t>Gliserollerle</a:t>
            </a:r>
            <a:r>
              <a:rPr lang="tr-TR" dirty="0" smtClean="0"/>
              <a:t> yağ asitlerinin </a:t>
            </a:r>
            <a:r>
              <a:rPr lang="tr-TR" dirty="0" err="1" smtClean="0"/>
              <a:t>esterleşmesi</a:t>
            </a:r>
            <a:r>
              <a:rPr lang="tr-TR" dirty="0" smtClean="0"/>
              <a:t> ile mono-, </a:t>
            </a:r>
            <a:r>
              <a:rPr lang="tr-TR" dirty="0" err="1" smtClean="0"/>
              <a:t>di</a:t>
            </a:r>
            <a:r>
              <a:rPr lang="tr-TR" dirty="0" smtClean="0"/>
              <a:t>- ve </a:t>
            </a:r>
            <a:r>
              <a:rPr lang="tr-TR" dirty="0" err="1" smtClean="0"/>
              <a:t>triaçilgliseroller</a:t>
            </a:r>
            <a:r>
              <a:rPr lang="tr-TR" dirty="0" smtClean="0"/>
              <a:t> oluşmaktadır,</a:t>
            </a:r>
          </a:p>
          <a:p>
            <a:endParaRPr lang="tr-TR" dirty="0" smtClean="0"/>
          </a:p>
          <a:p>
            <a:r>
              <a:rPr lang="tr-TR" dirty="0" smtClean="0"/>
              <a:t>Hidrolizlerinde ise </a:t>
            </a:r>
            <a:r>
              <a:rPr lang="tr-TR" dirty="0" err="1" smtClean="0"/>
              <a:t>lipazlar</a:t>
            </a:r>
            <a:r>
              <a:rPr lang="tr-TR" dirty="0" smtClean="0"/>
              <a:t> görev alır.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23595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İçerik Yer Tutucusu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 smtClean="0"/>
              <a:t>Biyolojik zarların yapılarında çift tabakalı </a:t>
            </a:r>
            <a:r>
              <a:rPr lang="tr-TR" dirty="0" err="1" smtClean="0"/>
              <a:t>lipid</a:t>
            </a:r>
            <a:r>
              <a:rPr lang="tr-TR" dirty="0" smtClean="0"/>
              <a:t> yapısını oluşturmaktadır. Zar </a:t>
            </a:r>
            <a:r>
              <a:rPr lang="tr-TR" dirty="0" err="1" smtClean="0"/>
              <a:t>lipidleri</a:t>
            </a:r>
            <a:r>
              <a:rPr lang="tr-TR" dirty="0" smtClean="0"/>
              <a:t> </a:t>
            </a:r>
            <a:r>
              <a:rPr lang="tr-TR" dirty="0" err="1" smtClean="0"/>
              <a:t>amfipatiktir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Bu </a:t>
            </a:r>
            <a:r>
              <a:rPr lang="tr-TR" dirty="0" err="1" smtClean="0"/>
              <a:t>amfipatik</a:t>
            </a:r>
            <a:r>
              <a:rPr lang="tr-TR" dirty="0" smtClean="0"/>
              <a:t> bileşiklerin </a:t>
            </a:r>
            <a:r>
              <a:rPr lang="tr-TR" dirty="0" err="1" smtClean="0"/>
              <a:t>hidrofilik</a:t>
            </a:r>
            <a:r>
              <a:rPr lang="tr-TR" dirty="0" smtClean="0"/>
              <a:t> kısmı sterolün ucundaki –OH grubu ile bağ yapabilir,</a:t>
            </a:r>
          </a:p>
          <a:p>
            <a:r>
              <a:rPr lang="tr-TR" dirty="0" err="1" smtClean="0"/>
              <a:t>Fosfolipidler</a:t>
            </a:r>
            <a:r>
              <a:rPr lang="tr-TR" dirty="0" smtClean="0"/>
              <a:t> ve </a:t>
            </a:r>
            <a:r>
              <a:rPr lang="tr-TR" dirty="0" err="1" smtClean="0"/>
              <a:t>glikolipidler</a:t>
            </a:r>
            <a:r>
              <a:rPr lang="tr-TR" dirty="0" smtClean="0"/>
              <a:t>, eter </a:t>
            </a:r>
            <a:r>
              <a:rPr lang="tr-TR" dirty="0" err="1" smtClean="0"/>
              <a:t>lipidleri</a:t>
            </a:r>
            <a:r>
              <a:rPr lang="tr-TR" dirty="0" smtClean="0"/>
              <a:t>, </a:t>
            </a:r>
            <a:r>
              <a:rPr lang="tr-TR" dirty="0" err="1" smtClean="0"/>
              <a:t>plazmalojenlerin</a:t>
            </a:r>
            <a:r>
              <a:rPr lang="tr-TR" dirty="0" smtClean="0"/>
              <a:t> kimyasal formülleri, çeşitlilikleri ve biyolojik önemi tartışılacaktır.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394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457200" y="1285861"/>
            <a:ext cx="8229600" cy="392909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sz="3600" dirty="0" smtClean="0"/>
              <a:t>LİPİDLERİN KİMYASININ ANLATILDIĞI BU HAFTAKİ DERSİMİZLE </a:t>
            </a:r>
            <a:r>
              <a:rPr lang="tr-TR" sz="3600" smtClean="0"/>
              <a:t>İLGİLİ BİYOKİMYASAL </a:t>
            </a:r>
            <a:r>
              <a:rPr lang="tr-TR" sz="3600" dirty="0" smtClean="0"/>
              <a:t>FORMÜLLER YAZILARAK TARTIŞILACAKTIR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85786" y="285728"/>
            <a:ext cx="7772400" cy="1736725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KAYNAKÇA</a:t>
            </a:r>
            <a:br>
              <a:rPr lang="tr-TR" dirty="0" smtClean="0"/>
            </a:br>
            <a:endParaRPr lang="en-US" dirty="0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28802"/>
            <a:ext cx="6400800" cy="3709998"/>
          </a:xfrm>
        </p:spPr>
        <p:txBody>
          <a:bodyPr/>
          <a:lstStyle/>
          <a:p>
            <a:pPr algn="just"/>
            <a:endParaRPr lang="tr-TR" dirty="0" smtClean="0"/>
          </a:p>
          <a:p>
            <a:pPr algn="just"/>
            <a:r>
              <a:rPr lang="tr-TR" b="1" dirty="0" smtClean="0"/>
              <a:t>Başlıca Kaynak</a:t>
            </a:r>
            <a:r>
              <a:rPr lang="tr-TR" dirty="0" smtClean="0"/>
              <a:t>: </a:t>
            </a:r>
            <a:r>
              <a:rPr lang="tr-TR" dirty="0" err="1" smtClean="0"/>
              <a:t>Lehninger</a:t>
            </a:r>
            <a:r>
              <a:rPr lang="tr-TR" dirty="0" smtClean="0"/>
              <a:t> Biyokimyanın İlkeleri, </a:t>
            </a:r>
            <a:r>
              <a:rPr lang="tr-TR" dirty="0" err="1" smtClean="0"/>
              <a:t>David</a:t>
            </a:r>
            <a:r>
              <a:rPr lang="tr-TR" dirty="0" smtClean="0"/>
              <a:t> </a:t>
            </a:r>
            <a:r>
              <a:rPr lang="tr-TR" dirty="0" err="1" smtClean="0"/>
              <a:t>L.Nelson</a:t>
            </a:r>
            <a:r>
              <a:rPr lang="tr-TR" dirty="0" smtClean="0"/>
              <a:t>, Michael M. </a:t>
            </a:r>
            <a:r>
              <a:rPr lang="tr-TR" dirty="0" err="1" smtClean="0"/>
              <a:t>Cox</a:t>
            </a:r>
            <a:r>
              <a:rPr lang="tr-TR" dirty="0" smtClean="0"/>
              <a:t>, Beşinci Baskıdan Çeviri, Çeviri Editörü; Y. Murat Elçin, </a:t>
            </a:r>
            <a:r>
              <a:rPr lang="tr-TR" dirty="0" err="1" smtClean="0"/>
              <a:t>Palme</a:t>
            </a:r>
            <a:r>
              <a:rPr lang="tr-TR" dirty="0" smtClean="0"/>
              <a:t> Yayıncılık, 2013.</a:t>
            </a:r>
          </a:p>
          <a:p>
            <a:pPr algn="just"/>
            <a:endParaRPr lang="tr-TR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26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28728" y="714356"/>
            <a:ext cx="6400800" cy="5138758"/>
          </a:xfrm>
        </p:spPr>
        <p:txBody>
          <a:bodyPr/>
          <a:lstStyle/>
          <a:p>
            <a:pPr algn="just"/>
            <a:endParaRPr lang="tr-TR" dirty="0" smtClean="0"/>
          </a:p>
          <a:p>
            <a:pPr algn="just"/>
            <a:r>
              <a:rPr lang="en-US" dirty="0" smtClean="0"/>
              <a:t>Principles of Biochemistry, H. R. Horton, L. A. Moran, K. G. </a:t>
            </a:r>
            <a:r>
              <a:rPr lang="en-US" dirty="0" err="1" smtClean="0"/>
              <a:t>Scrimgeour</a:t>
            </a:r>
            <a:r>
              <a:rPr lang="en-US" dirty="0" smtClean="0"/>
              <a:t>, M. D. Perry, J. D. </a:t>
            </a:r>
            <a:r>
              <a:rPr lang="en-US" dirty="0" err="1" smtClean="0"/>
              <a:t>Rawn</a:t>
            </a:r>
            <a:r>
              <a:rPr lang="en-US" dirty="0" smtClean="0"/>
              <a:t>, Pearson </a:t>
            </a:r>
            <a:r>
              <a:rPr lang="en-US" dirty="0" err="1" smtClean="0"/>
              <a:t>Prentis</a:t>
            </a:r>
            <a:r>
              <a:rPr lang="en-US" dirty="0" smtClean="0"/>
              <a:t> Hall, 2006.</a:t>
            </a:r>
            <a:endParaRPr lang="tr-TR" dirty="0" smtClean="0"/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Color</a:t>
            </a:r>
            <a:r>
              <a:rPr lang="tr-TR" dirty="0" smtClean="0"/>
              <a:t> Atlas of </a:t>
            </a:r>
            <a:r>
              <a:rPr lang="tr-TR" dirty="0" err="1" smtClean="0"/>
              <a:t>Biochemistry</a:t>
            </a:r>
            <a:r>
              <a:rPr lang="tr-TR" dirty="0" smtClean="0"/>
              <a:t>, J. </a:t>
            </a:r>
            <a:r>
              <a:rPr lang="tr-TR" dirty="0" err="1" smtClean="0"/>
              <a:t>Koolman</a:t>
            </a:r>
            <a:r>
              <a:rPr lang="tr-TR" dirty="0" smtClean="0"/>
              <a:t>, K. H. </a:t>
            </a:r>
            <a:r>
              <a:rPr lang="tr-TR" dirty="0" err="1" smtClean="0"/>
              <a:t>Roehm</a:t>
            </a:r>
            <a:r>
              <a:rPr lang="tr-TR" dirty="0" smtClean="0"/>
              <a:t>, </a:t>
            </a:r>
            <a:r>
              <a:rPr lang="tr-TR" dirty="0" err="1" smtClean="0"/>
              <a:t>Georg</a:t>
            </a:r>
            <a:r>
              <a:rPr lang="tr-TR" dirty="0" smtClean="0"/>
              <a:t> </a:t>
            </a:r>
            <a:r>
              <a:rPr lang="tr-TR" dirty="0" err="1" smtClean="0"/>
              <a:t>Thieme</a:t>
            </a:r>
            <a:r>
              <a:rPr lang="tr-TR" dirty="0" smtClean="0"/>
              <a:t> </a:t>
            </a:r>
            <a:r>
              <a:rPr lang="tr-TR" dirty="0" err="1" smtClean="0"/>
              <a:t>Verlag</a:t>
            </a:r>
            <a:r>
              <a:rPr lang="tr-TR" dirty="0" smtClean="0"/>
              <a:t>, 2005.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579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İKİNCİ  HAFTA  </a:t>
            </a:r>
            <a:r>
              <a:rPr lang="tr-TR" smtClean="0"/>
              <a:t>DERS İÇERİĞİ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Lipitlerin tanımı, görevleri,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Yağ asitlerinin formülleri, isimlendirilmeleri,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EPA, DHA nedir? Biyolojik önemleri ve formülleri,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İçerik Yer Tutucusu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 smtClean="0"/>
              <a:t>Doymuş ve doymamış yağ asitleri,</a:t>
            </a:r>
          </a:p>
          <a:p>
            <a:endParaRPr lang="tr-TR" dirty="0" smtClean="0"/>
          </a:p>
          <a:p>
            <a:r>
              <a:rPr lang="tr-TR" dirty="0" err="1" smtClean="0"/>
              <a:t>Triaçilgliseroller</a:t>
            </a:r>
            <a:r>
              <a:rPr lang="tr-TR" dirty="0" smtClean="0"/>
              <a:t>,</a:t>
            </a:r>
          </a:p>
          <a:p>
            <a:endParaRPr lang="tr-TR" dirty="0" smtClean="0"/>
          </a:p>
          <a:p>
            <a:r>
              <a:rPr lang="tr-TR" dirty="0" smtClean="0"/>
              <a:t>Depo Lipitleri,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atty acid ile ilgili görsel sonucu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5734050" cy="23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370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İçerik Yer Tutucusu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 smtClean="0"/>
              <a:t>Tüm organizmaların enerjiyi depolama şekilleri yağ asitleri türevleridir. Bunlar katı ve sıvı halde bulunabilirler.</a:t>
            </a:r>
          </a:p>
          <a:p>
            <a:r>
              <a:rPr lang="tr-TR" dirty="0" smtClean="0"/>
              <a:t>Yağ asitlerinin uzunluğu 4-36 C arasında olan karboksilik asit türevleridir.</a:t>
            </a:r>
          </a:p>
          <a:p>
            <a:r>
              <a:rPr lang="tr-TR" dirty="0" smtClean="0"/>
              <a:t>Bazı yağ asitleri doymuş bazıları doymamış halde bulunabilir.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6458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You Need Essential Fatty Acids To Stay Healt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7238"/>
            <a:ext cx="7704856" cy="516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95536" y="5589240"/>
            <a:ext cx="82809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/>
              <a:t>https://www.google.com/url?sa=i&amp;url=https%3A%2F%2Fknow-facts.com%2Fabout-fat.html&amp;psig=AOvVaw2gI2TG03yyeGTs0y5o8Th6&amp;ust=1589140066710000&amp;source=images&amp;cd=vfe&amp;ved=0CAIQjRxqFwoTCKiKx6_Hp-kCFQAAAAAdAAAAABB-</a:t>
            </a:r>
          </a:p>
        </p:txBody>
      </p:sp>
    </p:spTree>
    <p:extLst>
      <p:ext uri="{BB962C8B-B14F-4D97-AF65-F5344CB8AC3E}">
        <p14:creationId xmlns:p14="http://schemas.microsoft.com/office/powerpoint/2010/main" val="3228380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atty acids and local horm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13690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16035" y="5603482"/>
            <a:ext cx="82887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FF00"/>
                </a:solidFill>
              </a:rPr>
              <a:t>https://www.google.com/url?sa=i&amp;url=http%3A%2F%2Fwww.1life63.com%2Fen%2Fomega-in-your-body-fatty-acids-and-local-hormones%2Ffatty-acids-and-local-hormones&amp;psig=AOvVaw0DAecSI1xUI_YAw8qyiaXm&amp;ust=1589311407139000&amp;source=images&amp;cd=vfe&amp;ved=0CAIQjRxqFwoTCPillcTErOkCFQAAAAAdAAAAABAM</a:t>
            </a:r>
          </a:p>
        </p:txBody>
      </p:sp>
    </p:spTree>
    <p:extLst>
      <p:ext uri="{BB962C8B-B14F-4D97-AF65-F5344CB8AC3E}">
        <p14:creationId xmlns:p14="http://schemas.microsoft.com/office/powerpoint/2010/main" val="1463940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VERYTHING YOU NEED TO KNOW ABOUT OMEGA-3 - Vitamin360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99288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49319" y="5661248"/>
            <a:ext cx="82809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>
                <a:solidFill>
                  <a:srgbClr val="FFFF00"/>
                </a:solidFill>
              </a:rPr>
              <a:t>https://www.google.com/url?sa=i&amp;url=https%3A%2F%2Fvitamin360.com%2Feverything-need-know-omega-3%2F&amp;psig=AOvVaw0DAecSI1xUI_YAw8qyiaXm&amp;ust=1589311407139000&amp;source=images&amp;cd=vfe&amp;ved=0CAIQjRxqFwoTCPillcTErOkCFQAAAAAdAAAAABA0</a:t>
            </a:r>
          </a:p>
        </p:txBody>
      </p:sp>
    </p:spTree>
    <p:extLst>
      <p:ext uri="{BB962C8B-B14F-4D97-AF65-F5344CB8AC3E}">
        <p14:creationId xmlns:p14="http://schemas.microsoft.com/office/powerpoint/2010/main" val="2501093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atty acid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777686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79512" y="566124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FF00"/>
                </a:solidFill>
              </a:rPr>
              <a:t>https://www.google.com/url?sa=i&amp;url=https%3A%2F%2Fen.wikipedia.org%2Fwiki%2FFatty_acid&amp;psig=AOvVaw0DAecSI1xUI_YAw8qyiaXm&amp;ust=1589311407139000&amp;source=images&amp;cd=vfe&amp;ved=0CAIQjRxqFwoTCPillcTErOkCFQAAAAAdAAAAABBL</a:t>
            </a:r>
          </a:p>
        </p:txBody>
      </p:sp>
    </p:spTree>
    <p:extLst>
      <p:ext uri="{BB962C8B-B14F-4D97-AF65-F5344CB8AC3E}">
        <p14:creationId xmlns:p14="http://schemas.microsoft.com/office/powerpoint/2010/main" val="39702034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 Olay">
  <a:themeElements>
    <a:clrScheme name="Ana Olay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Ana Olay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a Olay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</TotalTime>
  <Words>368</Words>
  <Application>Microsoft Office PowerPoint</Application>
  <PresentationFormat>Ekran Gösterisi (4:3)</PresentationFormat>
  <Paragraphs>44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1" baseType="lpstr">
      <vt:lpstr>Arial</vt:lpstr>
      <vt:lpstr>Arial Tur</vt:lpstr>
      <vt:lpstr>Impact</vt:lpstr>
      <vt:lpstr>Ana Olay</vt:lpstr>
      <vt:lpstr>B-310 BİYOKİMYA II DERSİ </vt:lpstr>
      <vt:lpstr>İKİNCİ  HAFTA  DERS İÇERİĞİ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      KAYNAKÇA 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Özlem Yıldırım</cp:lastModifiedBy>
  <cp:revision>27</cp:revision>
  <dcterms:created xsi:type="dcterms:W3CDTF">2007-03-31T19:43:26Z</dcterms:created>
  <dcterms:modified xsi:type="dcterms:W3CDTF">2020-05-11T19:30:57Z</dcterms:modified>
</cp:coreProperties>
</file>