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333" r:id="rId2"/>
    <p:sldId id="257" r:id="rId3"/>
    <p:sldId id="258" r:id="rId4"/>
    <p:sldId id="259" r:id="rId5"/>
    <p:sldId id="260" r:id="rId6"/>
    <p:sldId id="265" r:id="rId7"/>
    <p:sldId id="262" r:id="rId8"/>
    <p:sldId id="294" r:id="rId9"/>
    <p:sldId id="322" r:id="rId10"/>
    <p:sldId id="324" r:id="rId11"/>
    <p:sldId id="298" r:id="rId12"/>
    <p:sldId id="323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307" r:id="rId21"/>
    <p:sldId id="313" r:id="rId22"/>
    <p:sldId id="325" r:id="rId23"/>
    <p:sldId id="331" r:id="rId24"/>
    <p:sldId id="327" r:id="rId25"/>
    <p:sldId id="334" r:id="rId26"/>
    <p:sldId id="328" r:id="rId27"/>
    <p:sldId id="326" r:id="rId28"/>
    <p:sldId id="309" r:id="rId29"/>
    <p:sldId id="310" r:id="rId3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>
      <p:cViewPr>
        <p:scale>
          <a:sx n="107" d="100"/>
          <a:sy n="107" d="100"/>
        </p:scale>
        <p:origin x="1760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F29B8D-BC62-4501-9B76-BA39B06EB379}" type="datetimeFigureOut">
              <a:rPr lang="tr-TR" smtClean="0"/>
              <a:pPr/>
              <a:t>24.03.2018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59692-171C-4CC8-82E2-4709440AD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59692-171C-4CC8-82E2-4709440ADD06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EB1C-C3B2-4762-BC70-740097830987}" type="datetimeFigureOut">
              <a:rPr lang="tr-TR" smtClean="0"/>
              <a:pPr/>
              <a:t>24.03.2018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649B1-B9FF-4AF3-BE5B-7F9B80335ED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EB1C-C3B2-4762-BC70-740097830987}" type="datetimeFigureOut">
              <a:rPr lang="tr-TR" smtClean="0"/>
              <a:pPr/>
              <a:t>24.03.2018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649B1-B9FF-4AF3-BE5B-7F9B80335ED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EB1C-C3B2-4762-BC70-740097830987}" type="datetimeFigureOut">
              <a:rPr lang="tr-TR" smtClean="0"/>
              <a:pPr/>
              <a:t>24.03.2018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649B1-B9FF-4AF3-BE5B-7F9B80335ED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EB1C-C3B2-4762-BC70-740097830987}" type="datetimeFigureOut">
              <a:rPr lang="tr-TR" smtClean="0"/>
              <a:pPr/>
              <a:t>24.03.2018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649B1-B9FF-4AF3-BE5B-7F9B80335ED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EB1C-C3B2-4762-BC70-740097830987}" type="datetimeFigureOut">
              <a:rPr lang="tr-TR" smtClean="0"/>
              <a:pPr/>
              <a:t>24.03.2018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649B1-B9FF-4AF3-BE5B-7F9B80335ED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EB1C-C3B2-4762-BC70-740097830987}" type="datetimeFigureOut">
              <a:rPr lang="tr-TR" smtClean="0"/>
              <a:pPr/>
              <a:t>24.03.2018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649B1-B9FF-4AF3-BE5B-7F9B80335ED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EB1C-C3B2-4762-BC70-740097830987}" type="datetimeFigureOut">
              <a:rPr lang="tr-TR" smtClean="0"/>
              <a:pPr/>
              <a:t>24.03.2018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649B1-B9FF-4AF3-BE5B-7F9B80335ED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EB1C-C3B2-4762-BC70-740097830987}" type="datetimeFigureOut">
              <a:rPr lang="tr-TR" smtClean="0"/>
              <a:pPr/>
              <a:t>24.03.2018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649B1-B9FF-4AF3-BE5B-7F9B80335ED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EB1C-C3B2-4762-BC70-740097830987}" type="datetimeFigureOut">
              <a:rPr lang="tr-TR" smtClean="0"/>
              <a:pPr/>
              <a:t>24.03.2018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649B1-B9FF-4AF3-BE5B-7F9B80335ED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EB1C-C3B2-4762-BC70-740097830987}" type="datetimeFigureOut">
              <a:rPr lang="tr-TR" smtClean="0"/>
              <a:pPr/>
              <a:t>24.03.2018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649B1-B9FF-4AF3-BE5B-7F9B80335ED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EB1C-C3B2-4762-BC70-740097830987}" type="datetimeFigureOut">
              <a:rPr lang="tr-TR" smtClean="0"/>
              <a:pPr/>
              <a:t>24.03.2018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649B1-B9FF-4AF3-BE5B-7F9B80335ED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7EB1C-C3B2-4762-BC70-740097830987}" type="datetimeFigureOut">
              <a:rPr lang="tr-TR" smtClean="0"/>
              <a:pPr/>
              <a:t>24.03.2018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649B1-B9FF-4AF3-BE5B-7F9B80335ED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090663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Akılcı ilaç kullanım ilkelerine uygun reçete yazma pratiği</a:t>
            </a:r>
            <a:r>
              <a:rPr lang="tr-TR" dirty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/>
            </a:r>
            <a:br>
              <a:rPr lang="tr-TR" dirty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</a:b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type="subTitle" idx="1"/>
          </p:nvPr>
        </p:nvSpPr>
        <p:spPr>
          <a:xfrm>
            <a:off x="3131840" y="5157192"/>
            <a:ext cx="5544616" cy="936104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rgbClr val="92D050"/>
                </a:solidFill>
                <a:latin typeface="Calibri" charset="-94"/>
                <a:ea typeface="Calibri" charset="-94"/>
                <a:cs typeface="Calibri" charset="-94"/>
              </a:rPr>
              <a:t>Uz. Dr. Seçilay Güneş</a:t>
            </a:r>
            <a:endParaRPr lang="tr-TR" b="1" dirty="0">
              <a:solidFill>
                <a:srgbClr val="92D05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1287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Tedavi seçimi nasıl olmalıdır?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1700808"/>
            <a:ext cx="6408712" cy="4104456"/>
          </a:xfrm>
        </p:spPr>
        <p:txBody>
          <a:bodyPr/>
          <a:lstStyle/>
          <a:p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Hasta öncelik ve beklentileri</a:t>
            </a:r>
          </a:p>
          <a:p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Olanaklar</a:t>
            </a:r>
          </a:p>
          <a:p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Yaş</a:t>
            </a:r>
          </a:p>
          <a:p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Hastalık şiddeti</a:t>
            </a:r>
          </a:p>
          <a:p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Eşlik eden sağlık sorunları</a:t>
            </a:r>
          </a:p>
          <a:p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Maliyetler değerlendirilerek…</a:t>
            </a:r>
          </a:p>
          <a:p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Akılcı ilaç ve tedavi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59632" y="1600200"/>
            <a:ext cx="6696744" cy="4637112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Öneriler-öğütler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Bilgi verme-eğitim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İlaçsız izlem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İlaç-dışı tedaviler: fizyoterapi, egzersiz, ergonomi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İlaçla tedavi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Sevk etme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Hepsi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İlaç dozaj şekilleri 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1600200"/>
            <a:ext cx="7571184" cy="4525963"/>
          </a:xfrm>
        </p:spPr>
        <p:txBody>
          <a:bodyPr>
            <a:noAutofit/>
          </a:bodyPr>
          <a:lstStyle/>
          <a:p>
            <a:r>
              <a:rPr lang="tr-TR" sz="2000" b="1" dirty="0" smtClean="0">
                <a:solidFill>
                  <a:srgbClr val="92D050"/>
                </a:solidFill>
                <a:latin typeface="Calibri" charset="-94"/>
                <a:ea typeface="Calibri" charset="-94"/>
                <a:cs typeface="Calibri" charset="-94"/>
              </a:rPr>
              <a:t>Sistemik</a:t>
            </a:r>
          </a:p>
          <a:p>
            <a:pPr lvl="1">
              <a:buFont typeface="Arial" pitchFamily="34" charset="0"/>
              <a:buChar char="•"/>
            </a:pPr>
            <a:r>
              <a:rPr lang="tr-TR" sz="2000" dirty="0" smtClean="0">
                <a:latin typeface="Calibri" charset="-94"/>
                <a:ea typeface="Calibri" charset="-94"/>
                <a:cs typeface="Calibri" charset="-94"/>
              </a:rPr>
              <a:t>Oral: Tablet (kaplamalı, yavaş salınan), kapsül, şurup, toz</a:t>
            </a:r>
          </a:p>
          <a:p>
            <a:pPr lvl="1">
              <a:buFont typeface="Arial" pitchFamily="34" charset="0"/>
              <a:buChar char="•"/>
            </a:pPr>
            <a:r>
              <a:rPr lang="tr-TR" sz="2000" dirty="0" err="1" smtClean="0">
                <a:latin typeface="Calibri" charset="-94"/>
                <a:ea typeface="Calibri" charset="-94"/>
                <a:cs typeface="Calibri" charset="-94"/>
              </a:rPr>
              <a:t>Sublingual</a:t>
            </a:r>
            <a:r>
              <a:rPr lang="tr-TR" sz="2000" dirty="0" smtClean="0">
                <a:latin typeface="Calibri" charset="-94"/>
                <a:ea typeface="Calibri" charset="-94"/>
                <a:cs typeface="Calibri" charset="-94"/>
              </a:rPr>
              <a:t> (tablet, </a:t>
            </a:r>
            <a:r>
              <a:rPr lang="tr-TR" sz="2000" dirty="0" err="1" smtClean="0">
                <a:latin typeface="Calibri" charset="-94"/>
                <a:ea typeface="Calibri" charset="-94"/>
                <a:cs typeface="Calibri" charset="-94"/>
              </a:rPr>
              <a:t>aeresol</a:t>
            </a:r>
            <a:r>
              <a:rPr lang="tr-TR" sz="2000" dirty="0" smtClean="0">
                <a:latin typeface="Calibri" charset="-94"/>
                <a:ea typeface="Calibri" charset="-94"/>
                <a:cs typeface="Calibri" charset="-94"/>
              </a:rPr>
              <a:t>)</a:t>
            </a:r>
          </a:p>
          <a:p>
            <a:pPr lvl="1">
              <a:buFont typeface="Arial" pitchFamily="34" charset="0"/>
              <a:buChar char="•"/>
            </a:pPr>
            <a:r>
              <a:rPr lang="tr-TR" sz="2000" dirty="0" err="1" smtClean="0">
                <a:latin typeface="Calibri" charset="-94"/>
                <a:ea typeface="Calibri" charset="-94"/>
                <a:cs typeface="Calibri" charset="-94"/>
              </a:rPr>
              <a:t>Rektal</a:t>
            </a:r>
            <a:r>
              <a:rPr lang="tr-TR" sz="2000" dirty="0" smtClean="0">
                <a:latin typeface="Calibri" charset="-94"/>
                <a:ea typeface="Calibri" charset="-94"/>
                <a:cs typeface="Calibri" charset="-94"/>
              </a:rPr>
              <a:t>: Fitil, lavman</a:t>
            </a:r>
          </a:p>
          <a:p>
            <a:pPr lvl="1">
              <a:buFont typeface="Arial" pitchFamily="34" charset="0"/>
              <a:buChar char="•"/>
            </a:pPr>
            <a:r>
              <a:rPr lang="tr-TR" sz="2000" dirty="0" err="1" smtClean="0">
                <a:latin typeface="Calibri" charset="-94"/>
                <a:ea typeface="Calibri" charset="-94"/>
                <a:cs typeface="Calibri" charset="-94"/>
              </a:rPr>
              <a:t>İnhalasyon</a:t>
            </a:r>
            <a:r>
              <a:rPr lang="tr-TR" sz="2000" dirty="0" smtClean="0">
                <a:latin typeface="Calibri" charset="-94"/>
                <a:ea typeface="Calibri" charset="-94"/>
                <a:cs typeface="Calibri" charset="-94"/>
              </a:rPr>
              <a:t>: </a:t>
            </a:r>
            <a:r>
              <a:rPr lang="tr-TR" sz="2000" dirty="0">
                <a:latin typeface="Calibri" charset="-94"/>
                <a:ea typeface="Calibri" charset="-94"/>
                <a:cs typeface="Calibri" charset="-94"/>
              </a:rPr>
              <a:t>G</a:t>
            </a:r>
            <a:r>
              <a:rPr lang="tr-TR" sz="2000" dirty="0" smtClean="0">
                <a:latin typeface="Calibri" charset="-94"/>
                <a:ea typeface="Calibri" charset="-94"/>
                <a:cs typeface="Calibri" charset="-94"/>
              </a:rPr>
              <a:t>az, buhar </a:t>
            </a:r>
          </a:p>
          <a:p>
            <a:pPr lvl="1">
              <a:buFont typeface="Arial" pitchFamily="34" charset="0"/>
              <a:buChar char="•"/>
            </a:pPr>
            <a:r>
              <a:rPr lang="tr-TR" sz="2000" dirty="0" smtClean="0">
                <a:latin typeface="Calibri" charset="-94"/>
                <a:ea typeface="Calibri" charset="-94"/>
                <a:cs typeface="Calibri" charset="-94"/>
              </a:rPr>
              <a:t>Enjeksiyonlar: SC, İM, İV, </a:t>
            </a:r>
            <a:r>
              <a:rPr lang="tr-TR" sz="2000" dirty="0" err="1" smtClean="0">
                <a:latin typeface="Calibri" charset="-94"/>
                <a:ea typeface="Calibri" charset="-94"/>
                <a:cs typeface="Calibri" charset="-94"/>
              </a:rPr>
              <a:t>infüzyon</a:t>
            </a:r>
            <a:endParaRPr lang="tr-TR" sz="2000" dirty="0" smtClean="0">
              <a:latin typeface="Calibri" charset="-94"/>
              <a:ea typeface="Calibri" charset="-94"/>
              <a:cs typeface="Calibri" charset="-94"/>
            </a:endParaRPr>
          </a:p>
          <a:p>
            <a:r>
              <a:rPr lang="tr-TR" sz="2000" b="1" dirty="0" smtClean="0">
                <a:solidFill>
                  <a:srgbClr val="92D050"/>
                </a:solidFill>
                <a:latin typeface="Calibri" charset="-94"/>
                <a:ea typeface="Calibri" charset="-94"/>
                <a:cs typeface="Calibri" charset="-94"/>
              </a:rPr>
              <a:t>Yerel dozaj şekilleri</a:t>
            </a:r>
          </a:p>
          <a:p>
            <a:pPr lvl="1">
              <a:buFont typeface="Arial" pitchFamily="34" charset="0"/>
              <a:buChar char="•"/>
            </a:pPr>
            <a:r>
              <a:rPr lang="tr-TR" sz="2000" dirty="0" smtClean="0">
                <a:latin typeface="Calibri" charset="-94"/>
                <a:ea typeface="Calibri" charset="-94"/>
                <a:cs typeface="Calibri" charset="-94"/>
              </a:rPr>
              <a:t>Cilt: Merhem, krem, losyon</a:t>
            </a:r>
          </a:p>
          <a:p>
            <a:pPr lvl="1">
              <a:buFont typeface="Arial" pitchFamily="34" charset="0"/>
              <a:buChar char="•"/>
            </a:pPr>
            <a:r>
              <a:rPr lang="tr-TR" sz="2000" dirty="0" smtClean="0">
                <a:latin typeface="Calibri" charset="-94"/>
                <a:ea typeface="Calibri" charset="-94"/>
                <a:cs typeface="Calibri" charset="-94"/>
              </a:rPr>
              <a:t>Duyu organları</a:t>
            </a:r>
          </a:p>
          <a:p>
            <a:pPr lvl="1">
              <a:buFont typeface="Arial" pitchFamily="34" charset="0"/>
              <a:buChar char="•"/>
            </a:pPr>
            <a:r>
              <a:rPr lang="tr-TR" sz="2000" dirty="0" smtClean="0">
                <a:latin typeface="Calibri" charset="-94"/>
                <a:ea typeface="Calibri" charset="-94"/>
                <a:cs typeface="Calibri" charset="-94"/>
              </a:rPr>
              <a:t>Oral/lokal</a:t>
            </a:r>
          </a:p>
          <a:p>
            <a:pPr lvl="1">
              <a:buFont typeface="Arial" pitchFamily="34" charset="0"/>
              <a:buChar char="•"/>
            </a:pPr>
            <a:r>
              <a:rPr lang="tr-TR" sz="2000" dirty="0" err="1" smtClean="0">
                <a:latin typeface="Calibri" charset="-94"/>
                <a:ea typeface="Calibri" charset="-94"/>
                <a:cs typeface="Calibri" charset="-94"/>
              </a:rPr>
              <a:t>Rektal</a:t>
            </a:r>
            <a:r>
              <a:rPr lang="tr-TR" sz="2000" dirty="0" smtClean="0">
                <a:latin typeface="Calibri" charset="-94"/>
                <a:ea typeface="Calibri" charset="-94"/>
                <a:cs typeface="Calibri" charset="-94"/>
              </a:rPr>
              <a:t>/lokal</a:t>
            </a:r>
          </a:p>
          <a:p>
            <a:pPr lvl="1">
              <a:buFont typeface="Arial" pitchFamily="34" charset="0"/>
              <a:buChar char="•"/>
            </a:pPr>
            <a:r>
              <a:rPr lang="tr-TR" sz="2000" dirty="0" err="1" smtClean="0">
                <a:latin typeface="Calibri" charset="-94"/>
                <a:ea typeface="Calibri" charset="-94"/>
                <a:cs typeface="Calibri" charset="-94"/>
              </a:rPr>
              <a:t>Vajinal</a:t>
            </a:r>
            <a:endParaRPr lang="tr-TR" sz="2000" dirty="0" smtClean="0">
              <a:latin typeface="Calibri" charset="-94"/>
              <a:ea typeface="Calibri" charset="-94"/>
              <a:cs typeface="Calibri" charset="-94"/>
            </a:endParaRPr>
          </a:p>
          <a:p>
            <a:pPr lvl="1">
              <a:buFont typeface="Arial" pitchFamily="34" charset="0"/>
              <a:buChar char="•"/>
            </a:pPr>
            <a:r>
              <a:rPr lang="tr-TR" sz="2000" dirty="0" err="1" smtClean="0">
                <a:latin typeface="Calibri" charset="-94"/>
                <a:ea typeface="Calibri" charset="-94"/>
                <a:cs typeface="Calibri" charset="-94"/>
              </a:rPr>
              <a:t>İnhalasyon</a:t>
            </a:r>
            <a:r>
              <a:rPr lang="tr-TR" sz="2000" dirty="0" smtClean="0">
                <a:latin typeface="Calibri" charset="-94"/>
                <a:ea typeface="Calibri" charset="-94"/>
                <a:cs typeface="Calibri" charset="-94"/>
              </a:rPr>
              <a:t>/lokal</a:t>
            </a:r>
            <a:endParaRPr lang="tr-TR" sz="2000" dirty="0">
              <a:latin typeface="Calibri" charset="-94"/>
              <a:ea typeface="Calibri" charset="-94"/>
              <a:cs typeface="Calibri" charset="-9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“Bel ağrısı”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91680" y="1600200"/>
            <a:ext cx="6995120" cy="4525963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Zorlanma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Disk </a:t>
            </a:r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hernisi</a:t>
            </a:r>
            <a:endParaRPr lang="tr-TR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Diskitis</a:t>
            </a:r>
            <a:endParaRPr lang="tr-TR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SpA</a:t>
            </a:r>
            <a:endParaRPr lang="tr-TR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Osteoid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 </a:t>
            </a:r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osteoma</a:t>
            </a:r>
            <a:endParaRPr lang="tr-TR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Meme </a:t>
            </a:r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Ca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 metastazı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Aort anevrizması</a:t>
            </a:r>
          </a:p>
          <a:p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Pankreatit</a:t>
            </a:r>
            <a:endParaRPr lang="tr-TR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274638"/>
            <a:ext cx="8892480" cy="1426170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Adım 1: Tedavi amaçlarının belirlenmesi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1916832"/>
            <a:ext cx="6552728" cy="4209331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Ağrı azalsın/kaybolsun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Tutukluk azalsın/kaybolsun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Hareket açılsın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Güç kazanılsın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İşlev sıkıntısız yapılsın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Uyku düzelsin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Endişeler azalsın/giderilsin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Günlük yaşama/işe dönülsün</a:t>
            </a:r>
            <a:endParaRPr lang="tr-TR" sz="2400" dirty="0">
              <a:latin typeface="Calibri" charset="-94"/>
              <a:ea typeface="Calibri" charset="-94"/>
              <a:cs typeface="Calibri" charset="-9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498178"/>
          </a:xfrm>
        </p:spPr>
        <p:txBody>
          <a:bodyPr>
            <a:normAutofit/>
          </a:bodyPr>
          <a:lstStyle/>
          <a:p>
            <a:pPr algn="l"/>
            <a:r>
              <a:rPr lang="tr-TR" sz="4000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Adım 2: İlacın uygunluğunun değerlendirilmesi</a:t>
            </a:r>
            <a:endParaRPr lang="tr-TR" sz="4000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2348880"/>
            <a:ext cx="3898776" cy="3777283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Aktif madde </a:t>
            </a:r>
            <a:r>
              <a:rPr lang="tr-TR" smtClean="0">
                <a:latin typeface="Calibri" charset="-94"/>
                <a:ea typeface="Calibri" charset="-94"/>
                <a:cs typeface="Calibri" charset="-94"/>
              </a:rPr>
              <a:t>ve dozaj </a:t>
            </a:r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şekli</a:t>
            </a:r>
          </a:p>
          <a:p>
            <a:pPr>
              <a:lnSpc>
                <a:spcPct val="200000"/>
              </a:lnSpc>
            </a:pPr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Standart doz şeması</a:t>
            </a:r>
          </a:p>
          <a:p>
            <a:pPr>
              <a:lnSpc>
                <a:spcPct val="200000"/>
              </a:lnSpc>
            </a:pPr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Standart tedavi süresi</a:t>
            </a:r>
            <a:endParaRPr lang="tr-TR" dirty="0"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499992" y="1417639"/>
            <a:ext cx="2808312" cy="3523530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endParaRPr lang="tr-TR" dirty="0" smtClean="0"/>
          </a:p>
          <a:p>
            <a:pPr>
              <a:spcBef>
                <a:spcPts val="0"/>
              </a:spcBef>
            </a:pPr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ETKİNLİK</a:t>
            </a:r>
          </a:p>
          <a:p>
            <a:pPr>
              <a:spcBef>
                <a:spcPts val="0"/>
              </a:spcBef>
            </a:pPr>
            <a:endParaRPr lang="tr-TR" dirty="0" smtClean="0">
              <a:latin typeface="Calibri" charset="-94"/>
              <a:ea typeface="Calibri" charset="-94"/>
              <a:cs typeface="Calibri" charset="-94"/>
            </a:endParaRPr>
          </a:p>
          <a:p>
            <a:pPr>
              <a:spcBef>
                <a:spcPts val="0"/>
              </a:spcBef>
            </a:pPr>
            <a:endParaRPr lang="tr-TR" dirty="0" smtClean="0">
              <a:latin typeface="Calibri" charset="-94"/>
              <a:ea typeface="Calibri" charset="-94"/>
              <a:cs typeface="Calibri" charset="-94"/>
            </a:endParaRPr>
          </a:p>
          <a:p>
            <a:pPr>
              <a:spcBef>
                <a:spcPts val="0"/>
              </a:spcBef>
            </a:pPr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GÜVENLİLİK</a:t>
            </a:r>
            <a:endParaRPr lang="tr-TR" dirty="0">
              <a:latin typeface="Calibri" charset="-94"/>
              <a:ea typeface="Calibri" charset="-94"/>
              <a:cs typeface="Calibri" charset="-9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Yüksek risk etkenleri / grupları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03648" y="1772816"/>
            <a:ext cx="6120680" cy="4353347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Hamilelik – </a:t>
            </a:r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Laktasyon</a:t>
            </a:r>
            <a:endParaRPr lang="tr-TR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Çocuklar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Yaşlılar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Böbrek yetmezliği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Karaciğer yetmezliği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İlaç alerjisi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Diğer </a:t>
            </a:r>
            <a:r>
              <a:rPr lang="tr-TR" sz="2400" dirty="0">
                <a:latin typeface="Calibri" charset="-94"/>
                <a:ea typeface="Calibri" charset="-94"/>
                <a:cs typeface="Calibri" charset="-94"/>
              </a:rPr>
              <a:t>h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astalıklar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Kullanılan diğer ilaçlar</a:t>
            </a:r>
            <a:endParaRPr lang="tr-TR" sz="2400" dirty="0">
              <a:latin typeface="Calibri" charset="-94"/>
              <a:ea typeface="Calibri" charset="-94"/>
              <a:cs typeface="Calibri" charset="-9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Adım 3: Reçetenin yazılması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4800" dirty="0" smtClean="0"/>
              <a:t>               </a:t>
            </a:r>
          </a:p>
          <a:p>
            <a:pPr>
              <a:buNone/>
            </a:pPr>
            <a:r>
              <a:rPr lang="tr-TR" sz="4800" b="1" i="1" dirty="0" smtClean="0">
                <a:latin typeface="Calibri" charset="-94"/>
                <a:ea typeface="Calibri" charset="-94"/>
                <a:cs typeface="Calibri" charset="-94"/>
              </a:rPr>
              <a:t>        Hem bilim </a:t>
            </a:r>
          </a:p>
          <a:p>
            <a:pPr>
              <a:buNone/>
            </a:pPr>
            <a:r>
              <a:rPr lang="tr-TR" sz="4800" b="1" i="1" dirty="0" smtClean="0">
                <a:latin typeface="Calibri" charset="-94"/>
                <a:ea typeface="Calibri" charset="-94"/>
                <a:cs typeface="Calibri" charset="-94"/>
              </a:rPr>
              <a:t>    hem sanat gerektirir !</a:t>
            </a:r>
            <a:endParaRPr lang="tr-TR" sz="4800" b="1" i="1" dirty="0">
              <a:latin typeface="Calibri" charset="-94"/>
              <a:ea typeface="Calibri" charset="-94"/>
              <a:cs typeface="Calibri" charset="-9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Adım 4: Hastaya bilgi, talimat ve uyarıların verilmesi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2060848"/>
            <a:ext cx="6984776" cy="3960440"/>
          </a:xfrm>
        </p:spPr>
        <p:txBody>
          <a:bodyPr>
            <a:normAutofit/>
          </a:bodyPr>
          <a:lstStyle/>
          <a:p>
            <a:r>
              <a:rPr lang="tr-TR" sz="2400" b="1" dirty="0" smtClean="0">
                <a:latin typeface="Calibri" charset="-94"/>
                <a:ea typeface="Calibri" charset="-94"/>
                <a:cs typeface="Calibri" charset="-94"/>
              </a:rPr>
              <a:t>İlacın etkileri: </a:t>
            </a:r>
            <a:r>
              <a:rPr lang="tr-TR" sz="2400" dirty="0">
                <a:latin typeface="Calibri" charset="-94"/>
                <a:ea typeface="Calibri" charset="-94"/>
                <a:cs typeface="Calibri" charset="-94"/>
              </a:rPr>
              <a:t>N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eden verdik, nelere iyi gelecek /gelmeyecek, ne zaman etki edecek, ilacı aksatırsa/almazsa ne olur</a:t>
            </a:r>
          </a:p>
          <a:p>
            <a:r>
              <a:rPr lang="tr-TR" sz="2400" b="1" dirty="0" smtClean="0">
                <a:latin typeface="Calibri" charset="-94"/>
                <a:ea typeface="Calibri" charset="-94"/>
                <a:cs typeface="Calibri" charset="-94"/>
              </a:rPr>
              <a:t>Yan etkiler: </a:t>
            </a:r>
            <a:r>
              <a:rPr lang="tr-TR" sz="2400" dirty="0">
                <a:latin typeface="Calibri" charset="-94"/>
                <a:ea typeface="Calibri" charset="-94"/>
                <a:cs typeface="Calibri" charset="-94"/>
              </a:rPr>
              <a:t>N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elerdir, ne yapar, ne kadar sürer, ne şiddettedir, ne yapılabilir</a:t>
            </a:r>
          </a:p>
          <a:p>
            <a:r>
              <a:rPr lang="tr-TR" sz="2400" b="1" dirty="0" smtClean="0">
                <a:latin typeface="Calibri" charset="-94"/>
                <a:ea typeface="Calibri" charset="-94"/>
                <a:cs typeface="Calibri" charset="-94"/>
              </a:rPr>
              <a:t>Talimatlar: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 Nasıl-ne zaman-ne süre alacak, nasıl saklanacak, kalanı ne yapsın </a:t>
            </a:r>
            <a:endParaRPr lang="tr-TR" sz="2400" dirty="0">
              <a:latin typeface="Calibri" charset="-94"/>
              <a:ea typeface="Calibri" charset="-94"/>
              <a:cs typeface="Calibri" charset="-9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Adım 5: Hastaya bilgi, talimat ve uyarıların verilmesi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1988840"/>
            <a:ext cx="7488832" cy="4137323"/>
          </a:xfrm>
        </p:spPr>
        <p:txBody>
          <a:bodyPr>
            <a:normAutofit/>
          </a:bodyPr>
          <a:lstStyle/>
          <a:p>
            <a:r>
              <a:rPr lang="tr-TR" sz="2400" b="1" dirty="0" smtClean="0">
                <a:latin typeface="Calibri" charset="-94"/>
                <a:ea typeface="Calibri" charset="-94"/>
                <a:cs typeface="Calibri" charset="-94"/>
              </a:rPr>
              <a:t>Uyarılar: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 Ne zaman almasın, neler yapmamalı, azami doz, tedavinin bütünlüğü</a:t>
            </a:r>
          </a:p>
          <a:p>
            <a:r>
              <a:rPr lang="tr-TR" sz="2400" b="1" dirty="0" smtClean="0">
                <a:latin typeface="Calibri" charset="-94"/>
                <a:ea typeface="Calibri" charset="-94"/>
                <a:cs typeface="Calibri" charset="-94"/>
              </a:rPr>
              <a:t>Kontrol: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 Kime, ne zaman, ne zaman hemen?, kontrolde yapılacaklar</a:t>
            </a:r>
          </a:p>
          <a:p>
            <a:r>
              <a:rPr lang="tr-TR" sz="2400" b="1" dirty="0" smtClean="0">
                <a:latin typeface="Calibri" charset="-94"/>
                <a:ea typeface="Calibri" charset="-94"/>
                <a:cs typeface="Calibri" charset="-94"/>
              </a:rPr>
              <a:t>Her şey anlaşıldı mı/tamam mı/anlaştık mı? </a:t>
            </a:r>
            <a:r>
              <a:rPr lang="tr-TR" sz="2400" b="1" dirty="0">
                <a:latin typeface="Calibri" charset="-94"/>
                <a:ea typeface="Calibri" charset="-94"/>
                <a:cs typeface="Calibri" charset="-94"/>
              </a:rPr>
              <a:t>T</a:t>
            </a:r>
            <a:r>
              <a:rPr lang="tr-TR" sz="2400" b="1" dirty="0" smtClean="0">
                <a:latin typeface="Calibri" charset="-94"/>
                <a:ea typeface="Calibri" charset="-94"/>
                <a:cs typeface="Calibri" charset="-94"/>
              </a:rPr>
              <a:t>ekrarlayın, </a:t>
            </a:r>
          </a:p>
          <a:p>
            <a:r>
              <a:rPr lang="tr-TR" sz="2400" b="1" dirty="0" smtClean="0">
                <a:latin typeface="Calibri" charset="-94"/>
                <a:ea typeface="Calibri" charset="-94"/>
                <a:cs typeface="Calibri" charset="-94"/>
              </a:rPr>
              <a:t>Başka sormak istediğiniz bir şey var mı?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008112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Comic Sans MS" pitchFamily="66" charset="0"/>
              </a:rPr>
              <a:t>  </a:t>
            </a:r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Akılcı ilaç kullanımı nedir?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1916832"/>
            <a:ext cx="6984776" cy="4032448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buClr>
                <a:schemeClr val="tx1"/>
              </a:buClr>
            </a:pPr>
            <a:r>
              <a:rPr lang="tr-TR" sz="2200" dirty="0" smtClean="0">
                <a:latin typeface="Calibri" charset="-94"/>
                <a:ea typeface="Calibri" charset="-94"/>
                <a:cs typeface="Calibri" charset="-94"/>
              </a:rPr>
              <a:t> Hastanın klinik bulgularına ve bireysel özelliklerine göre uygun ilacı, uygun süre ve dozajda, en düşük fiyata ve kolayca sağlayabilmesi (DSÖ,1985, Nairobi toplantısı)</a:t>
            </a:r>
            <a:r>
              <a:rPr lang="tr-T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alibri" charset="-94"/>
                <a:ea typeface="Calibri" charset="-94"/>
                <a:cs typeface="Calibri" charset="-94"/>
              </a:rPr>
              <a:t>      </a:t>
            </a:r>
          </a:p>
          <a:p>
            <a:pPr>
              <a:lnSpc>
                <a:spcPct val="170000"/>
              </a:lnSpc>
              <a:buClr>
                <a:schemeClr val="tx1"/>
              </a:buClr>
            </a:pPr>
            <a:r>
              <a:rPr lang="tr-TR" sz="2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alibri" charset="-94"/>
                <a:ea typeface="Calibri" charset="-94"/>
                <a:cs typeface="Calibri" charset="-94"/>
              </a:rPr>
              <a:t>“İ</a:t>
            </a:r>
            <a:r>
              <a:rPr lang="tr-TR" sz="2200" dirty="0" smtClean="0">
                <a:latin typeface="Calibri" charset="-94"/>
                <a:ea typeface="Calibri" charset="-94"/>
                <a:cs typeface="Calibri" charset="-94"/>
              </a:rPr>
              <a:t>lacın üretilmesi, reçete edilmesi, kullanıcıya ulaştırılması, ilaçla ilgili düzenlemelerin </a:t>
            </a:r>
            <a:r>
              <a:rPr lang="tr-TR" sz="2200" dirty="0">
                <a:latin typeface="Calibri" charset="-94"/>
                <a:ea typeface="Calibri" charset="-94"/>
                <a:cs typeface="Calibri" charset="-94"/>
              </a:rPr>
              <a:t>yapılması, </a:t>
            </a:r>
            <a:r>
              <a:rPr lang="tr-TR" sz="2200" dirty="0" smtClean="0">
                <a:latin typeface="Calibri" charset="-94"/>
                <a:ea typeface="Calibri" charset="-94"/>
                <a:cs typeface="Calibri" charset="-94"/>
              </a:rPr>
              <a:t>ilacın kullanılması aşamalarında  akılcılığın ve toplum çıkarlarının öne çıktığı yaklaşımların sergilenmesi “</a:t>
            </a:r>
          </a:p>
          <a:p>
            <a:pPr>
              <a:lnSpc>
                <a:spcPct val="170000"/>
              </a:lnSpc>
              <a:buNone/>
            </a:pPr>
            <a:r>
              <a:rPr lang="tr-TR" sz="2000" dirty="0" smtClean="0"/>
              <a:t>                                    </a:t>
            </a:r>
          </a:p>
          <a:p>
            <a:pPr>
              <a:lnSpc>
                <a:spcPct val="170000"/>
              </a:lnSpc>
              <a:buNone/>
            </a:pPr>
            <a:r>
              <a:rPr lang="tr-TR" sz="2000" dirty="0" smtClean="0"/>
              <a:t>                                         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152128"/>
          </a:xfrm>
        </p:spPr>
        <p:txBody>
          <a:bodyPr/>
          <a:lstStyle/>
          <a:p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Adım 6: Tedavinin izlenmesi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2132856"/>
            <a:ext cx="6768752" cy="3993307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Hastanın kendi izlemi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Hekimin izlemi</a:t>
            </a:r>
          </a:p>
          <a:p>
            <a:endParaRPr lang="tr-TR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TEDAVİ AMACINA ULAŞTI MI?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TEDAVİ ETKİLİ ANCAK DEVAMI GEREKLİ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TEDAVİ BAŞARISIZ MI OLDU?</a:t>
            </a:r>
            <a:endParaRPr lang="tr-TR" sz="2400" dirty="0">
              <a:latin typeface="Calibri" charset="-94"/>
              <a:ea typeface="Calibri" charset="-94"/>
              <a:cs typeface="Calibri" charset="-9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İlaç seçenekleri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1052736"/>
            <a:ext cx="7571184" cy="5616624"/>
          </a:xfrm>
        </p:spPr>
        <p:txBody>
          <a:bodyPr>
            <a:noAutofit/>
          </a:bodyPr>
          <a:lstStyle/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Basit ağrı kesiciler</a:t>
            </a:r>
          </a:p>
          <a:p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Nonsteroidal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 </a:t>
            </a:r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antiinflamatuvarlar</a:t>
            </a:r>
            <a:endParaRPr lang="tr-TR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COX-2 seçici </a:t>
            </a:r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NSAİİler</a:t>
            </a:r>
            <a:endParaRPr lang="tr-TR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Topikal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 </a:t>
            </a:r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NSAİİler</a:t>
            </a:r>
            <a:endParaRPr lang="tr-TR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Kas gevşeticiler</a:t>
            </a:r>
          </a:p>
          <a:p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Opioid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 ağrı kesiciler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Sistemik </a:t>
            </a:r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glikokortikoidler</a:t>
            </a:r>
            <a:endParaRPr lang="tr-TR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İntra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-</a:t>
            </a:r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artiküler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 ilaçlar</a:t>
            </a:r>
          </a:p>
          <a:p>
            <a:pPr lvl="1">
              <a:buFont typeface="Arial" pitchFamily="34" charset="0"/>
              <a:buChar char="•"/>
            </a:pPr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Kortikosteroidler</a:t>
            </a:r>
            <a:endParaRPr lang="tr-TR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pPr lvl="1">
              <a:buFont typeface="Arial" pitchFamily="34" charset="0"/>
              <a:buChar char="•"/>
            </a:pPr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Hyaluronatlar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 </a:t>
            </a:r>
          </a:p>
          <a:p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Adjuvan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 ilaçlar: </a:t>
            </a:r>
            <a:r>
              <a:rPr lang="tr-TR" sz="2400" dirty="0" err="1">
                <a:latin typeface="Calibri" charset="-94"/>
                <a:ea typeface="Calibri" charset="-94"/>
                <a:cs typeface="Calibri" charset="-94"/>
              </a:rPr>
              <a:t>A</a:t>
            </a:r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ntidepresanlar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,  </a:t>
            </a:r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antikonvülsanlar</a:t>
            </a:r>
            <a:endParaRPr lang="tr-TR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Hastalık </a:t>
            </a:r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modifiye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 edici ilaçlar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Biyolojik ajanlar</a:t>
            </a:r>
            <a:endParaRPr lang="tr-TR" sz="2400" dirty="0">
              <a:latin typeface="Calibri" charset="-94"/>
              <a:ea typeface="Calibri" charset="-94"/>
              <a:cs typeface="Calibri" charset="-9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NSAİ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87624" y="1600200"/>
            <a:ext cx="6408712" cy="4525963"/>
          </a:xfrm>
        </p:spPr>
        <p:txBody>
          <a:bodyPr/>
          <a:lstStyle/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Diklofenak </a:t>
            </a:r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Na</a:t>
            </a:r>
            <a:endParaRPr lang="tr-TR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Diklofenak K</a:t>
            </a:r>
          </a:p>
          <a:p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İbuprofen</a:t>
            </a:r>
            <a:endParaRPr lang="tr-TR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Etodolak</a:t>
            </a:r>
            <a:endParaRPr lang="tr-TR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Deksketoprofen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 </a:t>
            </a:r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Trometamol</a:t>
            </a:r>
            <a:endParaRPr lang="tr-TR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Ketoprofen</a:t>
            </a:r>
            <a:endParaRPr lang="tr-TR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Flurbiprofen</a:t>
            </a:r>
            <a:endParaRPr lang="tr-TR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Naproksen</a:t>
            </a:r>
            <a:endParaRPr lang="tr-TR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Nimesulid</a:t>
            </a:r>
            <a:endParaRPr lang="tr-TR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417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Türkiye ilaç tedavi </a:t>
            </a:r>
            <a:r>
              <a:rPr lang="tr-TR" dirty="0" err="1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klavuzu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 smtClean="0">
                <a:latin typeface="Calibri" charset="-94"/>
                <a:ea typeface="Calibri" charset="-94"/>
                <a:cs typeface="Calibri" charset="-94"/>
              </a:rPr>
              <a:t>Parasetamol</a:t>
            </a:r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: Doz: Ağızdan 4-6 saatte bir 0,5 gr günde en fazla 1 gr</a:t>
            </a:r>
          </a:p>
          <a:p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Yan etki: Ender, döküntü, hematolojik bozukluklar, uzun süreli kullanımdan sonra akut </a:t>
            </a:r>
            <a:r>
              <a:rPr lang="tr-TR" dirty="0" err="1" smtClean="0">
                <a:latin typeface="Calibri" charset="-94"/>
                <a:ea typeface="Calibri" charset="-94"/>
                <a:cs typeface="Calibri" charset="-94"/>
              </a:rPr>
              <a:t>pankreatit</a:t>
            </a:r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 bildirilmiştir. Aşırı dozun ardından </a:t>
            </a:r>
            <a:r>
              <a:rPr lang="tr-TR" dirty="0" err="1" smtClean="0">
                <a:latin typeface="Calibri" charset="-94"/>
                <a:ea typeface="Calibri" charset="-94"/>
                <a:cs typeface="Calibri" charset="-94"/>
              </a:rPr>
              <a:t>Kc</a:t>
            </a:r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 hasarı bildirilmiştir.</a:t>
            </a:r>
          </a:p>
          <a:p>
            <a:r>
              <a:rPr lang="tr-TR" dirty="0">
                <a:latin typeface="Calibri" charset="-94"/>
                <a:ea typeface="Calibri" charset="-94"/>
                <a:cs typeface="Calibri" charset="-94"/>
              </a:rPr>
              <a:t>Ö</a:t>
            </a:r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rnek:</a:t>
            </a:r>
          </a:p>
          <a:p>
            <a:r>
              <a:rPr lang="tr-TR" dirty="0" err="1" smtClean="0">
                <a:latin typeface="Calibri" charset="-94"/>
                <a:ea typeface="Calibri" charset="-94"/>
                <a:cs typeface="Calibri" charset="-94"/>
              </a:rPr>
              <a:t>Minoset</a:t>
            </a:r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: Tablet; 500mg parasetamol;20 </a:t>
            </a:r>
            <a:r>
              <a:rPr lang="tr-TR" dirty="0" err="1" smtClean="0">
                <a:latin typeface="Calibri" charset="-94"/>
                <a:ea typeface="Calibri" charset="-94"/>
                <a:cs typeface="Calibri" charset="-94"/>
              </a:rPr>
              <a:t>tb</a:t>
            </a:r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/kutu</a:t>
            </a:r>
          </a:p>
          <a:p>
            <a:r>
              <a:rPr lang="tr-TR" dirty="0" err="1" smtClean="0">
                <a:latin typeface="Calibri" charset="-94"/>
                <a:ea typeface="Calibri" charset="-94"/>
                <a:cs typeface="Calibri" charset="-94"/>
              </a:rPr>
              <a:t>Panadol</a:t>
            </a:r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: Tablet; 500 mg parasetamol;24 </a:t>
            </a:r>
            <a:r>
              <a:rPr lang="tr-TR" dirty="0" err="1" smtClean="0">
                <a:latin typeface="Calibri" charset="-94"/>
                <a:ea typeface="Calibri" charset="-94"/>
                <a:cs typeface="Calibri" charset="-94"/>
              </a:rPr>
              <a:t>tb</a:t>
            </a:r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/kutu</a:t>
            </a:r>
          </a:p>
          <a:p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Paradine: </a:t>
            </a:r>
            <a:r>
              <a:rPr lang="tr-TR" dirty="0" err="1">
                <a:latin typeface="Calibri" charset="-94"/>
                <a:ea typeface="Calibri" charset="-94"/>
                <a:cs typeface="Calibri" charset="-94"/>
              </a:rPr>
              <a:t>P</a:t>
            </a:r>
            <a:r>
              <a:rPr lang="tr-TR" dirty="0" err="1" smtClean="0">
                <a:latin typeface="Calibri" charset="-94"/>
                <a:ea typeface="Calibri" charset="-94"/>
                <a:cs typeface="Calibri" charset="-94"/>
              </a:rPr>
              <a:t>ediyatrik</a:t>
            </a:r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 damla 100mg </a:t>
            </a:r>
            <a:r>
              <a:rPr lang="tr-TR" dirty="0" err="1" smtClean="0">
                <a:latin typeface="Calibri" charset="-94"/>
                <a:ea typeface="Calibri" charset="-94"/>
                <a:cs typeface="Calibri" charset="-94"/>
              </a:rPr>
              <a:t>parasetamol</a:t>
            </a:r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/5 ml;150 ml/şişe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837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Diklofenak Sodyum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sz="2800" dirty="0" err="1" smtClean="0">
                <a:latin typeface="Calibri" charset="-94"/>
                <a:ea typeface="Calibri" charset="-94"/>
                <a:cs typeface="Calibri" charset="-94"/>
              </a:rPr>
              <a:t>Endikasyonları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:  </a:t>
            </a:r>
            <a:endParaRPr lang="tr-TR" sz="2800" dirty="0">
              <a:latin typeface="Calibri" charset="-94"/>
              <a:ea typeface="Calibri" charset="-94"/>
              <a:cs typeface="Calibri" charset="-94"/>
            </a:endParaRPr>
          </a:p>
          <a:p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INTRAVENÖZ KULLANIM: </a:t>
            </a:r>
            <a:r>
              <a:rPr lang="tr-TR" sz="2800" dirty="0" err="1" smtClean="0">
                <a:latin typeface="Calibri" charset="-94"/>
                <a:ea typeface="Calibri" charset="-94"/>
                <a:cs typeface="Calibri" charset="-94"/>
              </a:rPr>
              <a:t>NSAİ’lerin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 </a:t>
            </a:r>
            <a:r>
              <a:rPr lang="tr-TR" sz="2800" dirty="0" err="1">
                <a:latin typeface="Calibri" charset="-94"/>
                <a:ea typeface="Calibri" charset="-94"/>
                <a:cs typeface="Calibri" charset="-94"/>
              </a:rPr>
              <a:t>antikoagülan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 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ilaçlarla 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(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düşük 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dozda </a:t>
            </a:r>
            <a:r>
              <a:rPr lang="tr-TR" sz="2800" dirty="0" err="1">
                <a:latin typeface="Calibri" charset="-94"/>
                <a:ea typeface="Calibri" charset="-94"/>
                <a:cs typeface="Calibri" charset="-94"/>
              </a:rPr>
              <a:t>heparin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 dahil) bir arada 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kullanılmas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ı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, </a:t>
            </a:r>
            <a:r>
              <a:rPr lang="tr-TR" sz="2800" dirty="0" err="1">
                <a:latin typeface="Calibri" charset="-94"/>
                <a:ea typeface="Calibri" charset="-94"/>
                <a:cs typeface="Calibri" charset="-94"/>
              </a:rPr>
              <a:t>hemorajik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 </a:t>
            </a:r>
            <a:r>
              <a:rPr lang="tr-TR" sz="2800" dirty="0" err="1">
                <a:latin typeface="Calibri" charset="-94"/>
                <a:ea typeface="Calibri" charset="-94"/>
                <a:cs typeface="Calibri" charset="-94"/>
              </a:rPr>
              <a:t>diyatez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 </a:t>
            </a:r>
            <a:r>
              <a:rPr lang="tr-TR" sz="2800" dirty="0" err="1">
                <a:latin typeface="Calibri" charset="-94"/>
                <a:ea typeface="Calibri" charset="-94"/>
                <a:cs typeface="Calibri" charset="-94"/>
              </a:rPr>
              <a:t>öyküsu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̈, 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tanı konmuş 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ya da 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kuşku halinde </a:t>
            </a:r>
            <a:r>
              <a:rPr lang="tr-TR" sz="2800" dirty="0" err="1" smtClean="0">
                <a:latin typeface="Calibri" charset="-94"/>
                <a:ea typeface="Calibri" charset="-94"/>
                <a:cs typeface="Calibri" charset="-94"/>
              </a:rPr>
              <a:t>serebrovasküler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 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kanama </a:t>
            </a:r>
            <a:r>
              <a:rPr lang="tr-TR" sz="2800" dirty="0" err="1">
                <a:latin typeface="Calibri" charset="-94"/>
                <a:ea typeface="Calibri" charset="-94"/>
                <a:cs typeface="Calibri" charset="-94"/>
              </a:rPr>
              <a:t>öyküsu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̈, kanama riski </a:t>
            </a:r>
            <a:r>
              <a:rPr lang="tr-TR" sz="2800" dirty="0" err="1">
                <a:latin typeface="Calibri" charset="-94"/>
                <a:ea typeface="Calibri" charset="-94"/>
                <a:cs typeface="Calibri" charset="-94"/>
              </a:rPr>
              <a:t>yüksek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 olan ameliyatlar, 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astım öyküsü, 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orta 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şiddette 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ya da 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ağır böbrek hastaları, </a:t>
            </a:r>
            <a:r>
              <a:rPr lang="tr-TR" sz="2800" dirty="0" err="1">
                <a:latin typeface="Calibri" charset="-94"/>
                <a:ea typeface="Calibri" charset="-94"/>
                <a:cs typeface="Calibri" charset="-94"/>
              </a:rPr>
              <a:t>hipovolemi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 ve </a:t>
            </a:r>
            <a:r>
              <a:rPr lang="tr-TR" sz="2800" dirty="0" err="1">
                <a:latin typeface="Calibri" charset="-94"/>
                <a:ea typeface="Calibri" charset="-94"/>
                <a:cs typeface="Calibri" charset="-94"/>
              </a:rPr>
              <a:t>dehidratasyonda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 da </a:t>
            </a:r>
            <a:r>
              <a:rPr lang="tr-TR" sz="2800" dirty="0" err="1" smtClean="0">
                <a:latin typeface="Calibri" charset="-94"/>
                <a:ea typeface="Calibri" charset="-94"/>
                <a:cs typeface="Calibri" charset="-94"/>
              </a:rPr>
              <a:t>kontrendikedir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 </a:t>
            </a:r>
            <a:endParaRPr lang="tr-TR" sz="2800" dirty="0">
              <a:latin typeface="Calibri" charset="-94"/>
              <a:ea typeface="Calibri" charset="-94"/>
              <a:cs typeface="Calibri" charset="-94"/>
            </a:endParaRPr>
          </a:p>
          <a:p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Doz: 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Ağızdan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, </a:t>
            </a:r>
            <a:r>
              <a:rPr lang="tr-TR" sz="2800" dirty="0" err="1">
                <a:latin typeface="Calibri" charset="-94"/>
                <a:ea typeface="Calibri" charset="-94"/>
                <a:cs typeface="Calibri" charset="-94"/>
              </a:rPr>
              <a:t>günde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 75-150 mg, 2-3 doza 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bölünerek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, tercihen yemekten sonra </a:t>
            </a:r>
          </a:p>
          <a:p>
            <a:r>
              <a:rPr lang="tr-TR" sz="2800" dirty="0" err="1">
                <a:latin typeface="Calibri" charset="-94"/>
                <a:ea typeface="Calibri" charset="-94"/>
                <a:cs typeface="Calibri" charset="-94"/>
              </a:rPr>
              <a:t>Gluteus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 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kasına 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derin </a:t>
            </a:r>
            <a:r>
              <a:rPr lang="tr-TR" sz="2800" dirty="0" err="1" smtClean="0">
                <a:latin typeface="Calibri" charset="-94"/>
                <a:ea typeface="Calibri" charset="-94"/>
                <a:cs typeface="Calibri" charset="-94"/>
              </a:rPr>
              <a:t>intramüskülerler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 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enjeksiyonla, akut alevlenmelerde ve ameliyat 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sonrasında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, en fazla 2 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gün 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boyunca 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günde 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bir kez (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ağır vakalarda günde 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iki kez) 75 mg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116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Diklofenak Sodyum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200" dirty="0">
                <a:latin typeface="Calibri" charset="-94"/>
                <a:ea typeface="Calibri" charset="-94"/>
                <a:cs typeface="Calibri" charset="-94"/>
              </a:rPr>
              <a:t>Üreter koliğinde, 75 mg, 30 dakika sonra gerekirse 75 mg </a:t>
            </a:r>
            <a:r>
              <a:rPr lang="tr-TR" sz="2200" dirty="0" smtClean="0">
                <a:latin typeface="Calibri" charset="-94"/>
                <a:ea typeface="Calibri" charset="-94"/>
                <a:cs typeface="Calibri" charset="-94"/>
              </a:rPr>
              <a:t>daha</a:t>
            </a:r>
          </a:p>
          <a:p>
            <a:r>
              <a:rPr lang="tr-TR" sz="2200" dirty="0" err="1" smtClean="0">
                <a:latin typeface="Calibri" charset="-94"/>
                <a:ea typeface="Calibri" charset="-94"/>
                <a:cs typeface="Calibri" charset="-94"/>
              </a:rPr>
              <a:t>İntravenöz</a:t>
            </a:r>
            <a:r>
              <a:rPr lang="tr-TR" sz="2200" dirty="0" smtClean="0">
                <a:latin typeface="Calibri" charset="-94"/>
                <a:ea typeface="Calibri" charset="-94"/>
                <a:cs typeface="Calibri" charset="-94"/>
              </a:rPr>
              <a:t> </a:t>
            </a:r>
            <a:r>
              <a:rPr lang="tr-TR" sz="2200" dirty="0" err="1">
                <a:latin typeface="Calibri" charset="-94"/>
                <a:ea typeface="Calibri" charset="-94"/>
                <a:cs typeface="Calibri" charset="-94"/>
              </a:rPr>
              <a:t>infüzyonla</a:t>
            </a:r>
            <a:r>
              <a:rPr lang="tr-TR" sz="2200" dirty="0">
                <a:latin typeface="Calibri" charset="-94"/>
                <a:ea typeface="Calibri" charset="-94"/>
                <a:cs typeface="Calibri" charset="-94"/>
              </a:rPr>
              <a:t> (hastanede), 30-120 dakika boyunca 75 mg, 4-6 saat sonra gerekirse tekrarlanır, en fazla 2 </a:t>
            </a:r>
            <a:r>
              <a:rPr lang="tr-TR" sz="2200" dirty="0" smtClean="0">
                <a:latin typeface="Calibri" charset="-94"/>
                <a:ea typeface="Calibri" charset="-94"/>
                <a:cs typeface="Calibri" charset="-94"/>
              </a:rPr>
              <a:t>gün</a:t>
            </a:r>
          </a:p>
          <a:p>
            <a:r>
              <a:rPr lang="tr-TR" sz="2200" dirty="0" smtClean="0">
                <a:latin typeface="Calibri" charset="-94"/>
                <a:ea typeface="Calibri" charset="-94"/>
                <a:cs typeface="Calibri" charset="-94"/>
              </a:rPr>
              <a:t>Ameliyattan </a:t>
            </a:r>
            <a:r>
              <a:rPr lang="tr-TR" sz="2200" dirty="0">
                <a:latin typeface="Calibri" charset="-94"/>
                <a:ea typeface="Calibri" charset="-94"/>
                <a:cs typeface="Calibri" charset="-94"/>
              </a:rPr>
              <a:t>sonra ağrının önlenmesi için, başlangıçta ameliyattan sonra 15-60 dakika boyunca 25- 50 mg, sonra saatte 5 mg hızında </a:t>
            </a:r>
            <a:r>
              <a:rPr lang="tr-TR" sz="2200" dirty="0" err="1">
                <a:latin typeface="Calibri" charset="-94"/>
                <a:ea typeface="Calibri" charset="-94"/>
                <a:cs typeface="Calibri" charset="-94"/>
              </a:rPr>
              <a:t>infüzyon</a:t>
            </a:r>
            <a:r>
              <a:rPr lang="tr-TR" sz="2200" dirty="0">
                <a:latin typeface="Calibri" charset="-94"/>
                <a:ea typeface="Calibri" charset="-94"/>
                <a:cs typeface="Calibri" charset="-94"/>
              </a:rPr>
              <a:t>, en fazla 2 gün </a:t>
            </a:r>
          </a:p>
          <a:p>
            <a:r>
              <a:rPr lang="tr-TR" sz="2200" dirty="0" err="1">
                <a:latin typeface="Calibri" charset="-94"/>
                <a:ea typeface="Calibri" charset="-94"/>
                <a:cs typeface="Calibri" charset="-94"/>
              </a:rPr>
              <a:t>Rektal</a:t>
            </a:r>
            <a:r>
              <a:rPr lang="tr-TR" sz="2200" dirty="0">
                <a:latin typeface="Calibri" charset="-94"/>
                <a:ea typeface="Calibri" charset="-94"/>
                <a:cs typeface="Calibri" charset="-94"/>
              </a:rPr>
              <a:t> yolla, </a:t>
            </a:r>
            <a:r>
              <a:rPr lang="tr-TR" sz="2200" dirty="0" err="1">
                <a:latin typeface="Calibri" charset="-94"/>
                <a:ea typeface="Calibri" charset="-94"/>
                <a:cs typeface="Calibri" charset="-94"/>
              </a:rPr>
              <a:t>supozituar</a:t>
            </a:r>
            <a:r>
              <a:rPr lang="tr-TR" sz="2200" dirty="0">
                <a:latin typeface="Calibri" charset="-94"/>
                <a:ea typeface="Calibri" charset="-94"/>
                <a:cs typeface="Calibri" charset="-94"/>
              </a:rPr>
              <a:t> şeklinde, günde 75-150 mg bölünmüş dozlarda </a:t>
            </a:r>
          </a:p>
          <a:p>
            <a:r>
              <a:rPr lang="tr-TR" sz="2200" dirty="0">
                <a:latin typeface="Calibri" charset="-94"/>
                <a:ea typeface="Calibri" charset="-94"/>
                <a:cs typeface="Calibri" charset="-94"/>
              </a:rPr>
              <a:t>Herhangi bir yolla en </a:t>
            </a:r>
            <a:r>
              <a:rPr lang="tr-TR" sz="2200" dirty="0" err="1">
                <a:latin typeface="Calibri" charset="-94"/>
                <a:ea typeface="Calibri" charset="-94"/>
                <a:cs typeface="Calibri" charset="-94"/>
              </a:rPr>
              <a:t>yüksek</a:t>
            </a:r>
            <a:r>
              <a:rPr lang="tr-TR" sz="2200" dirty="0">
                <a:latin typeface="Calibri" charset="-94"/>
                <a:ea typeface="Calibri" charset="-94"/>
                <a:cs typeface="Calibri" charset="-94"/>
              </a:rPr>
              <a:t> toplam </a:t>
            </a:r>
            <a:r>
              <a:rPr lang="tr-TR" sz="2200" dirty="0" err="1">
                <a:latin typeface="Calibri" charset="-94"/>
                <a:ea typeface="Calibri" charset="-94"/>
                <a:cs typeface="Calibri" charset="-94"/>
              </a:rPr>
              <a:t>günlü̈k</a:t>
            </a:r>
            <a:r>
              <a:rPr lang="tr-TR" sz="2200" dirty="0">
                <a:latin typeface="Calibri" charset="-94"/>
                <a:ea typeface="Calibri" charset="-94"/>
                <a:cs typeface="Calibri" charset="-94"/>
              </a:rPr>
              <a:t> doz 150 mg </a:t>
            </a:r>
          </a:p>
          <a:p>
            <a:r>
              <a:rPr lang="tr-TR" sz="2200" dirty="0">
                <a:latin typeface="Calibri" charset="-94"/>
                <a:ea typeface="Calibri" charset="-94"/>
                <a:cs typeface="Calibri" charset="-94"/>
              </a:rPr>
              <a:t>ÇOCUKLARDA 1-12 yaş, </a:t>
            </a:r>
            <a:r>
              <a:rPr lang="tr-TR" sz="2200" dirty="0" err="1">
                <a:latin typeface="Calibri" charset="-94"/>
                <a:ea typeface="Calibri" charset="-94"/>
                <a:cs typeface="Calibri" charset="-94"/>
              </a:rPr>
              <a:t>juvenill</a:t>
            </a:r>
            <a:r>
              <a:rPr lang="tr-TR" sz="2200" dirty="0">
                <a:latin typeface="Calibri" charset="-94"/>
                <a:ea typeface="Calibri" charset="-94"/>
                <a:cs typeface="Calibri" charset="-94"/>
              </a:rPr>
              <a:t> </a:t>
            </a:r>
            <a:r>
              <a:rPr lang="tr-TR" sz="2200" dirty="0" err="1">
                <a:latin typeface="Calibri" charset="-94"/>
                <a:ea typeface="Calibri" charset="-94"/>
                <a:cs typeface="Calibri" charset="-94"/>
              </a:rPr>
              <a:t>artritte</a:t>
            </a:r>
            <a:r>
              <a:rPr lang="tr-TR" sz="2200" dirty="0">
                <a:latin typeface="Calibri" charset="-94"/>
                <a:ea typeface="Calibri" charset="-94"/>
                <a:cs typeface="Calibri" charset="-94"/>
              </a:rPr>
              <a:t>, ağızdan ya da </a:t>
            </a:r>
            <a:r>
              <a:rPr lang="tr-TR" sz="2200" dirty="0" err="1">
                <a:latin typeface="Calibri" charset="-94"/>
                <a:ea typeface="Calibri" charset="-94"/>
                <a:cs typeface="Calibri" charset="-94"/>
              </a:rPr>
              <a:t>rektal</a:t>
            </a:r>
            <a:r>
              <a:rPr lang="tr-TR" sz="2200" dirty="0">
                <a:latin typeface="Calibri" charset="-94"/>
                <a:ea typeface="Calibri" charset="-94"/>
                <a:cs typeface="Calibri" charset="-94"/>
              </a:rPr>
              <a:t> yolla , </a:t>
            </a:r>
            <a:r>
              <a:rPr lang="tr-TR" sz="2200" dirty="0" err="1">
                <a:latin typeface="Calibri" charset="-94"/>
                <a:ea typeface="Calibri" charset="-94"/>
                <a:cs typeface="Calibri" charset="-94"/>
              </a:rPr>
              <a:t>günde</a:t>
            </a:r>
            <a:r>
              <a:rPr lang="tr-TR" sz="2200" dirty="0">
                <a:latin typeface="Calibri" charset="-94"/>
                <a:ea typeface="Calibri" charset="-94"/>
                <a:cs typeface="Calibri" charset="-94"/>
              </a:rPr>
              <a:t> 1-3 mg/kg, bölünmüş dozlarda (25 mg </a:t>
            </a:r>
            <a:r>
              <a:rPr lang="tr-TR" sz="2200" dirty="0" err="1">
                <a:latin typeface="Calibri" charset="-94"/>
                <a:ea typeface="Calibri" charset="-94"/>
                <a:cs typeface="Calibri" charset="-94"/>
              </a:rPr>
              <a:t>enterik</a:t>
            </a:r>
            <a:r>
              <a:rPr lang="tr-TR" sz="2200" dirty="0">
                <a:latin typeface="Calibri" charset="-94"/>
                <a:ea typeface="Calibri" charset="-94"/>
                <a:cs typeface="Calibri" charset="-94"/>
              </a:rPr>
              <a:t> kaplı tabletler, 12.5 mg ve 25 mg yalnız </a:t>
            </a:r>
            <a:r>
              <a:rPr lang="tr-TR" sz="2200" dirty="0" err="1" smtClean="0">
                <a:latin typeface="Calibri" charset="-94"/>
                <a:ea typeface="Calibri" charset="-94"/>
                <a:cs typeface="Calibri" charset="-94"/>
              </a:rPr>
              <a:t>supozituar</a:t>
            </a:r>
            <a:r>
              <a:rPr lang="tr-TR" sz="2200" dirty="0" smtClean="0">
                <a:latin typeface="Calibri" charset="-94"/>
                <a:ea typeface="Calibri" charset="-94"/>
                <a:cs typeface="Calibri" charset="-94"/>
              </a:rPr>
              <a:t>)</a:t>
            </a:r>
            <a:endParaRPr lang="tr-TR" sz="2200" dirty="0">
              <a:latin typeface="Calibri" charset="-94"/>
              <a:ea typeface="Calibri" charset="-94"/>
              <a:cs typeface="Calibri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87087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Diklofenak</a:t>
            </a:r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 Sodyum ve Potasyum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>
                <a:latin typeface="Calibri" charset="-94"/>
                <a:ea typeface="Calibri" charset="-94"/>
                <a:cs typeface="Calibri" charset="-94"/>
              </a:rPr>
              <a:t>Cataflam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: Draje, 50 mg </a:t>
            </a:r>
            <a:r>
              <a:rPr lang="tr-TR" sz="2800" dirty="0" err="1" smtClean="0">
                <a:latin typeface="Calibri" charset="-94"/>
                <a:ea typeface="Calibri" charset="-94"/>
                <a:cs typeface="Calibri" charset="-94"/>
              </a:rPr>
              <a:t>diklofenak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 potasyum; 20 draje/kutu</a:t>
            </a:r>
          </a:p>
          <a:p>
            <a:r>
              <a:rPr lang="tr-TR" sz="2800" dirty="0" err="1" smtClean="0">
                <a:latin typeface="Calibri" charset="-94"/>
                <a:ea typeface="Calibri" charset="-94"/>
                <a:cs typeface="Calibri" charset="-94"/>
              </a:rPr>
              <a:t>Dicloflam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: Draje 50 mg </a:t>
            </a:r>
            <a:r>
              <a:rPr lang="tr-TR" sz="2800" dirty="0" err="1" smtClean="0">
                <a:latin typeface="Calibri" charset="-94"/>
                <a:ea typeface="Calibri" charset="-94"/>
                <a:cs typeface="Calibri" charset="-94"/>
              </a:rPr>
              <a:t>diklofenak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 potasyum 10 ve 20 draje/kutu</a:t>
            </a:r>
          </a:p>
          <a:p>
            <a:r>
              <a:rPr lang="tr-TR" sz="2800" dirty="0" err="1" smtClean="0">
                <a:latin typeface="Calibri" charset="-94"/>
                <a:ea typeface="Calibri" charset="-94"/>
                <a:cs typeface="Calibri" charset="-94"/>
              </a:rPr>
              <a:t>Dikloron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: Ampul IM 75 mg </a:t>
            </a:r>
            <a:r>
              <a:rPr lang="tr-TR" sz="2800" dirty="0" err="1" smtClean="0">
                <a:latin typeface="Calibri" charset="-94"/>
                <a:ea typeface="Calibri" charset="-94"/>
                <a:cs typeface="Calibri" charset="-94"/>
              </a:rPr>
              <a:t>diklofenak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 sodyum 4 ve 10 ampul/kutu</a:t>
            </a:r>
          </a:p>
          <a:p>
            <a:r>
              <a:rPr lang="tr-TR" sz="2800" dirty="0" err="1" smtClean="0">
                <a:latin typeface="Calibri" charset="-94"/>
                <a:ea typeface="Calibri" charset="-94"/>
                <a:cs typeface="Calibri" charset="-94"/>
              </a:rPr>
              <a:t>Dolorex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: 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Draje, 50 mg </a:t>
            </a:r>
            <a:r>
              <a:rPr lang="tr-TR" sz="2800" dirty="0" err="1">
                <a:latin typeface="Calibri" charset="-94"/>
                <a:ea typeface="Calibri" charset="-94"/>
                <a:cs typeface="Calibri" charset="-94"/>
              </a:rPr>
              <a:t>diklofenak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 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potasyum;10 ve 20 </a:t>
            </a:r>
            <a:r>
              <a:rPr lang="tr-TR" sz="2800" dirty="0">
                <a:latin typeface="Calibri" charset="-94"/>
                <a:ea typeface="Calibri" charset="-94"/>
                <a:cs typeface="Calibri" charset="-94"/>
              </a:rPr>
              <a:t>draje/kutu</a:t>
            </a:r>
            <a:endParaRPr lang="tr-TR" sz="2800" dirty="0" smtClean="0">
              <a:latin typeface="Calibri" charset="-94"/>
              <a:ea typeface="Calibri" charset="-94"/>
              <a:cs typeface="Calibri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83785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Kas gevşeticiler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>
                <a:latin typeface="Calibri" charset="-94"/>
                <a:ea typeface="Calibri" charset="-94"/>
                <a:cs typeface="Calibri" charset="-94"/>
              </a:rPr>
              <a:t>Tiyokolşikosid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: Kas spazmlarının kısa süreli giderilmesi</a:t>
            </a:r>
          </a:p>
          <a:p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Yan etkileri: </a:t>
            </a:r>
            <a:r>
              <a:rPr lang="tr-TR" sz="2800" dirty="0" err="1" smtClean="0">
                <a:latin typeface="Calibri" charset="-94"/>
                <a:ea typeface="Calibri" charset="-94"/>
                <a:cs typeface="Calibri" charset="-94"/>
              </a:rPr>
              <a:t>Epigastrik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 ağrı, ishal, aşırı duyarlılık</a:t>
            </a:r>
          </a:p>
          <a:p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Doz: Ağızdan günde 2 kez 8 mg</a:t>
            </a:r>
          </a:p>
          <a:p>
            <a:r>
              <a:rPr lang="tr-TR" sz="2800" dirty="0" err="1" smtClean="0">
                <a:latin typeface="Calibri" charset="-94"/>
                <a:ea typeface="Calibri" charset="-94"/>
                <a:cs typeface="Calibri" charset="-94"/>
              </a:rPr>
              <a:t>İntramüsküler</a:t>
            </a: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 enjeksiyonla günde 4-8 mg</a:t>
            </a:r>
            <a:endParaRPr lang="tr-TR" sz="2800" dirty="0">
              <a:latin typeface="Calibri" charset="-94"/>
              <a:ea typeface="Calibri" charset="-94"/>
              <a:cs typeface="Calibri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86428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Hasta 1: “Ellerim ağrıyor”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53 yaşında, kadın hasta, hekim, Ankara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Son 1 yıldır, aralıklı, kullanmak ve hava koşulları ile ilişkili, uç eklemlerde ağrılı olabilen şişlikler, sabah tutukluğu tanımlamıyor, diğer eklemlerinde belirgin yakınması yok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Sistemik sorunu yok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Annesinde daha ileri benzer yakınmalar var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2.-3. DİF eklemlerde </a:t>
            </a:r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Heberden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 nodülleri+, sağ DİF eklem şiş, sıcak, kırmızı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Diğer eklemler serbest, ağrısız.</a:t>
            </a:r>
            <a:endParaRPr lang="tr-TR" sz="2400" dirty="0">
              <a:latin typeface="Calibri" charset="-94"/>
              <a:ea typeface="Calibri" charset="-94"/>
              <a:cs typeface="Calibri" charset="-9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Hasta 2”Dizim şişti, çok ağrıyor”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67 y, kadın hasta, ev kadını, Çorum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Her iki dizinde ağrı, sol dizinde şişlik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2-3 yıldır yakınması var. 5 gün önce uzun bir yürüyüş sonrası sol dizi şişmiş, çok ağrılı, üstüne yük veremiyor, gece ağrısı var.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Geçirilmiş </a:t>
            </a:r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duodenal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 </a:t>
            </a:r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ulkusu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 var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Her iki diz kaba görünümde, sol diz sıcak, minimal </a:t>
            </a:r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effüzyonu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 var, hareketleri kısıtlı, ağrılı</a:t>
            </a:r>
            <a:endParaRPr lang="tr-TR" sz="2400" dirty="0">
              <a:latin typeface="Calibri" charset="-94"/>
              <a:ea typeface="Calibri" charset="-94"/>
              <a:cs typeface="Calibri" charset="-9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Akılcı ilaç kullanımı nedir?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59632" y="1916832"/>
            <a:ext cx="6408712" cy="4176464"/>
          </a:xfrm>
        </p:spPr>
        <p:txBody>
          <a:bodyPr>
            <a:normAutofit/>
          </a:bodyPr>
          <a:lstStyle/>
          <a:p>
            <a:pPr eaLnBrk="0" hangingPunct="0">
              <a:spcBef>
                <a:spcPct val="50000"/>
              </a:spcBef>
              <a:buClr>
                <a:schemeClr val="tx1"/>
              </a:buClr>
            </a:pP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Hekimler, meslek yaşamları boyunca ortalama 40 - 60 ilaç kullanıyor</a:t>
            </a:r>
          </a:p>
          <a:p>
            <a:pPr eaLnBrk="0" hangingPunct="0">
              <a:spcBef>
                <a:spcPct val="50000"/>
              </a:spcBef>
              <a:buClr>
                <a:schemeClr val="tx1"/>
              </a:buClr>
              <a:buFont typeface="Arial" charset="-94"/>
              <a:buChar char="•"/>
            </a:pP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Ulusal veya uluslararası “Kanıta dayalı tedavi rehberleri” bulunmaktadır</a:t>
            </a:r>
          </a:p>
          <a:p>
            <a:pPr eaLnBrk="0" hangingPunct="0">
              <a:spcBef>
                <a:spcPct val="50000"/>
              </a:spcBef>
              <a:buClr>
                <a:schemeClr val="tx1"/>
              </a:buClr>
              <a:buFont typeface="Arial" charset="-94"/>
              <a:buChar char="•"/>
            </a:pP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ANCAK, hasta sorumluluğu hastayı bizzat tedavi eden hekime aittir</a:t>
            </a:r>
          </a:p>
          <a:p>
            <a:pPr eaLnBrk="0" hangingPunct="0">
              <a:spcBef>
                <a:spcPct val="50000"/>
              </a:spcBef>
              <a:buClr>
                <a:schemeClr val="tx1"/>
              </a:buClr>
              <a:buFont typeface="Arial" charset="-94"/>
              <a:buChar char="•"/>
            </a:pP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Dolayısı ile, tedavi rehberlerinde önerilmiş ilaçları kullansa bile, hekimin, tercih nedenlerini iyi bilmesi gereklidir</a:t>
            </a:r>
          </a:p>
          <a:p>
            <a:pPr>
              <a:buClr>
                <a:schemeClr val="tx1"/>
              </a:buClr>
              <a:buFont typeface="Arial" charset="-94"/>
              <a:buChar char="•"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08112"/>
          </a:xfrm>
        </p:spPr>
        <p:txBody>
          <a:bodyPr/>
          <a:lstStyle/>
          <a:p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REÇETE nedir?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1619672" y="1844824"/>
            <a:ext cx="5904656" cy="4248472"/>
          </a:xfrm>
        </p:spPr>
        <p:txBody>
          <a:bodyPr/>
          <a:lstStyle/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Belli bir hastaya yönelik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Belli bir ilacın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Eczacı tarafından verilmesi için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Hekim tarafından 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Eczacıya yönlendirilmiş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Yazılı veya elektronik</a:t>
            </a:r>
          </a:p>
          <a:p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İstem formu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Reçete, özellikleri nelerdir?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1700809"/>
            <a:ext cx="7056784" cy="4392488"/>
          </a:xfrm>
        </p:spPr>
        <p:txBody>
          <a:bodyPr>
            <a:normAutofit lnSpcReduction="10000"/>
          </a:bodyPr>
          <a:lstStyle/>
          <a:p>
            <a:pPr lvl="1">
              <a:buNone/>
            </a:pP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Geleneksel dili </a:t>
            </a:r>
            <a:r>
              <a:rPr lang="tr-TR" sz="2400" dirty="0" err="1" smtClean="0">
                <a:latin typeface="Calibri" charset="-94"/>
                <a:ea typeface="Calibri" charset="-94"/>
                <a:cs typeface="Calibri" charset="-94"/>
              </a:rPr>
              <a:t>latince</a:t>
            </a:r>
            <a:endParaRPr lang="en-US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pPr lvl="1">
              <a:buNone/>
            </a:pPr>
            <a:r>
              <a:rPr lang="en-US" sz="2400" dirty="0" smtClean="0">
                <a:latin typeface="Calibri" charset="-94"/>
                <a:ea typeface="Calibri" charset="-94"/>
                <a:cs typeface="Calibri" charset="-94"/>
              </a:rPr>
              <a:t>“</a:t>
            </a:r>
            <a:r>
              <a:rPr lang="en-US" sz="2400" smtClean="0">
                <a:latin typeface="Calibri" charset="-94"/>
                <a:ea typeface="Calibri" charset="-94"/>
                <a:cs typeface="Calibri" charset="-94"/>
              </a:rPr>
              <a:t>Rp” 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  </a:t>
            </a:r>
            <a:r>
              <a:rPr lang="en-US" sz="2400" dirty="0" smtClean="0">
                <a:latin typeface="Calibri" charset="-94"/>
                <a:ea typeface="Calibri" charset="-94"/>
                <a:cs typeface="Calibri" charset="-94"/>
              </a:rPr>
              <a:t>= 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Lütfen veriniz</a:t>
            </a:r>
            <a:endParaRPr lang="en-US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pPr lvl="1">
              <a:buNone/>
            </a:pPr>
            <a:r>
              <a:rPr lang="en-US" sz="2400" dirty="0" smtClean="0">
                <a:latin typeface="Calibri" charset="-94"/>
                <a:ea typeface="Calibri" charset="-94"/>
                <a:cs typeface="Calibri" charset="-94"/>
              </a:rPr>
              <a:t>“Sig.” = </a:t>
            </a: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Talimatlar</a:t>
            </a:r>
          </a:p>
          <a:p>
            <a:pPr lvl="1">
              <a:buNone/>
            </a:pPr>
            <a:endParaRPr lang="tr-TR" sz="2400" dirty="0">
              <a:latin typeface="Calibri" charset="-94"/>
              <a:ea typeface="Calibri" charset="-94"/>
              <a:cs typeface="Calibri" charset="-94"/>
            </a:endParaRPr>
          </a:p>
          <a:p>
            <a:pPr lvl="1">
              <a:buNone/>
            </a:pPr>
            <a:endParaRPr lang="en-US" sz="2400" dirty="0" smtClean="0">
              <a:latin typeface="Calibri" charset="-94"/>
              <a:ea typeface="Calibri" charset="-94"/>
              <a:cs typeface="Calibri" charset="-94"/>
            </a:endParaRPr>
          </a:p>
          <a:p>
            <a:pPr algn="ctr">
              <a:buFont typeface="Wingdings" pitchFamily="2" charset="2"/>
              <a:buNone/>
            </a:pP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Altın standardı yoktur</a:t>
            </a:r>
          </a:p>
          <a:p>
            <a:pPr algn="ctr">
              <a:buFont typeface="Wingdings" pitchFamily="2" charset="2"/>
              <a:buNone/>
            </a:pP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Her ülke kendisi belirler</a:t>
            </a:r>
          </a:p>
          <a:p>
            <a:pPr algn="ctr">
              <a:buFont typeface="Wingdings" pitchFamily="2" charset="2"/>
              <a:buNone/>
            </a:pP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Açık, anlaşılır ve okunaklı</a:t>
            </a:r>
          </a:p>
          <a:p>
            <a:pPr algn="ctr">
              <a:buFont typeface="Wingdings" pitchFamily="2" charset="2"/>
              <a:buNone/>
            </a:pP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Tıbbi ve hukuki geçerliliği olan bir doküman</a:t>
            </a:r>
          </a:p>
          <a:p>
            <a:pPr algn="ctr">
              <a:buFont typeface="Wingdings" pitchFamily="2" charset="2"/>
              <a:buNone/>
            </a:pPr>
            <a:r>
              <a:rPr lang="tr-TR" sz="2400" dirty="0" smtClean="0">
                <a:latin typeface="Calibri" charset="-94"/>
                <a:ea typeface="Calibri" charset="-94"/>
                <a:cs typeface="Calibri" charset="-94"/>
              </a:rPr>
              <a:t>Dolmakalem-ıslak imza/e-imza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latin typeface="Calibri" charset="-94"/>
                <a:ea typeface="Calibri" charset="-94"/>
                <a:cs typeface="Calibri" charset="-94"/>
              </a:rPr>
              <a:t>Sağlık Bakanlığı 2007/21 sayılı genelge…….</a:t>
            </a:r>
            <a:endParaRPr lang="tr-TR" dirty="0"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2060848"/>
            <a:ext cx="6984776" cy="40653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b="1" dirty="0" smtClean="0">
                <a:latin typeface="Calibri" charset="-94"/>
                <a:ea typeface="Calibri" charset="-94"/>
                <a:cs typeface="Calibri" charset="-94"/>
              </a:rPr>
              <a:t>          Örnek kaşe:</a:t>
            </a:r>
          </a:p>
          <a:p>
            <a:pPr>
              <a:buFont typeface="Wingdings" pitchFamily="2" charset="2"/>
              <a:buNone/>
            </a:pPr>
            <a:r>
              <a:rPr lang="tr-TR" sz="2800" dirty="0" smtClean="0">
                <a:latin typeface="Calibri" charset="-94"/>
                <a:ea typeface="Calibri" charset="-94"/>
                <a:cs typeface="Calibri" charset="-94"/>
              </a:rPr>
              <a:t>		</a:t>
            </a:r>
            <a:r>
              <a:rPr lang="tr-TR" sz="2800" b="1" i="1" dirty="0" smtClean="0">
                <a:latin typeface="Calibri" charset="-94"/>
                <a:ea typeface="Calibri" charset="-94"/>
                <a:cs typeface="Calibri" charset="-94"/>
              </a:rPr>
              <a:t>Ankara Üniversitesi </a:t>
            </a:r>
          </a:p>
          <a:p>
            <a:pPr>
              <a:buFont typeface="Wingdings" pitchFamily="2" charset="2"/>
              <a:buNone/>
            </a:pPr>
            <a:r>
              <a:rPr lang="tr-TR" sz="2800" b="1" i="1" dirty="0" smtClean="0">
                <a:latin typeface="Calibri" charset="-94"/>
                <a:ea typeface="Calibri" charset="-94"/>
                <a:cs typeface="Calibri" charset="-94"/>
              </a:rPr>
              <a:t>     Tıp Fakültesi Hastaneleri</a:t>
            </a:r>
          </a:p>
          <a:p>
            <a:pPr>
              <a:buFont typeface="Wingdings" pitchFamily="2" charset="2"/>
              <a:buNone/>
            </a:pPr>
            <a:r>
              <a:rPr lang="tr-TR" sz="2800" b="1" i="1" dirty="0" smtClean="0">
                <a:latin typeface="Calibri" charset="-94"/>
                <a:ea typeface="Calibri" charset="-94"/>
                <a:cs typeface="Calibri" charset="-94"/>
              </a:rPr>
              <a:t>     </a:t>
            </a:r>
            <a:r>
              <a:rPr lang="tr-TR" sz="2800" b="1" i="1" dirty="0" err="1" smtClean="0">
                <a:latin typeface="Calibri" charset="-94"/>
                <a:ea typeface="Calibri" charset="-94"/>
                <a:cs typeface="Calibri" charset="-94"/>
              </a:rPr>
              <a:t>Uzm</a:t>
            </a:r>
            <a:r>
              <a:rPr lang="tr-TR" sz="2800" b="1" i="1" dirty="0" smtClean="0">
                <a:latin typeface="Calibri" charset="-94"/>
                <a:ea typeface="Calibri" charset="-94"/>
                <a:cs typeface="Calibri" charset="-94"/>
              </a:rPr>
              <a:t>. Dr. …..  ……        </a:t>
            </a:r>
          </a:p>
          <a:p>
            <a:pPr>
              <a:buFont typeface="Wingdings" pitchFamily="2" charset="2"/>
              <a:buNone/>
            </a:pPr>
            <a:r>
              <a:rPr lang="tr-TR" sz="2800" b="1" i="1" dirty="0" smtClean="0">
                <a:latin typeface="Calibri" charset="-94"/>
                <a:ea typeface="Calibri" charset="-94"/>
                <a:cs typeface="Calibri" charset="-94"/>
              </a:rPr>
              <a:t>		Dip.</a:t>
            </a:r>
            <a:r>
              <a:rPr lang="tr-TR" sz="2800" b="1" i="1" dirty="0" err="1" smtClean="0">
                <a:latin typeface="Calibri" charset="-94"/>
                <a:ea typeface="Calibri" charset="-94"/>
                <a:cs typeface="Calibri" charset="-94"/>
              </a:rPr>
              <a:t>Tesc</a:t>
            </a:r>
            <a:r>
              <a:rPr lang="tr-TR" sz="2800" b="1" i="1" dirty="0" smtClean="0">
                <a:latin typeface="Calibri" charset="-94"/>
                <a:ea typeface="Calibri" charset="-94"/>
                <a:cs typeface="Calibri" charset="-94"/>
              </a:rPr>
              <a:t>.No: 112349</a:t>
            </a:r>
          </a:p>
          <a:p>
            <a:pPr>
              <a:buFont typeface="Wingdings" pitchFamily="2" charset="2"/>
              <a:buNone/>
            </a:pPr>
            <a:r>
              <a:rPr lang="tr-TR" sz="2800" b="1" i="1" dirty="0" smtClean="0">
                <a:latin typeface="Calibri" charset="-94"/>
                <a:ea typeface="Calibri" charset="-94"/>
                <a:cs typeface="Calibri" charset="-94"/>
              </a:rPr>
              <a:t>	   Genel Cerrahi Uzmanı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2588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kumimoji="1"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İlaçla tedavi hatalarının önlenmesindeki “5D”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5" name="4 Metin Yer Tutucusu"/>
          <p:cNvSpPr>
            <a:spLocks noGrp="1"/>
          </p:cNvSpPr>
          <p:nvPr>
            <p:ph type="body" idx="1"/>
          </p:nvPr>
        </p:nvSpPr>
        <p:spPr>
          <a:xfrm>
            <a:off x="539552" y="1916831"/>
            <a:ext cx="3957836" cy="648072"/>
          </a:xfrm>
        </p:spPr>
        <p:txBody>
          <a:bodyPr>
            <a:normAutofit/>
          </a:bodyPr>
          <a:lstStyle/>
          <a:p>
            <a:r>
              <a:rPr lang="tr-TR" dirty="0" smtClean="0"/>
              <a:t>     </a:t>
            </a:r>
            <a:r>
              <a:rPr lang="tr-TR" dirty="0" smtClean="0">
                <a:solidFill>
                  <a:srgbClr val="00B050"/>
                </a:solidFill>
                <a:latin typeface="Calibri" charset="-94"/>
                <a:ea typeface="Calibri" charset="-94"/>
                <a:cs typeface="Calibri" charset="-94"/>
              </a:rPr>
              <a:t>Olması gereken</a:t>
            </a:r>
            <a:endParaRPr lang="tr-TR" dirty="0">
              <a:solidFill>
                <a:srgbClr val="00B05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2"/>
          </p:nvPr>
        </p:nvSpPr>
        <p:spPr>
          <a:xfrm>
            <a:off x="539552" y="2564903"/>
            <a:ext cx="3957836" cy="3561259"/>
          </a:xfrm>
        </p:spPr>
        <p:txBody>
          <a:bodyPr/>
          <a:lstStyle/>
          <a:p>
            <a:pPr lvl="2">
              <a:lnSpc>
                <a:spcPct val="200000"/>
              </a:lnSpc>
              <a:buFontTx/>
              <a:buChar char="•"/>
            </a:pPr>
            <a:r>
              <a:rPr kumimoji="1" lang="tr-T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-94"/>
                <a:ea typeface="Calibri" charset="-94"/>
                <a:cs typeface="Calibri" charset="-94"/>
              </a:rPr>
              <a:t>DOĞRU HASTA</a:t>
            </a:r>
            <a:endParaRPr kumimoji="1" lang="en-US" dirty="0" smtClean="0">
              <a:effectLst>
                <a:outerShdw blurRad="38100" dist="38100" dir="2700000" algn="tl">
                  <a:srgbClr val="000000"/>
                </a:outerShdw>
              </a:effectLst>
              <a:latin typeface="Calibri" charset="-94"/>
              <a:ea typeface="Calibri" charset="-94"/>
              <a:cs typeface="Calibri" charset="-94"/>
            </a:endParaRPr>
          </a:p>
          <a:p>
            <a:pPr lvl="2">
              <a:lnSpc>
                <a:spcPct val="200000"/>
              </a:lnSpc>
              <a:buFontTx/>
              <a:buChar char="•"/>
            </a:pPr>
            <a:r>
              <a:rPr kumimoji="1" lang="tr-T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-94"/>
                <a:ea typeface="Calibri" charset="-94"/>
                <a:cs typeface="Calibri" charset="-94"/>
              </a:rPr>
              <a:t>DOĞRU İLAÇ</a:t>
            </a:r>
            <a:endParaRPr kumimoji="1" lang="en-US" dirty="0" smtClean="0">
              <a:effectLst>
                <a:outerShdw blurRad="38100" dist="38100" dir="2700000" algn="tl">
                  <a:srgbClr val="000000"/>
                </a:outerShdw>
              </a:effectLst>
              <a:latin typeface="Calibri" charset="-94"/>
              <a:ea typeface="Calibri" charset="-94"/>
              <a:cs typeface="Calibri" charset="-94"/>
            </a:endParaRPr>
          </a:p>
          <a:p>
            <a:pPr lvl="2">
              <a:lnSpc>
                <a:spcPct val="200000"/>
              </a:lnSpc>
              <a:buFontTx/>
              <a:buChar char="•"/>
            </a:pPr>
            <a:r>
              <a:rPr kumimoji="1" lang="tr-T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-94"/>
                <a:ea typeface="Calibri" charset="-94"/>
                <a:cs typeface="Calibri" charset="-94"/>
              </a:rPr>
              <a:t>DOĞRU DOZ/DOZLAM</a:t>
            </a:r>
            <a:endParaRPr kumimoji="1" lang="en-US" dirty="0" smtClean="0">
              <a:effectLst>
                <a:outerShdw blurRad="38100" dist="38100" dir="2700000" algn="tl">
                  <a:srgbClr val="000000"/>
                </a:outerShdw>
              </a:effectLst>
              <a:latin typeface="Calibri" charset="-94"/>
              <a:ea typeface="Calibri" charset="-94"/>
              <a:cs typeface="Calibri" charset="-94"/>
            </a:endParaRPr>
          </a:p>
          <a:p>
            <a:pPr lvl="2">
              <a:lnSpc>
                <a:spcPct val="200000"/>
              </a:lnSpc>
              <a:buFontTx/>
              <a:buChar char="•"/>
            </a:pPr>
            <a:r>
              <a:rPr kumimoji="1" lang="tr-T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-94"/>
                <a:ea typeface="Calibri" charset="-94"/>
                <a:cs typeface="Calibri" charset="-94"/>
              </a:rPr>
              <a:t>DOĞRU UYGULAMA YOLU</a:t>
            </a:r>
            <a:r>
              <a:rPr kumimoji="1" lang="en-US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-94"/>
                <a:ea typeface="Calibri" charset="-94"/>
                <a:cs typeface="Calibri" charset="-94"/>
              </a:rPr>
              <a:t> </a:t>
            </a:r>
          </a:p>
          <a:p>
            <a:pPr lvl="2">
              <a:lnSpc>
                <a:spcPct val="200000"/>
              </a:lnSpc>
              <a:buFontTx/>
              <a:buChar char="•"/>
            </a:pPr>
            <a:r>
              <a:rPr kumimoji="1" lang="tr-TR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-94"/>
                <a:ea typeface="Calibri" charset="-94"/>
                <a:cs typeface="Calibri" charset="-94"/>
              </a:rPr>
              <a:t>DOĞRU ZAMAN</a:t>
            </a:r>
            <a:endParaRPr kumimoji="1" lang="en-US" dirty="0" smtClean="0">
              <a:effectLst>
                <a:outerShdw blurRad="38100" dist="38100" dir="2700000" algn="tl">
                  <a:srgbClr val="000000"/>
                </a:outerShdw>
              </a:effectLst>
              <a:latin typeface="Calibri" charset="-94"/>
              <a:ea typeface="Calibri" charset="-94"/>
              <a:cs typeface="Calibri" charset="-94"/>
            </a:endParaRPr>
          </a:p>
          <a:p>
            <a:endParaRPr lang="tr-TR" dirty="0"/>
          </a:p>
        </p:txBody>
      </p:sp>
      <p:sp>
        <p:nvSpPr>
          <p:cNvPr id="6" name="5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916831"/>
            <a:ext cx="3599383" cy="648072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  </a:t>
            </a:r>
            <a:r>
              <a:rPr lang="tr-TR" dirty="0" smtClean="0">
                <a:solidFill>
                  <a:srgbClr val="00B050"/>
                </a:solidFill>
                <a:latin typeface="Calibri" charset="-94"/>
                <a:ea typeface="Calibri" charset="-94"/>
                <a:cs typeface="Calibri" charset="-94"/>
              </a:rPr>
              <a:t>Sık yapılan hatalar</a:t>
            </a:r>
            <a:endParaRPr lang="tr-TR" dirty="0">
              <a:solidFill>
                <a:srgbClr val="00B05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4"/>
          </p:nvPr>
        </p:nvSpPr>
        <p:spPr>
          <a:xfrm>
            <a:off x="4645025" y="2564903"/>
            <a:ext cx="3239343" cy="3096345"/>
          </a:xfrm>
        </p:spPr>
        <p:txBody>
          <a:bodyPr>
            <a:normAutofit lnSpcReduction="10000"/>
          </a:bodyPr>
          <a:lstStyle/>
          <a:p>
            <a:pPr lvl="2">
              <a:lnSpc>
                <a:spcPct val="200000"/>
              </a:lnSpc>
              <a:buNone/>
            </a:pPr>
            <a:r>
              <a:rPr lang="tr-TR" sz="2400" b="1" dirty="0" smtClean="0">
                <a:latin typeface="Calibri" charset="-94"/>
                <a:ea typeface="Calibri" charset="-94"/>
                <a:cs typeface="Calibri" charset="-94"/>
              </a:rPr>
              <a:t>Okunaksız</a:t>
            </a:r>
          </a:p>
          <a:p>
            <a:pPr>
              <a:lnSpc>
                <a:spcPct val="200000"/>
              </a:lnSpc>
              <a:buNone/>
            </a:pPr>
            <a:r>
              <a:rPr lang="tr-TR" b="1" dirty="0" smtClean="0">
                <a:latin typeface="Calibri" charset="-94"/>
                <a:ea typeface="Calibri" charset="-94"/>
                <a:cs typeface="Calibri" charset="-94"/>
              </a:rPr>
              <a:t>  Açıklamalar anlaşılmaz</a:t>
            </a:r>
          </a:p>
          <a:p>
            <a:pPr>
              <a:lnSpc>
                <a:spcPct val="200000"/>
              </a:lnSpc>
              <a:buNone/>
            </a:pPr>
            <a:r>
              <a:rPr lang="tr-TR" b="1" dirty="0" smtClean="0">
                <a:latin typeface="Calibri" charset="-94"/>
                <a:ea typeface="Calibri" charset="-94"/>
                <a:cs typeface="Calibri" charset="-94"/>
              </a:rPr>
              <a:t>  Açıklamalar yetersiz</a:t>
            </a:r>
          </a:p>
          <a:p>
            <a:pPr>
              <a:lnSpc>
                <a:spcPct val="200000"/>
              </a:lnSpc>
              <a:buNone/>
            </a:pPr>
            <a:r>
              <a:rPr lang="tr-TR" b="1" dirty="0" smtClean="0">
                <a:latin typeface="Calibri" charset="-94"/>
                <a:ea typeface="Calibri" charset="-94"/>
                <a:cs typeface="Calibri" charset="-94"/>
              </a:rPr>
              <a:t>     İlaç uygun değil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Akılcı tedavi süreci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1772817"/>
            <a:ext cx="7128792" cy="4032448"/>
          </a:xfrm>
        </p:spPr>
        <p:txBody>
          <a:bodyPr>
            <a:normAutofit/>
          </a:bodyPr>
          <a:lstStyle/>
          <a:p>
            <a:r>
              <a:rPr lang="tr-TR" sz="2600" dirty="0" smtClean="0">
                <a:latin typeface="Calibri" charset="-94"/>
                <a:ea typeface="Calibri" charset="-94"/>
                <a:cs typeface="Calibri" charset="-94"/>
              </a:rPr>
              <a:t>Hastanın sorununu tanımlayın</a:t>
            </a:r>
          </a:p>
          <a:p>
            <a:r>
              <a:rPr lang="tr-TR" sz="2600" dirty="0" smtClean="0">
                <a:latin typeface="Calibri" charset="-94"/>
                <a:ea typeface="Calibri" charset="-94"/>
                <a:cs typeface="Calibri" charset="-94"/>
              </a:rPr>
              <a:t>Tedavi hedeflerini belirleyin</a:t>
            </a:r>
          </a:p>
          <a:p>
            <a:r>
              <a:rPr lang="tr-TR" sz="2600" dirty="0" smtClean="0">
                <a:latin typeface="Calibri" charset="-94"/>
                <a:ea typeface="Calibri" charset="-94"/>
                <a:cs typeface="Calibri" charset="-94"/>
              </a:rPr>
              <a:t>Etkili tedavi seçeneklerini sıralayın</a:t>
            </a:r>
          </a:p>
          <a:p>
            <a:r>
              <a:rPr lang="tr-TR" sz="2600" dirty="0" smtClean="0">
                <a:latin typeface="Calibri" charset="-94"/>
                <a:ea typeface="Calibri" charset="-94"/>
                <a:cs typeface="Calibri" charset="-94"/>
              </a:rPr>
              <a:t>Uygun tedaviyi-kriterlere göre- seçin </a:t>
            </a:r>
          </a:p>
          <a:p>
            <a:r>
              <a:rPr lang="tr-TR" sz="2600" dirty="0" smtClean="0">
                <a:latin typeface="Calibri" charset="-94"/>
                <a:ea typeface="Calibri" charset="-94"/>
                <a:cs typeface="Calibri" charset="-94"/>
              </a:rPr>
              <a:t>Kişisel tedavinin uygunluğunu değerlendirin</a:t>
            </a:r>
          </a:p>
          <a:p>
            <a:r>
              <a:rPr lang="tr-TR" sz="2600" dirty="0" smtClean="0">
                <a:latin typeface="Calibri" charset="-94"/>
                <a:ea typeface="Calibri" charset="-94"/>
                <a:cs typeface="Calibri" charset="-94"/>
              </a:rPr>
              <a:t>Hastaya bilgi, talimat ve uyarıları verin</a:t>
            </a:r>
          </a:p>
          <a:p>
            <a:r>
              <a:rPr lang="tr-TR" sz="2600" dirty="0" smtClean="0">
                <a:latin typeface="Calibri" charset="-94"/>
                <a:ea typeface="Calibri" charset="-94"/>
                <a:cs typeface="Calibri" charset="-94"/>
              </a:rPr>
              <a:t>Tedaviye başlayın / başlatın</a:t>
            </a:r>
          </a:p>
          <a:p>
            <a:r>
              <a:rPr lang="tr-TR" sz="2600" dirty="0" smtClean="0">
                <a:latin typeface="Calibri" charset="-94"/>
                <a:ea typeface="Calibri" charset="-94"/>
                <a:cs typeface="Calibri" charset="-94"/>
              </a:rPr>
              <a:t>Hastayı ve tedaviyi izleyin, gerekirse sonlandırın </a:t>
            </a:r>
          </a:p>
          <a:p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C00000"/>
                </a:solidFill>
                <a:latin typeface="Calibri" charset="-94"/>
                <a:ea typeface="Calibri" charset="-94"/>
                <a:cs typeface="Calibri" charset="-94"/>
              </a:rPr>
              <a:t>Temel ilaç/tedavi seçim kriterleri</a:t>
            </a:r>
            <a:endParaRPr lang="tr-TR" dirty="0">
              <a:solidFill>
                <a:srgbClr val="C0000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31640" y="1417638"/>
            <a:ext cx="6480720" cy="510770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200" b="1" dirty="0" smtClean="0">
                <a:solidFill>
                  <a:srgbClr val="92D050"/>
                </a:solidFill>
                <a:latin typeface="Calibri" charset="-94"/>
                <a:ea typeface="Calibri" charset="-94"/>
                <a:cs typeface="Calibri" charset="-94"/>
              </a:rPr>
              <a:t>Etkinlik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2200" dirty="0" smtClean="0">
                <a:latin typeface="Calibri" charset="-94"/>
                <a:ea typeface="Calibri" charset="-94"/>
                <a:cs typeface="Calibri" charset="-94"/>
              </a:rPr>
              <a:t>Farmakodinamik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2200" dirty="0" err="1" smtClean="0">
                <a:latin typeface="Calibri" charset="-94"/>
                <a:ea typeface="Calibri" charset="-94"/>
                <a:cs typeface="Calibri" charset="-94"/>
              </a:rPr>
              <a:t>Farmakokinetik</a:t>
            </a:r>
            <a:endParaRPr lang="tr-TR" sz="2200" dirty="0" smtClean="0">
              <a:latin typeface="Calibri" charset="-94"/>
              <a:ea typeface="Calibri" charset="-94"/>
              <a:cs typeface="Calibri" charset="-94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200" b="1" dirty="0" smtClean="0">
                <a:solidFill>
                  <a:srgbClr val="92D050"/>
                </a:solidFill>
                <a:latin typeface="Calibri" charset="-94"/>
                <a:ea typeface="Calibri" charset="-94"/>
                <a:cs typeface="Calibri" charset="-94"/>
              </a:rPr>
              <a:t>Uygunluk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2200" dirty="0" smtClean="0">
                <a:latin typeface="Calibri" charset="-94"/>
                <a:ea typeface="Calibri" charset="-94"/>
                <a:cs typeface="Calibri" charset="-94"/>
              </a:rPr>
              <a:t>Aktif madde ve dozaj şekli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2200" dirty="0" smtClean="0">
                <a:latin typeface="Calibri" charset="-94"/>
                <a:ea typeface="Calibri" charset="-94"/>
                <a:cs typeface="Calibri" charset="-94"/>
              </a:rPr>
              <a:t>Standart doz şeması /</a:t>
            </a:r>
            <a:r>
              <a:rPr lang="tr-TR" sz="2200" dirty="0" err="1" smtClean="0">
                <a:latin typeface="Calibri" charset="-94"/>
                <a:ea typeface="Calibri" charset="-94"/>
                <a:cs typeface="Calibri" charset="-94"/>
              </a:rPr>
              <a:t>terapötik</a:t>
            </a:r>
            <a:r>
              <a:rPr lang="tr-TR" sz="2200" dirty="0" smtClean="0">
                <a:latin typeface="Calibri" charset="-94"/>
                <a:ea typeface="Calibri" charset="-94"/>
                <a:cs typeface="Calibri" charset="-94"/>
              </a:rPr>
              <a:t> pencere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2200" dirty="0" smtClean="0">
                <a:latin typeface="Calibri" charset="-94"/>
                <a:ea typeface="Calibri" charset="-94"/>
                <a:cs typeface="Calibri" charset="-94"/>
              </a:rPr>
              <a:t>Standart tedavi süresi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200" b="1" dirty="0" smtClean="0">
                <a:solidFill>
                  <a:srgbClr val="92D050"/>
                </a:solidFill>
                <a:latin typeface="Calibri" charset="-94"/>
                <a:ea typeface="Calibri" charset="-94"/>
                <a:cs typeface="Calibri" charset="-94"/>
              </a:rPr>
              <a:t>Emniyet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tr-TR" sz="2200" dirty="0" err="1" smtClean="0">
                <a:latin typeface="Calibri" charset="-94"/>
                <a:ea typeface="Calibri" charset="-94"/>
                <a:cs typeface="Calibri" charset="-94"/>
              </a:rPr>
              <a:t>Kontrendikasyonlar</a:t>
            </a:r>
            <a:r>
              <a:rPr lang="tr-TR" sz="2200" dirty="0" smtClean="0">
                <a:latin typeface="Calibri" charset="-94"/>
                <a:ea typeface="Calibri" charset="-94"/>
                <a:cs typeface="Calibri" charset="-94"/>
              </a:rPr>
              <a:t>, etkileşimler, risk grupları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200" b="1" dirty="0" smtClean="0">
                <a:solidFill>
                  <a:srgbClr val="92D050"/>
                </a:solidFill>
                <a:latin typeface="Calibri" charset="-94"/>
                <a:ea typeface="Calibri" charset="-94"/>
                <a:cs typeface="Calibri" charset="-94"/>
              </a:rPr>
              <a:t>Maliyet / yarar oranı </a:t>
            </a:r>
            <a:endParaRPr lang="tr-TR" sz="2200" b="1" dirty="0">
              <a:solidFill>
                <a:srgbClr val="92D050"/>
              </a:solidFill>
              <a:latin typeface="Calibri" charset="-94"/>
              <a:ea typeface="Calibri" charset="-94"/>
              <a:cs typeface="Calibri" charset="-9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Özel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1236</TotalTime>
  <Words>1240</Words>
  <Application>Microsoft Macintosh PowerPoint</Application>
  <PresentationFormat>Ekran Gösterisi (4:3)</PresentationFormat>
  <Paragraphs>223</Paragraphs>
  <Slides>29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4" baseType="lpstr">
      <vt:lpstr>Arial</vt:lpstr>
      <vt:lpstr>Calibri</vt:lpstr>
      <vt:lpstr>Comic Sans MS</vt:lpstr>
      <vt:lpstr>Wingdings</vt:lpstr>
      <vt:lpstr>Ofis Teması</vt:lpstr>
      <vt:lpstr>Akılcı ilaç kullanım ilkelerine uygun reçete yazma pratiği </vt:lpstr>
      <vt:lpstr>  Akılcı ilaç kullanımı nedir?</vt:lpstr>
      <vt:lpstr>Akılcı ilaç kullanımı nedir?</vt:lpstr>
      <vt:lpstr>REÇETE nedir?</vt:lpstr>
      <vt:lpstr>Reçete, özellikleri nelerdir?</vt:lpstr>
      <vt:lpstr>Sağlık Bakanlığı 2007/21 sayılı genelge…….</vt:lpstr>
      <vt:lpstr>İlaçla tedavi hatalarının önlenmesindeki “5D”</vt:lpstr>
      <vt:lpstr>Akılcı tedavi süreci</vt:lpstr>
      <vt:lpstr>Temel ilaç/tedavi seçim kriterleri</vt:lpstr>
      <vt:lpstr>Tedavi seçimi nasıl olmalıdır?</vt:lpstr>
      <vt:lpstr>Akılcı ilaç ve tedavi</vt:lpstr>
      <vt:lpstr>İlaç dozaj şekilleri </vt:lpstr>
      <vt:lpstr>“Bel ağrısı”</vt:lpstr>
      <vt:lpstr>Adım 1: Tedavi amaçlarının belirlenmesi</vt:lpstr>
      <vt:lpstr>Adım 2: İlacın uygunluğunun değerlendirilmesi</vt:lpstr>
      <vt:lpstr>Yüksek risk etkenleri / grupları</vt:lpstr>
      <vt:lpstr>Adım 3: Reçetenin yazılması</vt:lpstr>
      <vt:lpstr>Adım 4: Hastaya bilgi, talimat ve uyarıların verilmesi</vt:lpstr>
      <vt:lpstr>Adım 5: Hastaya bilgi, talimat ve uyarıların verilmesi</vt:lpstr>
      <vt:lpstr>Adım 6: Tedavinin izlenmesi</vt:lpstr>
      <vt:lpstr>İlaç seçenekleri</vt:lpstr>
      <vt:lpstr>NSAİ</vt:lpstr>
      <vt:lpstr>Türkiye ilaç tedavi klavuzu</vt:lpstr>
      <vt:lpstr>Diklofenak Sodyum</vt:lpstr>
      <vt:lpstr>Diklofenak Sodyum</vt:lpstr>
      <vt:lpstr>Diklofenak Sodyum ve Potasyum</vt:lpstr>
      <vt:lpstr>Kas gevşeticiler</vt:lpstr>
      <vt:lpstr>Hasta 1: “Ellerim ağrıyor”</vt:lpstr>
      <vt:lpstr>Hasta 2”Dizim şişti, çok ağrıyor”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AKILCI İLAÇ KULLANIMI</dc:title>
  <dc:creator>usder</dc:creator>
  <cp:lastModifiedBy>Seçilay Güneş</cp:lastModifiedBy>
  <cp:revision>129</cp:revision>
  <dcterms:created xsi:type="dcterms:W3CDTF">2011-09-27T13:19:11Z</dcterms:created>
  <dcterms:modified xsi:type="dcterms:W3CDTF">2018-03-24T12:12:51Z</dcterms:modified>
</cp:coreProperties>
</file>