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1496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3846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8899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267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4151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765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2335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437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3196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9964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2813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2A036-C763-4837-B2DC-5C5CAFB80D8D}" type="datetimeFigureOut">
              <a:rPr lang="tr-TR" smtClean="0"/>
              <a:pPr/>
              <a:t>23.12.2017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F8753-6B14-4E18-BAAD-927CA834E7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699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57621"/>
            <a:ext cx="9144000" cy="32753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Ankara Üniversitesi </a:t>
            </a:r>
            <a:br>
              <a:rPr lang="tr-TR" sz="4400" dirty="0" smtClean="0"/>
            </a:br>
            <a:r>
              <a:rPr lang="tr-TR" sz="4400" dirty="0" smtClean="0"/>
              <a:t>Sağlık Bilimleri Fakültesi</a:t>
            </a:r>
            <a:br>
              <a:rPr lang="tr-TR" sz="4400" dirty="0" smtClean="0"/>
            </a:br>
            <a:r>
              <a:rPr lang="tr-TR" sz="4400" dirty="0" smtClean="0"/>
              <a:t>Sosyal Hizmet Bölümü</a:t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4400" dirty="0" smtClean="0"/>
              <a:t/>
            </a:r>
            <a:br>
              <a:rPr lang="tr-TR" sz="4400" dirty="0" smtClean="0"/>
            </a:b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271111"/>
            <a:ext cx="9144000" cy="1655762"/>
          </a:xfrm>
        </p:spPr>
        <p:txBody>
          <a:bodyPr>
            <a:noAutofit/>
          </a:bodyPr>
          <a:lstStyle/>
          <a:p>
            <a:pPr algn="just"/>
            <a:r>
              <a:rPr lang="tr-TR" sz="3200" dirty="0" smtClean="0"/>
              <a:t>Dersin Adı: Klinik Sosyal Hizmet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r>
              <a:rPr lang="tr-TR" sz="3200" dirty="0" smtClean="0"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smtClean="0"/>
              <a:t>Ünite 12 Yetişkinlerle Klinik Değerlendirme ve Sosyal Hizmet Uygulaması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246006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Klinik alanda çalışan sosyal hizmet uzmanları, bireyi izleme, müdahalede bulunma ve değerlendirme süreçlerinde aktif olarak rol almaktadır.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Çünkü uzun dönem devam eden </a:t>
            </a:r>
            <a:r>
              <a:rPr lang="tr-TR" dirty="0" err="1" smtClean="0"/>
              <a:t>mental</a:t>
            </a:r>
            <a:r>
              <a:rPr lang="tr-TR" dirty="0" smtClean="0"/>
              <a:t> sorunlar bireyin sosyal işlevselliği ile ilgili birtakım sorunları da beraberinde getirebilmektedir.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Sosyal hizmet uzmanları müracaatçının kullandığı ilaçların olumlu ve olumsuz etkilerini de takip etmek durumundadır.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Çünkü sosyal hizmet uzmanları diğer profesyonellerden farklı olarak müracaatçı odaklı müdahalelerde daha fazla yer almaktadır.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çerçevede sosyal hizmet uzmanlarının yararlandığı müdahale odaklı yaklaşımlar şunlardır:</a:t>
            </a:r>
          </a:p>
          <a:p>
            <a:r>
              <a:rPr lang="tr-TR" dirty="0" err="1" smtClean="0"/>
              <a:t>Psikodinamik</a:t>
            </a:r>
            <a:r>
              <a:rPr lang="tr-TR" dirty="0" smtClean="0"/>
              <a:t> müdahaleler</a:t>
            </a:r>
          </a:p>
          <a:p>
            <a:r>
              <a:rPr lang="tr-TR" dirty="0" smtClean="0"/>
              <a:t>Bilişsel-Davranışçı Müdahaleler</a:t>
            </a:r>
          </a:p>
          <a:p>
            <a:r>
              <a:rPr lang="tr-TR" dirty="0" smtClean="0"/>
              <a:t>Grup müdahaleleri</a:t>
            </a:r>
          </a:p>
          <a:p>
            <a:r>
              <a:rPr lang="tr-TR" dirty="0" smtClean="0"/>
              <a:t>Aile müdahaleleri</a:t>
            </a:r>
          </a:p>
          <a:p>
            <a:r>
              <a:rPr lang="tr-TR" dirty="0" smtClean="0"/>
              <a:t>Vaka yönetimi ve toplum müdahaleleri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Yetişkinlik döneminde, bireylerin karşı karşıya kaldıkları birtakım risk faktörleri bulunmaktadır. </a:t>
            </a:r>
            <a:r>
              <a:rPr lang="tr-TR" dirty="0" err="1" smtClean="0"/>
              <a:t>Psiko</a:t>
            </a:r>
            <a:r>
              <a:rPr lang="tr-TR" dirty="0" smtClean="0"/>
              <a:t>-sosyal ve çevresel faktörler, bireylerin yaşam seyrini etkileyebilmektedir.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Bu dönemde bireyler risk faktörlerine bağlı olarak birtakım psikolojik sorunlar da yaşayabilmektedir. 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Bu dönemdeki başlıca risk faktörleri  şunlardır:</a:t>
            </a:r>
          </a:p>
          <a:p>
            <a:r>
              <a:rPr lang="tr-TR" dirty="0" smtClean="0"/>
              <a:t>Genetik faktörler (aile hikayesi temelinde)</a:t>
            </a:r>
          </a:p>
          <a:p>
            <a:r>
              <a:rPr lang="tr-TR" dirty="0" smtClean="0"/>
              <a:t>Biyolojik faktörler</a:t>
            </a:r>
          </a:p>
          <a:p>
            <a:r>
              <a:rPr lang="tr-TR" dirty="0" err="1" smtClean="0"/>
              <a:t>Psiko</a:t>
            </a:r>
            <a:r>
              <a:rPr lang="tr-TR" dirty="0" smtClean="0"/>
              <a:t>-sosyal faktörler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Genetik Risk Faktörleri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yakın aile çevresinde bir bireyin ruhsal hastalığının olması</a:t>
            </a:r>
          </a:p>
          <a:p>
            <a:r>
              <a:rPr lang="tr-TR" dirty="0" err="1" smtClean="0"/>
              <a:t>Hipotiroid</a:t>
            </a:r>
            <a:endParaRPr lang="tr-TR" dirty="0" smtClean="0"/>
          </a:p>
          <a:p>
            <a:r>
              <a:rPr lang="tr-TR" dirty="0" err="1" smtClean="0"/>
              <a:t>Nörotransmitter</a:t>
            </a:r>
            <a:r>
              <a:rPr lang="tr-TR" dirty="0" smtClean="0"/>
              <a:t> dengesizlikleri</a:t>
            </a:r>
          </a:p>
          <a:p>
            <a:r>
              <a:rPr lang="tr-TR" dirty="0" smtClean="0"/>
              <a:t>Düzensiz sosyal ritimler</a:t>
            </a:r>
          </a:p>
          <a:p>
            <a:r>
              <a:rPr lang="tr-TR" dirty="0" err="1" smtClean="0"/>
              <a:t>Obstetrik</a:t>
            </a:r>
            <a:r>
              <a:rPr lang="tr-TR" dirty="0" smtClean="0"/>
              <a:t> komplikasyonlar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Psiko</a:t>
            </a:r>
            <a:r>
              <a:rPr lang="tr-TR" dirty="0" smtClean="0"/>
              <a:t>-Sosyal Risk Faktörleri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Doğum sonrası depresyon </a:t>
            </a:r>
          </a:p>
          <a:p>
            <a:r>
              <a:rPr lang="tr-TR" sz="3200" dirty="0" smtClean="0"/>
              <a:t>Uyku bozuklukları</a:t>
            </a:r>
          </a:p>
          <a:p>
            <a:r>
              <a:rPr lang="tr-TR" sz="3200" dirty="0" smtClean="0"/>
              <a:t>Aile üyeleri ile devam eden çatışma </a:t>
            </a:r>
          </a:p>
          <a:p>
            <a:r>
              <a:rPr lang="tr-TR" sz="3200" dirty="0" smtClean="0"/>
              <a:t>Çocukluk çağındaki </a:t>
            </a:r>
            <a:r>
              <a:rPr lang="tr-TR" sz="3200" dirty="0" err="1" smtClean="0"/>
              <a:t>travmatik</a:t>
            </a:r>
            <a:r>
              <a:rPr lang="tr-TR" sz="3200" dirty="0" smtClean="0"/>
              <a:t> deneyimler</a:t>
            </a:r>
          </a:p>
          <a:p>
            <a:r>
              <a:rPr lang="tr-TR" sz="3200" dirty="0" smtClean="0"/>
              <a:t>Düzensiz günlük yaşam rutinleri </a:t>
            </a:r>
          </a:p>
          <a:p>
            <a:r>
              <a:rPr lang="tr-TR" sz="3200" dirty="0" smtClean="0"/>
              <a:t>Aşırı duyarlılık </a:t>
            </a:r>
          </a:p>
          <a:p>
            <a:r>
              <a:rPr lang="tr-TR" sz="3200" dirty="0" smtClean="0"/>
              <a:t>Düşük benlik saygısı</a:t>
            </a:r>
          </a:p>
          <a:p>
            <a:r>
              <a:rPr lang="tr-TR" sz="3200" dirty="0" smtClean="0"/>
              <a:t>Başkalarından onay bekleme</a:t>
            </a:r>
          </a:p>
          <a:p>
            <a:r>
              <a:rPr lang="tr-TR" sz="3200" dirty="0" smtClean="0"/>
              <a:t>Madde kötüye kullanım bozuklukları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ile ilgili zorluklar</a:t>
            </a:r>
          </a:p>
          <a:p>
            <a:r>
              <a:rPr lang="tr-TR" dirty="0" smtClean="0"/>
              <a:t>Evlilik çatışmaları</a:t>
            </a:r>
          </a:p>
          <a:p>
            <a:r>
              <a:rPr lang="tr-TR" dirty="0" smtClean="0"/>
              <a:t>Mesleki müdahale eksikliği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Yapılması Gereken Müdahaleler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Aileyle olumlu ilişkilerin geliştirilmesine yardımcı olma</a:t>
            </a:r>
          </a:p>
          <a:p>
            <a:r>
              <a:rPr lang="tr-TR" dirty="0" err="1" smtClean="0"/>
              <a:t>Mental</a:t>
            </a:r>
            <a:r>
              <a:rPr lang="tr-TR" dirty="0" smtClean="0"/>
              <a:t> sağlık profesyonellerinden yardım alma</a:t>
            </a:r>
          </a:p>
          <a:p>
            <a:r>
              <a:rPr lang="tr-TR" dirty="0" smtClean="0"/>
              <a:t>İlaç kullanımı varsa ilaç kullanımına uyma</a:t>
            </a:r>
          </a:p>
          <a:p>
            <a:r>
              <a:rPr lang="tr-TR" dirty="0" smtClean="0"/>
              <a:t>Sosyal ve çevresel kimliklerin tanımlanması</a:t>
            </a:r>
          </a:p>
          <a:p>
            <a:r>
              <a:rPr lang="tr-TR" dirty="0" smtClean="0"/>
              <a:t>Toplum kaynaklarının kullanımı</a:t>
            </a:r>
          </a:p>
          <a:p>
            <a:r>
              <a:rPr lang="tr-TR" dirty="0" smtClean="0"/>
              <a:t>Düzenli sosyal ritimler</a:t>
            </a:r>
          </a:p>
          <a:p>
            <a:r>
              <a:rPr lang="tr-TR" dirty="0" smtClean="0"/>
              <a:t>Destek gruplarına katılım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Klinik alanda çalışan sosyal hizmet uzmanları, risk faktörleriyle karşı karşıya kalan ve </a:t>
            </a:r>
            <a:r>
              <a:rPr lang="tr-TR" dirty="0" err="1" smtClean="0"/>
              <a:t>psiko</a:t>
            </a:r>
            <a:r>
              <a:rPr lang="tr-TR" dirty="0" smtClean="0"/>
              <a:t>-sosyal sorunları olan müracaatçının, medikal tedavisi gerçekleşirken haftalık ziyaretlerle bireyin durumunu takip ederler. </a:t>
            </a:r>
          </a:p>
          <a:p>
            <a:r>
              <a:rPr lang="tr-TR" dirty="0" smtClean="0"/>
              <a:t>Ayrıca bireyin sosyal çevre ilişkilerini değerlendirerek, var olan risk faktörlerini ortadan kaldırmaya çalışırlar.</a:t>
            </a:r>
          </a:p>
          <a:p>
            <a:r>
              <a:rPr lang="tr-TR" dirty="0" smtClean="0"/>
              <a:t>Bireyin yararına kaynakları harekete geçirirler ve bireyin farkında olmadığı kaynakları fark etmesini sağlarlar.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Yetişkinlik döneminde bireylerin karşılaştıkları </a:t>
            </a:r>
            <a:r>
              <a:rPr lang="tr-TR" dirty="0" err="1" smtClean="0"/>
              <a:t>mental</a:t>
            </a:r>
            <a:r>
              <a:rPr lang="tr-TR" dirty="0" smtClean="0"/>
              <a:t> hastalıklar arasında </a:t>
            </a:r>
            <a:r>
              <a:rPr lang="tr-TR" dirty="0" err="1" smtClean="0"/>
              <a:t>bipolar</a:t>
            </a:r>
            <a:r>
              <a:rPr lang="tr-TR" dirty="0" smtClean="0"/>
              <a:t> bozukluk, şizofreni yer almaktadır.</a:t>
            </a:r>
          </a:p>
          <a:p>
            <a:pPr>
              <a:lnSpc>
                <a:spcPct val="150000"/>
              </a:lnSpc>
            </a:pPr>
            <a:r>
              <a:rPr lang="tr-TR" dirty="0" err="1" smtClean="0"/>
              <a:t>Bipolar</a:t>
            </a:r>
            <a:r>
              <a:rPr lang="tr-TR" dirty="0" smtClean="0"/>
              <a:t> bozukluk, zaman içerisinde bir kişinin genellikle bir veya daha fazla majör </a:t>
            </a:r>
            <a:r>
              <a:rPr lang="tr-TR" dirty="0" err="1" smtClean="0"/>
              <a:t>depresif</a:t>
            </a:r>
            <a:r>
              <a:rPr lang="tr-TR" dirty="0" smtClean="0"/>
              <a:t> döneme eşlik eden bir veya daha fazla </a:t>
            </a:r>
            <a:r>
              <a:rPr lang="tr-TR" dirty="0" err="1" smtClean="0"/>
              <a:t>manik</a:t>
            </a:r>
            <a:r>
              <a:rPr lang="tr-TR" dirty="0" smtClean="0"/>
              <a:t> deneyim yaşadığı bir ruh hali bozukluğudur.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Bozukluk, sinir sistemindeki kimyasal dengesizliklerle ilişkilidir. 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379</Words>
  <Application>Microsoft Office PowerPoint</Application>
  <PresentationFormat>Özel</PresentationFormat>
  <Paragraphs>53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          Ankara Üniversitesi  Sağlık Bilimleri Fakültesi Sosyal Hizmet Bölümü   </vt:lpstr>
      <vt:lpstr>Slayt 2</vt:lpstr>
      <vt:lpstr>Slayt 3</vt:lpstr>
      <vt:lpstr>Genetik Risk Faktörleri</vt:lpstr>
      <vt:lpstr>Psiko-Sosyal Risk Faktörleri</vt:lpstr>
      <vt:lpstr>Slayt 6</vt:lpstr>
      <vt:lpstr>Yapılması Gereken Müdahaleler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301 GRUPLARLA SOSYAL HİZMET Ünite 10 Gruplarda Çatışma ve Sorun Çözme</dc:title>
  <dc:creator>Ezgi</dc:creator>
  <cp:lastModifiedBy>toshiba pc</cp:lastModifiedBy>
  <cp:revision>26</cp:revision>
  <dcterms:created xsi:type="dcterms:W3CDTF">2016-12-04T13:02:32Z</dcterms:created>
  <dcterms:modified xsi:type="dcterms:W3CDTF">2017-12-23T13:59:47Z</dcterms:modified>
</cp:coreProperties>
</file>